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43" r:id="rId2"/>
    <p:sldMasterId id="2147483755" r:id="rId3"/>
  </p:sldMasterIdLst>
  <p:notesMasterIdLst>
    <p:notesMasterId r:id="rId109"/>
  </p:notesMasterIdLst>
  <p:sldIdLst>
    <p:sldId id="343" r:id="rId4"/>
    <p:sldId id="345" r:id="rId5"/>
    <p:sldId id="344" r:id="rId6"/>
    <p:sldId id="347" r:id="rId7"/>
    <p:sldId id="348" r:id="rId8"/>
    <p:sldId id="514" r:id="rId9"/>
    <p:sldId id="263" r:id="rId10"/>
    <p:sldId id="351" r:id="rId11"/>
    <p:sldId id="352" r:id="rId12"/>
    <p:sldId id="527" r:id="rId13"/>
    <p:sldId id="355" r:id="rId14"/>
    <p:sldId id="354" r:id="rId15"/>
    <p:sldId id="356" r:id="rId16"/>
    <p:sldId id="357" r:id="rId17"/>
    <p:sldId id="358" r:id="rId18"/>
    <p:sldId id="359" r:id="rId19"/>
    <p:sldId id="360" r:id="rId20"/>
    <p:sldId id="264" r:id="rId21"/>
    <p:sldId id="362" r:id="rId22"/>
    <p:sldId id="363" r:id="rId23"/>
    <p:sldId id="422" r:id="rId24"/>
    <p:sldId id="424" r:id="rId25"/>
    <p:sldId id="423" r:id="rId26"/>
    <p:sldId id="425" r:id="rId27"/>
    <p:sldId id="426" r:id="rId28"/>
    <p:sldId id="427" r:id="rId29"/>
    <p:sldId id="265" r:id="rId30"/>
    <p:sldId id="517" r:id="rId31"/>
    <p:sldId id="519" r:id="rId32"/>
    <p:sldId id="429" r:id="rId33"/>
    <p:sldId id="431" r:id="rId34"/>
    <p:sldId id="515" r:id="rId35"/>
    <p:sldId id="433" r:id="rId36"/>
    <p:sldId id="466" r:id="rId37"/>
    <p:sldId id="434" r:id="rId38"/>
    <p:sldId id="435" r:id="rId39"/>
    <p:sldId id="436" r:id="rId40"/>
    <p:sldId id="523" r:id="rId41"/>
    <p:sldId id="440" r:id="rId42"/>
    <p:sldId id="278" r:id="rId43"/>
    <p:sldId id="467" r:id="rId44"/>
    <p:sldId id="280" r:id="rId45"/>
    <p:sldId id="441" r:id="rId46"/>
    <p:sldId id="394" r:id="rId47"/>
    <p:sldId id="269" r:id="rId48"/>
    <p:sldId id="369" r:id="rId49"/>
    <p:sldId id="459" r:id="rId50"/>
    <p:sldId id="460" r:id="rId51"/>
    <p:sldId id="370" r:id="rId52"/>
    <p:sldId id="372" r:id="rId53"/>
    <p:sldId id="299" r:id="rId54"/>
    <p:sldId id="473" r:id="rId55"/>
    <p:sldId id="397" r:id="rId56"/>
    <p:sldId id="268" r:id="rId57"/>
    <p:sldId id="298" r:id="rId58"/>
    <p:sldId id="304" r:id="rId59"/>
    <p:sldId id="476" r:id="rId60"/>
    <p:sldId id="306" r:id="rId61"/>
    <p:sldId id="497" r:id="rId62"/>
    <p:sldId id="498" r:id="rId63"/>
    <p:sldId id="315" r:id="rId64"/>
    <p:sldId id="524" r:id="rId65"/>
    <p:sldId id="373" r:id="rId66"/>
    <p:sldId id="506" r:id="rId67"/>
    <p:sldId id="398" r:id="rId68"/>
    <p:sldId id="262" r:id="rId69"/>
    <p:sldId id="374" r:id="rId70"/>
    <p:sldId id="525" r:id="rId71"/>
    <p:sldId id="375" r:id="rId72"/>
    <p:sldId id="521" r:id="rId73"/>
    <p:sldId id="444" r:id="rId74"/>
    <p:sldId id="442" r:id="rId75"/>
    <p:sldId id="526" r:id="rId76"/>
    <p:sldId id="267" r:id="rId77"/>
    <p:sldId id="409" r:id="rId78"/>
    <p:sldId id="410" r:id="rId79"/>
    <p:sldId id="399" r:id="rId80"/>
    <p:sldId id="266" r:id="rId81"/>
    <p:sldId id="520" r:id="rId82"/>
    <p:sldId id="499" r:id="rId83"/>
    <p:sldId id="376" r:id="rId84"/>
    <p:sldId id="411" r:id="rId85"/>
    <p:sldId id="449" r:id="rId86"/>
    <p:sldId id="450" r:id="rId87"/>
    <p:sldId id="412" r:id="rId88"/>
    <p:sldId id="500" r:id="rId89"/>
    <p:sldId id="501" r:id="rId90"/>
    <p:sldId id="453" r:id="rId91"/>
    <p:sldId id="413" r:id="rId92"/>
    <p:sldId id="456" r:id="rId93"/>
    <p:sldId id="504" r:id="rId94"/>
    <p:sldId id="505" r:id="rId95"/>
    <p:sldId id="414" r:id="rId96"/>
    <p:sldId id="415" r:id="rId97"/>
    <p:sldId id="512" r:id="rId98"/>
    <p:sldId id="261" r:id="rId99"/>
    <p:sldId id="386" r:id="rId100"/>
    <p:sldId id="417" r:id="rId101"/>
    <p:sldId id="516" r:id="rId102"/>
    <p:sldId id="509" r:id="rId103"/>
    <p:sldId id="511" r:id="rId104"/>
    <p:sldId id="418" r:id="rId105"/>
    <p:sldId id="487" r:id="rId106"/>
    <p:sldId id="377" r:id="rId107"/>
    <p:sldId id="332" r:id="rId10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a prepararse" id="{701F767F-64B9-4390-BA76-805D216318C0}">
          <p14:sldIdLst>
            <p14:sldId id="343"/>
            <p14:sldId id="345"/>
            <p14:sldId id="344"/>
            <p14:sldId id="347"/>
            <p14:sldId id="348"/>
          </p14:sldIdLst>
        </p14:section>
        <p14:section name="Facilite" id="{32942AC2-2870-4166-BC35-7C35A085A0FC}">
          <p14:sldIdLst>
            <p14:sldId id="514"/>
            <p14:sldId id="263"/>
            <p14:sldId id="351"/>
            <p14:sldId id="352"/>
            <p14:sldId id="527"/>
            <p14:sldId id="355"/>
            <p14:sldId id="354"/>
            <p14:sldId id="356"/>
            <p14:sldId id="357"/>
            <p14:sldId id="358"/>
            <p14:sldId id="359"/>
            <p14:sldId id="360"/>
            <p14:sldId id="264"/>
            <p14:sldId id="362"/>
            <p14:sldId id="363"/>
            <p14:sldId id="422"/>
            <p14:sldId id="424"/>
            <p14:sldId id="423"/>
            <p14:sldId id="425"/>
            <p14:sldId id="426"/>
            <p14:sldId id="427"/>
            <p14:sldId id="265"/>
            <p14:sldId id="517"/>
            <p14:sldId id="519"/>
            <p14:sldId id="429"/>
            <p14:sldId id="431"/>
            <p14:sldId id="515"/>
            <p14:sldId id="433"/>
            <p14:sldId id="466"/>
            <p14:sldId id="434"/>
            <p14:sldId id="435"/>
            <p14:sldId id="436"/>
            <p14:sldId id="523"/>
            <p14:sldId id="440"/>
            <p14:sldId id="278"/>
            <p14:sldId id="467"/>
            <p14:sldId id="280"/>
            <p14:sldId id="441"/>
            <p14:sldId id="394"/>
            <p14:sldId id="269"/>
            <p14:sldId id="369"/>
            <p14:sldId id="459"/>
            <p14:sldId id="460"/>
            <p14:sldId id="370"/>
            <p14:sldId id="372"/>
            <p14:sldId id="299"/>
            <p14:sldId id="473"/>
            <p14:sldId id="397"/>
            <p14:sldId id="268"/>
            <p14:sldId id="298"/>
            <p14:sldId id="304"/>
            <p14:sldId id="476"/>
            <p14:sldId id="306"/>
            <p14:sldId id="497"/>
            <p14:sldId id="498"/>
            <p14:sldId id="315"/>
            <p14:sldId id="524"/>
            <p14:sldId id="373"/>
            <p14:sldId id="506"/>
            <p14:sldId id="398"/>
            <p14:sldId id="262"/>
            <p14:sldId id="374"/>
            <p14:sldId id="525"/>
            <p14:sldId id="375"/>
            <p14:sldId id="521"/>
            <p14:sldId id="444"/>
            <p14:sldId id="442"/>
            <p14:sldId id="526"/>
            <p14:sldId id="267"/>
            <p14:sldId id="409"/>
            <p14:sldId id="410"/>
            <p14:sldId id="399"/>
            <p14:sldId id="266"/>
            <p14:sldId id="520"/>
            <p14:sldId id="499"/>
            <p14:sldId id="376"/>
            <p14:sldId id="411"/>
            <p14:sldId id="449"/>
            <p14:sldId id="450"/>
            <p14:sldId id="412"/>
            <p14:sldId id="500"/>
            <p14:sldId id="501"/>
            <p14:sldId id="453"/>
            <p14:sldId id="413"/>
            <p14:sldId id="456"/>
            <p14:sldId id="504"/>
            <p14:sldId id="505"/>
            <p14:sldId id="414"/>
            <p14:sldId id="415"/>
            <p14:sldId id="512"/>
            <p14:sldId id="261"/>
            <p14:sldId id="386"/>
            <p14:sldId id="417"/>
            <p14:sldId id="516"/>
            <p14:sldId id="509"/>
            <p14:sldId id="511"/>
            <p14:sldId id="418"/>
            <p14:sldId id="487"/>
            <p14:sldId id="377"/>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170336-9428-223C-A23E-070AB279C08A}" name="Amanda Burgess" initials="AB" userId="S::aburges5@jh.edu::c22f306d-72ea-482f-bb58-1c0e5e2dc7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ra David-Rivera" initials="VDR" lastIdx="22" clrIdx="0">
    <p:extLst>
      <p:ext uri="{19B8F6BF-5375-455C-9EA6-DF929625EA0E}">
        <p15:presenceInfo xmlns:p15="http://schemas.microsoft.com/office/powerpoint/2012/main" userId="S::vdavid3@jh.edu::20f4773b-5f92-4023-ba1c-aba5843b0fba" providerId="AD"/>
      </p:ext>
    </p:extLst>
  </p:cmAuthor>
  <p:cmAuthor id="2" name="Sarah Whitmarsh" initials="SW" lastIdx="122" clrIdx="1">
    <p:extLst>
      <p:ext uri="{19B8F6BF-5375-455C-9EA6-DF929625EA0E}">
        <p15:presenceInfo xmlns:p15="http://schemas.microsoft.com/office/powerpoint/2012/main" userId="ffea3b0dfa7dda66" providerId="Windows Live"/>
      </p:ext>
    </p:extLst>
  </p:cmAuthor>
  <p:cmAuthor id="3" name="Amanda Burgess" initials="AB" lastIdx="91" clrIdx="2">
    <p:extLst>
      <p:ext uri="{19B8F6BF-5375-455C-9EA6-DF929625EA0E}">
        <p15:presenceInfo xmlns:p15="http://schemas.microsoft.com/office/powerpoint/2012/main" userId="S::aburges5@jh.edu::c22f306d-72ea-482f-bb58-1c0e5e2dc762" providerId="AD"/>
      </p:ext>
    </p:extLst>
  </p:cmAuthor>
  <p:cmAuthor id="4" name="Jura Eds" initials="JE" lastIdx="6" clrIdx="3"/>
  <p:cmAuthor id="5" name="Beth Fredrick" initials="BF" lastIdx="37" clrIdx="4">
    <p:extLst>
      <p:ext uri="{19B8F6BF-5375-455C-9EA6-DF929625EA0E}">
        <p15:presenceInfo xmlns:p15="http://schemas.microsoft.com/office/powerpoint/2012/main" userId="S::bfredri1@jh.edu::17b319d7-39c5-46eb-a5e0-0fd07ae04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5D1"/>
    <a:srgbClr val="A5CCCC"/>
    <a:srgbClr val="7AC360"/>
    <a:srgbClr val="E35880"/>
    <a:srgbClr val="4BA6DD"/>
    <a:srgbClr val="DDDDDD"/>
    <a:srgbClr val="1F4E79"/>
    <a:srgbClr val="FF2D95"/>
    <a:srgbClr val="333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9498" autoAdjust="0"/>
  </p:normalViewPr>
  <p:slideViewPr>
    <p:cSldViewPr snapToGrid="0" snapToObjects="1">
      <p:cViewPr varScale="1">
        <p:scale>
          <a:sx n="88" d="100"/>
          <a:sy n="88"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commentAuthors" Target="commentAuthors.xml"/><Relationship Id="rId115" Type="http://schemas.microsoft.com/office/2018/10/relationships/authors" Targe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CFE3E-D9B1-EC47-AC40-4B8219719FAB}" type="doc">
      <dgm:prSet loTypeId="urn:microsoft.com/office/officeart/2005/8/layout/matrix2" loCatId="" qsTypeId="urn:microsoft.com/office/officeart/2005/8/quickstyle/simple1" qsCatId="simple" csTypeId="urn:microsoft.com/office/officeart/2005/8/colors/accent5_2" csCatId="accent5" phldr="1"/>
      <dgm:spPr/>
      <dgm:t>
        <a:bodyPr/>
        <a:lstStyle/>
        <a:p>
          <a:endParaRPr lang="en-US"/>
        </a:p>
      </dgm:t>
    </dgm:pt>
    <dgm:pt modelId="{14CE62FB-45A5-4055-AD4B-85D632E8290B}">
      <dgm:prSet phldrT="[Text]"/>
      <dgm:spPr>
        <a:solidFill>
          <a:srgbClr val="4BA6DD"/>
        </a:solidFill>
      </dgm:spPr>
      <dgm:t>
        <a:bodyPr/>
        <a:lstStyle/>
        <a:p>
          <a:r>
            <a:rPr lang="en-US" dirty="0" err="1">
              <a:latin typeface="Tahoma" panose="020B0604030504040204" pitchFamily="34" charset="0"/>
              <a:ea typeface="Tahoma" panose="020B0604030504040204" pitchFamily="34" charset="0"/>
              <a:cs typeface="Tahoma" panose="020B0604030504040204" pitchFamily="34" charset="0"/>
            </a:rPr>
            <a:t>Entorno</a:t>
          </a:r>
          <a:endParaRPr lang="es-x-int-SDL" dirty="0">
            <a:latin typeface="Tahoma" panose="020B0604030504040204" pitchFamily="34" charset="0"/>
            <a:ea typeface="Tahoma" panose="020B0604030504040204" pitchFamily="34" charset="0"/>
            <a:cs typeface="Tahoma" panose="020B0604030504040204" pitchFamily="34" charset="0"/>
          </a:endParaRPr>
        </a:p>
      </dgm:t>
    </dgm:pt>
    <dgm:pt modelId="{5C784299-8522-4E32-9AAF-4FCAA4B84129}" type="sibTrans" cxnId="{A507ABB9-1312-4740-9355-3149D96AC09C}">
      <dgm:prSet/>
      <dgm:spPr/>
      <dgm:t>
        <a:bodyPr/>
        <a:lstStyle/>
        <a:p>
          <a:endParaRPr lang="fr-BE"/>
        </a:p>
      </dgm:t>
    </dgm:pt>
    <dgm:pt modelId="{C8426C53-751E-4858-B859-02F9142BB60E}" type="parTrans" cxnId="{A507ABB9-1312-4740-9355-3149D96AC09C}">
      <dgm:prSet/>
      <dgm:spPr/>
      <dgm:t>
        <a:bodyPr/>
        <a:lstStyle/>
        <a:p>
          <a:endParaRPr lang="fr-BE"/>
        </a:p>
      </dgm:t>
    </dgm:pt>
    <dgm:pt modelId="{87EC7864-C2A6-4E5E-BBDC-0D31C0B0995C}">
      <dgm:prSet phldrT="[Text]"/>
      <dgm:spPr>
        <a:solidFill>
          <a:srgbClr val="4BA6DD"/>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Evidencias</a:t>
          </a:r>
        </a:p>
      </dgm:t>
    </dgm:pt>
    <dgm:pt modelId="{F3D9E42A-D4D3-4613-AB62-064A2882DE21}" type="sibTrans" cxnId="{317448E5-1D20-4025-BD6E-68F5CC5DF8D6}">
      <dgm:prSet/>
      <dgm:spPr/>
      <dgm:t>
        <a:bodyPr/>
        <a:lstStyle/>
        <a:p>
          <a:endParaRPr lang="fr-BE"/>
        </a:p>
      </dgm:t>
    </dgm:pt>
    <dgm:pt modelId="{F5210FA2-DE18-40DB-A8CA-368DD4221BB5}" type="parTrans" cxnId="{317448E5-1D20-4025-BD6E-68F5CC5DF8D6}">
      <dgm:prSet/>
      <dgm:spPr/>
      <dgm:t>
        <a:bodyPr/>
        <a:lstStyle/>
        <a:p>
          <a:endParaRPr lang="fr-BE"/>
        </a:p>
      </dgm:t>
    </dgm:pt>
    <dgm:pt modelId="{E6E800CA-8C37-416B-B085-73D326A52706}">
      <dgm:prSet phldrT="[Text]"/>
      <dgm:spPr>
        <a:solidFill>
          <a:srgbClr val="4BA6DD"/>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Actores</a:t>
          </a:r>
        </a:p>
      </dgm:t>
    </dgm:pt>
    <dgm:pt modelId="{712524A0-EAFE-4DFA-B729-6576589CD10A}" type="sibTrans" cxnId="{C14A9850-7206-4789-A51B-4C863D9DF9BF}">
      <dgm:prSet/>
      <dgm:spPr/>
      <dgm:t>
        <a:bodyPr/>
        <a:lstStyle/>
        <a:p>
          <a:endParaRPr lang="fr-BE"/>
        </a:p>
      </dgm:t>
    </dgm:pt>
    <dgm:pt modelId="{2DEF2F19-43E8-4109-A593-39A0366728C3}" type="parTrans" cxnId="{C14A9850-7206-4789-A51B-4C863D9DF9BF}">
      <dgm:prSet/>
      <dgm:spPr/>
      <dgm:t>
        <a:bodyPr/>
        <a:lstStyle/>
        <a:p>
          <a:endParaRPr lang="fr-BE"/>
        </a:p>
      </dgm:t>
    </dgm:pt>
    <dgm:pt modelId="{0D51A35F-F5D6-4E12-9697-01A70278BB26}">
      <dgm:prSet phldrT="[Text]"/>
      <dgm:spPr>
        <a:solidFill>
          <a:srgbClr val="4BA6DD"/>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Política</a:t>
          </a:r>
        </a:p>
      </dgm:t>
    </dgm:pt>
    <dgm:pt modelId="{B4DC6157-13D3-42F4-B313-4F6B5B61DDE0}" type="sibTrans" cxnId="{8A91202F-DD49-4BC7-9552-94DC887A03B1}">
      <dgm:prSet/>
      <dgm:spPr/>
      <dgm:t>
        <a:bodyPr/>
        <a:lstStyle/>
        <a:p>
          <a:endParaRPr lang="fr-BE"/>
        </a:p>
      </dgm:t>
    </dgm:pt>
    <dgm:pt modelId="{EF622FA7-C276-43ED-92E7-BFBC494F14E0}" type="parTrans" cxnId="{8A91202F-DD49-4BC7-9552-94DC887A03B1}">
      <dgm:prSet/>
      <dgm:spPr/>
      <dgm:t>
        <a:bodyPr/>
        <a:lstStyle/>
        <a:p>
          <a:endParaRPr lang="fr-BE"/>
        </a:p>
      </dgm:t>
    </dgm:pt>
    <dgm:pt modelId="{47F8D49F-28EF-FA47-A809-13747D5F7918}" type="pres">
      <dgm:prSet presAssocID="{307CFE3E-D9B1-EC47-AC40-4B8219719FAB}" presName="matrix" presStyleCnt="0">
        <dgm:presLayoutVars>
          <dgm:chMax val="1"/>
          <dgm:dir/>
          <dgm:resizeHandles val="exact"/>
        </dgm:presLayoutVars>
      </dgm:prSet>
      <dgm:spPr/>
    </dgm:pt>
    <dgm:pt modelId="{26B662B4-4C93-4C6B-8616-BBAE9A6086B8}" type="pres">
      <dgm:prSet presAssocID="{307CFE3E-D9B1-EC47-AC40-4B8219719FAB}" presName="axisShape" presStyleLbl="bgShp" presStyleIdx="0" presStyleCnt="1" custLinFactNeighborX="-313"/>
      <dgm:spPr/>
    </dgm:pt>
    <dgm:pt modelId="{3E691C54-6DC8-4DA8-831F-124F8A45E964}" type="pres">
      <dgm:prSet presAssocID="{307CFE3E-D9B1-EC47-AC40-4B8219719FAB}" presName="rect1" presStyleLbl="node1" presStyleIdx="0" presStyleCnt="4">
        <dgm:presLayoutVars>
          <dgm:chMax val="0"/>
          <dgm:chPref val="0"/>
          <dgm:bulletEnabled val="1"/>
        </dgm:presLayoutVars>
      </dgm:prSet>
      <dgm:spPr/>
    </dgm:pt>
    <dgm:pt modelId="{3AB26FC9-BC82-436B-B3B9-1A27E20FA584}" type="pres">
      <dgm:prSet presAssocID="{307CFE3E-D9B1-EC47-AC40-4B8219719FAB}" presName="rect2" presStyleLbl="node1" presStyleIdx="1" presStyleCnt="4">
        <dgm:presLayoutVars>
          <dgm:chMax val="0"/>
          <dgm:chPref val="0"/>
          <dgm:bulletEnabled val="1"/>
        </dgm:presLayoutVars>
      </dgm:prSet>
      <dgm:spPr/>
    </dgm:pt>
    <dgm:pt modelId="{2FB347FD-0B15-4FA8-BC62-49187B0CA293}" type="pres">
      <dgm:prSet presAssocID="{307CFE3E-D9B1-EC47-AC40-4B8219719FAB}" presName="rect3" presStyleLbl="node1" presStyleIdx="2" presStyleCnt="4" custLinFactNeighborX="-3750" custLinFactNeighborY="1797">
        <dgm:presLayoutVars>
          <dgm:chMax val="0"/>
          <dgm:chPref val="0"/>
          <dgm:bulletEnabled val="1"/>
        </dgm:presLayoutVars>
      </dgm:prSet>
      <dgm:spPr/>
    </dgm:pt>
    <dgm:pt modelId="{E69EDA77-9408-4ECA-8BDC-0E908CD0FB58}" type="pres">
      <dgm:prSet presAssocID="{307CFE3E-D9B1-EC47-AC40-4B8219719FAB}" presName="rect4" presStyleLbl="node1" presStyleIdx="3" presStyleCnt="4">
        <dgm:presLayoutVars>
          <dgm:chMax val="0"/>
          <dgm:chPref val="0"/>
          <dgm:bulletEnabled val="1"/>
        </dgm:presLayoutVars>
      </dgm:prSet>
      <dgm:spPr/>
    </dgm:pt>
  </dgm:ptLst>
  <dgm:cxnLst>
    <dgm:cxn modelId="{01E49C2C-91E4-483E-B252-4BBF0DB79C70}" type="presOf" srcId="{E6E800CA-8C37-416B-B085-73D326A52706}" destId="{2FB347FD-0B15-4FA8-BC62-49187B0CA293}" srcOrd="0" destOrd="0" presId="urn:microsoft.com/office/officeart/2005/8/layout/matrix2"/>
    <dgm:cxn modelId="{8A91202F-DD49-4BC7-9552-94DC887A03B1}" srcId="{307CFE3E-D9B1-EC47-AC40-4B8219719FAB}" destId="{0D51A35F-F5D6-4E12-9697-01A70278BB26}" srcOrd="3" destOrd="0" parTransId="{EF622FA7-C276-43ED-92E7-BFBC494F14E0}" sibTransId="{B4DC6157-13D3-42F4-B313-4F6B5B61DDE0}"/>
    <dgm:cxn modelId="{B985B86E-F055-4156-AEC0-51F8398C7B54}" type="presOf" srcId="{87EC7864-C2A6-4E5E-BBDC-0D31C0B0995C}" destId="{3AB26FC9-BC82-436B-B3B9-1A27E20FA584}" srcOrd="0" destOrd="0" presId="urn:microsoft.com/office/officeart/2005/8/layout/matrix2"/>
    <dgm:cxn modelId="{C14A9850-7206-4789-A51B-4C863D9DF9BF}" srcId="{307CFE3E-D9B1-EC47-AC40-4B8219719FAB}" destId="{E6E800CA-8C37-416B-B085-73D326A52706}" srcOrd="2" destOrd="0" parTransId="{2DEF2F19-43E8-4109-A593-39A0366728C3}" sibTransId="{712524A0-EAFE-4DFA-B729-6576589CD10A}"/>
    <dgm:cxn modelId="{ED51C67F-07C2-485E-AAEA-3432642DADE1}" type="presOf" srcId="{14CE62FB-45A5-4055-AD4B-85D632E8290B}" destId="{3E691C54-6DC8-4DA8-831F-124F8A45E964}" srcOrd="0" destOrd="0" presId="urn:microsoft.com/office/officeart/2005/8/layout/matrix2"/>
    <dgm:cxn modelId="{DA085190-BB6D-4991-B2F0-E7DB0EC0C3C6}" type="presOf" srcId="{0D51A35F-F5D6-4E12-9697-01A70278BB26}" destId="{E69EDA77-9408-4ECA-8BDC-0E908CD0FB58}" srcOrd="0" destOrd="0" presId="urn:microsoft.com/office/officeart/2005/8/layout/matrix2"/>
    <dgm:cxn modelId="{A507ABB9-1312-4740-9355-3149D96AC09C}" srcId="{307CFE3E-D9B1-EC47-AC40-4B8219719FAB}" destId="{14CE62FB-45A5-4055-AD4B-85D632E8290B}" srcOrd="0" destOrd="0" parTransId="{C8426C53-751E-4858-B859-02F9142BB60E}" sibTransId="{5C784299-8522-4E32-9AAF-4FCAA4B84129}"/>
    <dgm:cxn modelId="{317448E5-1D20-4025-BD6E-68F5CC5DF8D6}" srcId="{307CFE3E-D9B1-EC47-AC40-4B8219719FAB}" destId="{87EC7864-C2A6-4E5E-BBDC-0D31C0B0995C}" srcOrd="1" destOrd="0" parTransId="{F5210FA2-DE18-40DB-A8CA-368DD4221BB5}" sibTransId="{F3D9E42A-D4D3-4613-AB62-064A2882DE21}"/>
    <dgm:cxn modelId="{3449D2F6-CD9A-7341-AAEE-209B46FECE9E}" type="presOf" srcId="{307CFE3E-D9B1-EC47-AC40-4B8219719FAB}" destId="{47F8D49F-28EF-FA47-A809-13747D5F7918}" srcOrd="0" destOrd="0" presId="urn:microsoft.com/office/officeart/2005/8/layout/matrix2"/>
    <dgm:cxn modelId="{6DE0894A-C8F4-49A0-866A-177233AC83A9}" type="presParOf" srcId="{47F8D49F-28EF-FA47-A809-13747D5F7918}" destId="{26B662B4-4C93-4C6B-8616-BBAE9A6086B8}" srcOrd="0" destOrd="0" presId="urn:microsoft.com/office/officeart/2005/8/layout/matrix2"/>
    <dgm:cxn modelId="{826101E2-DE8E-4D1A-835F-739B86ED55A1}" type="presParOf" srcId="{47F8D49F-28EF-FA47-A809-13747D5F7918}" destId="{3E691C54-6DC8-4DA8-831F-124F8A45E964}" srcOrd="1" destOrd="0" presId="urn:microsoft.com/office/officeart/2005/8/layout/matrix2"/>
    <dgm:cxn modelId="{B8593459-3E76-45B5-9ADC-2F8E6A8B8DC9}" type="presParOf" srcId="{47F8D49F-28EF-FA47-A809-13747D5F7918}" destId="{3AB26FC9-BC82-436B-B3B9-1A27E20FA584}" srcOrd="2" destOrd="0" presId="urn:microsoft.com/office/officeart/2005/8/layout/matrix2"/>
    <dgm:cxn modelId="{F8507FFC-2549-45E9-BFD8-0B28D7818775}" type="presParOf" srcId="{47F8D49F-28EF-FA47-A809-13747D5F7918}" destId="{2FB347FD-0B15-4FA8-BC62-49187B0CA293}" srcOrd="3" destOrd="0" presId="urn:microsoft.com/office/officeart/2005/8/layout/matrix2"/>
    <dgm:cxn modelId="{B08EFB7A-0192-4516-B332-17470E1E0ABB}" type="presParOf" srcId="{47F8D49F-28EF-FA47-A809-13747D5F7918}" destId="{E69EDA77-9408-4ECA-8BDC-0E908CD0FB58}"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E2F040-1FF3-B94D-A67B-89373C8217D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EBDB966-4A87-4C40-86B2-4C7E369CE34B}">
      <dgm:prSet phldrT="[Text]" phldr="1"/>
      <dgm:spPr>
        <a:solidFill>
          <a:srgbClr val="4BA6DD"/>
        </a:solidFill>
      </dgm:spPr>
      <dgm:t>
        <a:bodyPr/>
        <a:lstStyle/>
        <a:p>
          <a:endParaRPr lang="en-US" dirty="0"/>
        </a:p>
      </dgm:t>
    </dgm:pt>
    <dgm:pt modelId="{E217DD69-1597-A248-A215-17E49BEFE2DC}" type="parTrans" cxnId="{62793731-6158-4243-9DDB-43294AC1EB3B}">
      <dgm:prSet/>
      <dgm:spPr/>
      <dgm:t>
        <a:bodyPr/>
        <a:lstStyle/>
        <a:p>
          <a:endParaRPr lang="en-US"/>
        </a:p>
      </dgm:t>
    </dgm:pt>
    <dgm:pt modelId="{88A976A7-ADB4-D24B-81C8-FA0E4EF802D8}" type="sibTrans" cxnId="{62793731-6158-4243-9DDB-43294AC1EB3B}">
      <dgm:prSet/>
      <dgm:spPr/>
      <dgm:t>
        <a:bodyPr/>
        <a:lstStyle/>
        <a:p>
          <a:endParaRPr lang="en-US"/>
        </a:p>
      </dgm:t>
    </dgm:pt>
    <dgm:pt modelId="{EC4CCF3E-1DD0-804C-B23F-1B8FD044ED4E}">
      <dgm:prSet phldrT="[Text]" phldr="1"/>
      <dgm:spPr>
        <a:solidFill>
          <a:srgbClr val="4BA6DD"/>
        </a:solidFill>
      </dgm:spPr>
      <dgm:t>
        <a:bodyPr/>
        <a:lstStyle/>
        <a:p>
          <a:endParaRPr lang="en-US"/>
        </a:p>
      </dgm:t>
    </dgm:pt>
    <dgm:pt modelId="{90665BD4-436A-FB47-8873-9FE46E73CC9B}" type="parTrans" cxnId="{6893A035-18F0-074E-95F1-7C59742A5333}">
      <dgm:prSet/>
      <dgm:spPr/>
      <dgm:t>
        <a:bodyPr/>
        <a:lstStyle/>
        <a:p>
          <a:endParaRPr lang="en-US"/>
        </a:p>
      </dgm:t>
    </dgm:pt>
    <dgm:pt modelId="{0007A062-B3A2-9441-9FD5-59CD04CF182E}" type="sibTrans" cxnId="{6893A035-18F0-074E-95F1-7C59742A5333}">
      <dgm:prSet/>
      <dgm:spPr/>
      <dgm:t>
        <a:bodyPr/>
        <a:lstStyle/>
        <a:p>
          <a:endParaRPr lang="en-US"/>
        </a:p>
      </dgm:t>
    </dgm:pt>
    <dgm:pt modelId="{9FC200AC-F1FE-EB4B-B6B3-4DD49B9EF51A}">
      <dgm:prSet phldrT="[Text]" phldr="1"/>
      <dgm:spPr>
        <a:solidFill>
          <a:srgbClr val="4BA6DD"/>
        </a:solidFill>
      </dgm:spPr>
      <dgm:t>
        <a:bodyPr/>
        <a:lstStyle/>
        <a:p>
          <a:endParaRPr lang="en-US" dirty="0"/>
        </a:p>
      </dgm:t>
    </dgm:pt>
    <dgm:pt modelId="{233FEF21-C55F-6F41-B9A6-AF3D97B93BE4}" type="parTrans" cxnId="{6F74D816-5FBC-C74B-8274-D1C64E95219A}">
      <dgm:prSet/>
      <dgm:spPr/>
      <dgm:t>
        <a:bodyPr/>
        <a:lstStyle/>
        <a:p>
          <a:endParaRPr lang="en-US"/>
        </a:p>
      </dgm:t>
    </dgm:pt>
    <dgm:pt modelId="{ADC01417-7BD5-A648-8816-02CC6B990E72}" type="sibTrans" cxnId="{6F74D816-5FBC-C74B-8274-D1C64E95219A}">
      <dgm:prSet/>
      <dgm:spPr/>
      <dgm:t>
        <a:bodyPr/>
        <a:lstStyle/>
        <a:p>
          <a:endParaRPr lang="en-US"/>
        </a:p>
      </dgm:t>
    </dgm:pt>
    <dgm:pt modelId="{7B58D901-635A-8A4E-80F2-CCDBD4DDEEC4}">
      <dgm:prSet phldrT="[Text]" phldr="1"/>
      <dgm:spPr>
        <a:solidFill>
          <a:srgbClr val="4BA6DD"/>
        </a:solidFill>
      </dgm:spPr>
      <dgm:t>
        <a:bodyPr/>
        <a:lstStyle/>
        <a:p>
          <a:endParaRPr lang="en-US" dirty="0"/>
        </a:p>
      </dgm:t>
    </dgm:pt>
    <dgm:pt modelId="{12862A8B-A99F-0E4F-86B8-DB1EBC988F91}" type="parTrans" cxnId="{FCD12A1A-79FA-5D41-B8A6-900FD812DFBC}">
      <dgm:prSet/>
      <dgm:spPr/>
      <dgm:t>
        <a:bodyPr/>
        <a:lstStyle/>
        <a:p>
          <a:endParaRPr lang="en-US"/>
        </a:p>
      </dgm:t>
    </dgm:pt>
    <dgm:pt modelId="{9D08863C-B24C-A246-87D1-01DBEE27565F}" type="sibTrans" cxnId="{FCD12A1A-79FA-5D41-B8A6-900FD812DFBC}">
      <dgm:prSet/>
      <dgm:spPr/>
      <dgm:t>
        <a:bodyPr/>
        <a:lstStyle/>
        <a:p>
          <a:endParaRPr lang="en-US"/>
        </a:p>
      </dgm:t>
    </dgm:pt>
    <dgm:pt modelId="{58C62DDF-BD05-5D4D-94CF-AC6150BFD9A4}">
      <dgm:prSet phldrT="[Text]" phldr="1"/>
      <dgm:spPr>
        <a:solidFill>
          <a:srgbClr val="4BA6DD"/>
        </a:solidFill>
      </dgm:spPr>
      <dgm:t>
        <a:bodyPr/>
        <a:lstStyle/>
        <a:p>
          <a:endParaRPr lang="en-US" dirty="0"/>
        </a:p>
      </dgm:t>
    </dgm:pt>
    <dgm:pt modelId="{EF6519DC-CFE3-BA4A-82BC-7393D0009C5D}" type="parTrans" cxnId="{C277AFD8-15AC-2C4A-9351-AE5212308FC5}">
      <dgm:prSet/>
      <dgm:spPr/>
      <dgm:t>
        <a:bodyPr/>
        <a:lstStyle/>
        <a:p>
          <a:endParaRPr lang="en-US"/>
        </a:p>
      </dgm:t>
    </dgm:pt>
    <dgm:pt modelId="{C1173672-6B46-484B-948E-89D2E588A8BF}" type="sibTrans" cxnId="{C277AFD8-15AC-2C4A-9351-AE5212308FC5}">
      <dgm:prSet/>
      <dgm:spPr/>
      <dgm:t>
        <a:bodyPr/>
        <a:lstStyle/>
        <a:p>
          <a:endParaRPr lang="en-US"/>
        </a:p>
      </dgm:t>
    </dgm:pt>
    <dgm:pt modelId="{4C0771A8-65A3-FD46-BBD7-B09E72217529}" type="pres">
      <dgm:prSet presAssocID="{59E2F040-1FF3-B94D-A67B-89373C8217DD}" presName="diagram" presStyleCnt="0">
        <dgm:presLayoutVars>
          <dgm:dir/>
          <dgm:resizeHandles val="exact"/>
        </dgm:presLayoutVars>
      </dgm:prSet>
      <dgm:spPr/>
    </dgm:pt>
    <dgm:pt modelId="{9D1DE322-2705-C04E-8706-88A5740FB555}" type="pres">
      <dgm:prSet presAssocID="{FEBDB966-4A87-4C40-86B2-4C7E369CE34B}" presName="node" presStyleLbl="node1" presStyleIdx="0" presStyleCnt="5" custLinFactNeighborY="1429">
        <dgm:presLayoutVars>
          <dgm:bulletEnabled val="1"/>
        </dgm:presLayoutVars>
      </dgm:prSet>
      <dgm:spPr/>
    </dgm:pt>
    <dgm:pt modelId="{3125122F-B12D-E843-BA27-DE7292A3D9BB}" type="pres">
      <dgm:prSet presAssocID="{88A976A7-ADB4-D24B-81C8-FA0E4EF802D8}" presName="sibTrans" presStyleCnt="0"/>
      <dgm:spPr/>
    </dgm:pt>
    <dgm:pt modelId="{5E479BBE-77A3-C04A-A080-BE67B348E1BD}" type="pres">
      <dgm:prSet presAssocID="{EC4CCF3E-1DD0-804C-B23F-1B8FD044ED4E}" presName="node" presStyleLbl="node1" presStyleIdx="1" presStyleCnt="5">
        <dgm:presLayoutVars>
          <dgm:bulletEnabled val="1"/>
        </dgm:presLayoutVars>
      </dgm:prSet>
      <dgm:spPr/>
    </dgm:pt>
    <dgm:pt modelId="{9F211C49-E545-E041-A57F-CD45225C3371}" type="pres">
      <dgm:prSet presAssocID="{0007A062-B3A2-9441-9FD5-59CD04CF182E}" presName="sibTrans" presStyleCnt="0"/>
      <dgm:spPr/>
    </dgm:pt>
    <dgm:pt modelId="{0B582453-345E-0D43-B937-0EC478043C2B}" type="pres">
      <dgm:prSet presAssocID="{9FC200AC-F1FE-EB4B-B6B3-4DD49B9EF51A}" presName="node" presStyleLbl="node1" presStyleIdx="2" presStyleCnt="5">
        <dgm:presLayoutVars>
          <dgm:bulletEnabled val="1"/>
        </dgm:presLayoutVars>
      </dgm:prSet>
      <dgm:spPr/>
    </dgm:pt>
    <dgm:pt modelId="{B88544AF-8704-1543-B14E-6BF62347ABF1}" type="pres">
      <dgm:prSet presAssocID="{ADC01417-7BD5-A648-8816-02CC6B990E72}" presName="sibTrans" presStyleCnt="0"/>
      <dgm:spPr/>
    </dgm:pt>
    <dgm:pt modelId="{EC8F8735-3812-0645-98BE-36C292F1F63D}" type="pres">
      <dgm:prSet presAssocID="{7B58D901-635A-8A4E-80F2-CCDBD4DDEEC4}" presName="node" presStyleLbl="node1" presStyleIdx="3" presStyleCnt="5">
        <dgm:presLayoutVars>
          <dgm:bulletEnabled val="1"/>
        </dgm:presLayoutVars>
      </dgm:prSet>
      <dgm:spPr/>
    </dgm:pt>
    <dgm:pt modelId="{D49D902A-CAB4-934B-AF52-19FD0AFF0C54}" type="pres">
      <dgm:prSet presAssocID="{9D08863C-B24C-A246-87D1-01DBEE27565F}" presName="sibTrans" presStyleCnt="0"/>
      <dgm:spPr/>
    </dgm:pt>
    <dgm:pt modelId="{04D8D661-6AC9-314F-BBA9-41ACEE5923F8}" type="pres">
      <dgm:prSet presAssocID="{58C62DDF-BD05-5D4D-94CF-AC6150BFD9A4}" presName="node" presStyleLbl="node1" presStyleIdx="4" presStyleCnt="5">
        <dgm:presLayoutVars>
          <dgm:bulletEnabled val="1"/>
        </dgm:presLayoutVars>
      </dgm:prSet>
      <dgm:spPr/>
    </dgm:pt>
  </dgm:ptLst>
  <dgm:cxnLst>
    <dgm:cxn modelId="{44195B0D-68D0-3A45-8640-49E7068FB6F3}" type="presOf" srcId="{59E2F040-1FF3-B94D-A67B-89373C8217DD}" destId="{4C0771A8-65A3-FD46-BBD7-B09E72217529}" srcOrd="0" destOrd="0" presId="urn:microsoft.com/office/officeart/2005/8/layout/default"/>
    <dgm:cxn modelId="{6F74D816-5FBC-C74B-8274-D1C64E95219A}" srcId="{59E2F040-1FF3-B94D-A67B-89373C8217DD}" destId="{9FC200AC-F1FE-EB4B-B6B3-4DD49B9EF51A}" srcOrd="2" destOrd="0" parTransId="{233FEF21-C55F-6F41-B9A6-AF3D97B93BE4}" sibTransId="{ADC01417-7BD5-A648-8816-02CC6B990E72}"/>
    <dgm:cxn modelId="{FCD12A1A-79FA-5D41-B8A6-900FD812DFBC}" srcId="{59E2F040-1FF3-B94D-A67B-89373C8217DD}" destId="{7B58D901-635A-8A4E-80F2-CCDBD4DDEEC4}" srcOrd="3" destOrd="0" parTransId="{12862A8B-A99F-0E4F-86B8-DB1EBC988F91}" sibTransId="{9D08863C-B24C-A246-87D1-01DBEE27565F}"/>
    <dgm:cxn modelId="{62793731-6158-4243-9DDB-43294AC1EB3B}" srcId="{59E2F040-1FF3-B94D-A67B-89373C8217DD}" destId="{FEBDB966-4A87-4C40-86B2-4C7E369CE34B}" srcOrd="0" destOrd="0" parTransId="{E217DD69-1597-A248-A215-17E49BEFE2DC}" sibTransId="{88A976A7-ADB4-D24B-81C8-FA0E4EF802D8}"/>
    <dgm:cxn modelId="{6893A035-18F0-074E-95F1-7C59742A5333}" srcId="{59E2F040-1FF3-B94D-A67B-89373C8217DD}" destId="{EC4CCF3E-1DD0-804C-B23F-1B8FD044ED4E}" srcOrd="1" destOrd="0" parTransId="{90665BD4-436A-FB47-8873-9FE46E73CC9B}" sibTransId="{0007A062-B3A2-9441-9FD5-59CD04CF182E}"/>
    <dgm:cxn modelId="{FCF3AB3C-B6A9-0A49-9E19-A5BB7A28E20B}" type="presOf" srcId="{EC4CCF3E-1DD0-804C-B23F-1B8FD044ED4E}" destId="{5E479BBE-77A3-C04A-A080-BE67B348E1BD}" srcOrd="0" destOrd="0" presId="urn:microsoft.com/office/officeart/2005/8/layout/default"/>
    <dgm:cxn modelId="{A4659E3E-BD0F-EB4D-A363-FBD32D5373DE}" type="presOf" srcId="{58C62DDF-BD05-5D4D-94CF-AC6150BFD9A4}" destId="{04D8D661-6AC9-314F-BBA9-41ACEE5923F8}" srcOrd="0" destOrd="0" presId="urn:microsoft.com/office/officeart/2005/8/layout/default"/>
    <dgm:cxn modelId="{5D6A233F-5469-774E-82C4-958146414C58}" type="presOf" srcId="{FEBDB966-4A87-4C40-86B2-4C7E369CE34B}" destId="{9D1DE322-2705-C04E-8706-88A5740FB555}" srcOrd="0" destOrd="0" presId="urn:microsoft.com/office/officeart/2005/8/layout/default"/>
    <dgm:cxn modelId="{77DD1C8C-B9E6-E24B-8F6B-5F57838B9F8E}" type="presOf" srcId="{7B58D901-635A-8A4E-80F2-CCDBD4DDEEC4}" destId="{EC8F8735-3812-0645-98BE-36C292F1F63D}" srcOrd="0" destOrd="0" presId="urn:microsoft.com/office/officeart/2005/8/layout/default"/>
    <dgm:cxn modelId="{DF68539E-D413-7E4B-B46B-1AADB723DE17}" type="presOf" srcId="{9FC200AC-F1FE-EB4B-B6B3-4DD49B9EF51A}" destId="{0B582453-345E-0D43-B937-0EC478043C2B}" srcOrd="0" destOrd="0" presId="urn:microsoft.com/office/officeart/2005/8/layout/default"/>
    <dgm:cxn modelId="{C277AFD8-15AC-2C4A-9351-AE5212308FC5}" srcId="{59E2F040-1FF3-B94D-A67B-89373C8217DD}" destId="{58C62DDF-BD05-5D4D-94CF-AC6150BFD9A4}" srcOrd="4" destOrd="0" parTransId="{EF6519DC-CFE3-BA4A-82BC-7393D0009C5D}" sibTransId="{C1173672-6B46-484B-948E-89D2E588A8BF}"/>
    <dgm:cxn modelId="{18FF25CD-65A2-F245-B217-16CBAE156949}" type="presParOf" srcId="{4C0771A8-65A3-FD46-BBD7-B09E72217529}" destId="{9D1DE322-2705-C04E-8706-88A5740FB555}" srcOrd="0" destOrd="0" presId="urn:microsoft.com/office/officeart/2005/8/layout/default"/>
    <dgm:cxn modelId="{7E427862-FD3C-8040-BB27-2A85EACF7CC1}" type="presParOf" srcId="{4C0771A8-65A3-FD46-BBD7-B09E72217529}" destId="{3125122F-B12D-E843-BA27-DE7292A3D9BB}" srcOrd="1" destOrd="0" presId="urn:microsoft.com/office/officeart/2005/8/layout/default"/>
    <dgm:cxn modelId="{3A182A91-1D79-6A49-8AE5-3A8E8502B73F}" type="presParOf" srcId="{4C0771A8-65A3-FD46-BBD7-B09E72217529}" destId="{5E479BBE-77A3-C04A-A080-BE67B348E1BD}" srcOrd="2" destOrd="0" presId="urn:microsoft.com/office/officeart/2005/8/layout/default"/>
    <dgm:cxn modelId="{6E22B271-519D-A541-A617-D862725400D2}" type="presParOf" srcId="{4C0771A8-65A3-FD46-BBD7-B09E72217529}" destId="{9F211C49-E545-E041-A57F-CD45225C3371}" srcOrd="3" destOrd="0" presId="urn:microsoft.com/office/officeart/2005/8/layout/default"/>
    <dgm:cxn modelId="{77454C6D-00C2-304F-9FEF-F763E6110AF3}" type="presParOf" srcId="{4C0771A8-65A3-FD46-BBD7-B09E72217529}" destId="{0B582453-345E-0D43-B937-0EC478043C2B}" srcOrd="4" destOrd="0" presId="urn:microsoft.com/office/officeart/2005/8/layout/default"/>
    <dgm:cxn modelId="{7A2E3249-EE75-CE4F-8095-8DC8F09A113A}" type="presParOf" srcId="{4C0771A8-65A3-FD46-BBD7-B09E72217529}" destId="{B88544AF-8704-1543-B14E-6BF62347ABF1}" srcOrd="5" destOrd="0" presId="urn:microsoft.com/office/officeart/2005/8/layout/default"/>
    <dgm:cxn modelId="{D7495B36-31A0-D340-A1F5-117468B7CA94}" type="presParOf" srcId="{4C0771A8-65A3-FD46-BBD7-B09E72217529}" destId="{EC8F8735-3812-0645-98BE-36C292F1F63D}" srcOrd="6" destOrd="0" presId="urn:microsoft.com/office/officeart/2005/8/layout/default"/>
    <dgm:cxn modelId="{3A0027D3-A0A2-7143-A255-A5277C7F626B}" type="presParOf" srcId="{4C0771A8-65A3-FD46-BBD7-B09E72217529}" destId="{D49D902A-CAB4-934B-AF52-19FD0AFF0C54}" srcOrd="7" destOrd="0" presId="urn:microsoft.com/office/officeart/2005/8/layout/default"/>
    <dgm:cxn modelId="{FDC50B01-ADA6-D94F-92D1-842AF8BB0F10}" type="presParOf" srcId="{4C0771A8-65A3-FD46-BBD7-B09E72217529}" destId="{04D8D661-6AC9-314F-BBA9-41ACEE5923F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76B1C-5140-2140-8376-18168253C724}" type="doc">
      <dgm:prSet loTypeId="urn:microsoft.com/office/officeart/2005/8/layout/chevron1" loCatId="" qsTypeId="urn:microsoft.com/office/officeart/2005/8/quickstyle/simple1" qsCatId="simple" csTypeId="urn:microsoft.com/office/officeart/2005/8/colors/accent1_2" csCatId="accent1" phldr="1"/>
      <dgm:spPr/>
    </dgm:pt>
    <dgm:pt modelId="{2F565084-D353-8045-BE95-3B2E1258D102}">
      <dgm:prSet phldrT="[Text]" custT="1"/>
      <dgm:spPr>
        <a:solidFill>
          <a:srgbClr val="7AC360"/>
        </a:solidFill>
      </dgm:spPr>
      <dgm:t>
        <a:bodyPr/>
        <a:lstStyle/>
        <a:p>
          <a:r>
            <a:rPr lang="es-x-int-SDL" sz="2700" dirty="0">
              <a:latin typeface="Tahoma" panose="020B0604030504040204" pitchFamily="34" charset="0"/>
              <a:ea typeface="Tahoma" panose="020B0604030504040204" pitchFamily="34" charset="0"/>
              <a:cs typeface="Tahoma" panose="020B0604030504040204" pitchFamily="34" charset="0"/>
            </a:rPr>
            <a:t>Proporcionar y compartir información</a:t>
          </a:r>
        </a:p>
      </dgm:t>
    </dgm:pt>
    <dgm:pt modelId="{6852C07F-6AA6-FD43-94CF-6FE7AFF229E2}" type="par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D6388E3-4A96-8043-82EA-57134C8773C9}" type="sib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CE7D6D4-3D95-3C46-BDD8-9CFA1870E678}">
      <dgm:prSet phldrT="[Text]" custT="1"/>
      <dgm:spPr>
        <a:solidFill>
          <a:srgbClr val="7AC360"/>
        </a:solidFill>
      </dgm:spPr>
      <dgm:t>
        <a:bodyPr/>
        <a:lstStyle/>
        <a:p>
          <a:r>
            <a:rPr lang="es-x-int-SDL" sz="2700" dirty="0">
              <a:latin typeface="Tahoma" panose="020B0604030504040204" pitchFamily="34" charset="0"/>
              <a:ea typeface="Tahoma" panose="020B0604030504040204" pitchFamily="34" charset="0"/>
              <a:cs typeface="Tahoma" panose="020B0604030504040204" pitchFamily="34" charset="0"/>
            </a:rPr>
            <a:t>Crear conocimientos y fomentar la voluntad de actuar</a:t>
          </a:r>
        </a:p>
      </dgm:t>
    </dgm:pt>
    <dgm:pt modelId="{8BDE2CB8-E92E-9045-AA42-9D12B4C9641B}" type="par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13363D9-CF74-E24B-8176-E80A00333C07}" type="sib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4DF3C3-2776-5F48-9282-ADC3088C35B9}">
      <dgm:prSet phldrT="[Text]" custT="1"/>
      <dgm:spPr>
        <a:solidFill>
          <a:srgbClr val="7AC360"/>
        </a:solidFill>
      </dgm:spPr>
      <dgm:t>
        <a:bodyPr/>
        <a:lstStyle/>
        <a:p>
          <a:r>
            <a:rPr lang="es-x-int-SDL" sz="2700" dirty="0">
              <a:latin typeface="Tahoma" panose="020B0604030504040204" pitchFamily="34" charset="0"/>
              <a:ea typeface="Tahoma" panose="020B0604030504040204" pitchFamily="34" charset="0"/>
              <a:cs typeface="Tahoma" panose="020B0604030504040204" pitchFamily="34" charset="0"/>
            </a:rPr>
            <a:t>Reconocer su liderazgo y reforzar la acción </a:t>
          </a:r>
        </a:p>
      </dgm:t>
    </dgm:pt>
    <dgm:pt modelId="{517B6714-D8BF-CB41-8A0B-66169916C395}" type="par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A3306BD-AC0D-A045-86CD-2B36F6F8C738}" type="sib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3467697-61EC-224D-9447-BDA738B6A783}" type="pres">
      <dgm:prSet presAssocID="{F1E76B1C-5140-2140-8376-18168253C724}" presName="Name0" presStyleCnt="0">
        <dgm:presLayoutVars>
          <dgm:dir/>
          <dgm:animLvl val="lvl"/>
          <dgm:resizeHandles val="exact"/>
        </dgm:presLayoutVars>
      </dgm:prSet>
      <dgm:spPr/>
    </dgm:pt>
    <dgm:pt modelId="{F45CDD19-CDA8-8E4C-AADA-641BF0113DA5}" type="pres">
      <dgm:prSet presAssocID="{2F565084-D353-8045-BE95-3B2E1258D102}" presName="parTxOnly" presStyleLbl="node1" presStyleIdx="0" presStyleCnt="3" custScaleX="110058" custScaleY="129251" custLinFactNeighborX="-210" custLinFactNeighborY="-20605">
        <dgm:presLayoutVars>
          <dgm:chMax val="0"/>
          <dgm:chPref val="0"/>
          <dgm:bulletEnabled val="1"/>
        </dgm:presLayoutVars>
      </dgm:prSet>
      <dgm:spPr/>
    </dgm:pt>
    <dgm:pt modelId="{989E39B4-0F35-F546-BB89-8EE733C80160}" type="pres">
      <dgm:prSet presAssocID="{5D6388E3-4A96-8043-82EA-57134C8773C9}" presName="parTxOnlySpace" presStyleCnt="0"/>
      <dgm:spPr/>
    </dgm:pt>
    <dgm:pt modelId="{0D4E1F1D-F2BA-7742-8EC3-6C5B540ACA67}" type="pres">
      <dgm:prSet presAssocID="{ECE7D6D4-3D95-3C46-BDD8-9CFA1870E678}" presName="parTxOnly" presStyleLbl="node1" presStyleIdx="1" presStyleCnt="3" custScaleX="112411" custScaleY="124775" custLinFactNeighborX="16216" custLinFactNeighborY="-18367">
        <dgm:presLayoutVars>
          <dgm:chMax val="0"/>
          <dgm:chPref val="0"/>
          <dgm:bulletEnabled val="1"/>
        </dgm:presLayoutVars>
      </dgm:prSet>
      <dgm:spPr/>
    </dgm:pt>
    <dgm:pt modelId="{5F0EE6F7-4AA0-4D45-97C9-2DB7F7A53F39}" type="pres">
      <dgm:prSet presAssocID="{413363D9-CF74-E24B-8176-E80A00333C07}" presName="parTxOnlySpace" presStyleCnt="0"/>
      <dgm:spPr/>
    </dgm:pt>
    <dgm:pt modelId="{32E820CF-36D4-1045-90A9-5257A8135F6D}" type="pres">
      <dgm:prSet presAssocID="{484DF3C3-2776-5F48-9282-ADC3088C35B9}" presName="parTxOnly" presStyleLbl="node1" presStyleIdx="2" presStyleCnt="3" custScaleY="122313" custLinFactNeighborX="211" custLinFactNeighborY="-17136">
        <dgm:presLayoutVars>
          <dgm:chMax val="0"/>
          <dgm:chPref val="0"/>
          <dgm:bulletEnabled val="1"/>
        </dgm:presLayoutVars>
      </dgm:prSet>
      <dgm:spPr/>
    </dgm:pt>
  </dgm:ptLst>
  <dgm:cxnLst>
    <dgm:cxn modelId="{3428795C-C405-6045-8D6B-3BB82CA9C141}" type="presOf" srcId="{F1E76B1C-5140-2140-8376-18168253C724}" destId="{63467697-61EC-224D-9447-BDA738B6A783}" srcOrd="0" destOrd="0" presId="urn:microsoft.com/office/officeart/2005/8/layout/chevron1"/>
    <dgm:cxn modelId="{D4E96060-D3E9-8147-B2A4-F72E1EBDDC28}" srcId="{F1E76B1C-5140-2140-8376-18168253C724}" destId="{484DF3C3-2776-5F48-9282-ADC3088C35B9}" srcOrd="2" destOrd="0" parTransId="{517B6714-D8BF-CB41-8A0B-66169916C395}" sibTransId="{FA3306BD-AC0D-A045-86CD-2B36F6F8C738}"/>
    <dgm:cxn modelId="{73AAA588-F3D6-9745-972C-417B2106BA31}" type="presOf" srcId="{ECE7D6D4-3D95-3C46-BDD8-9CFA1870E678}" destId="{0D4E1F1D-F2BA-7742-8EC3-6C5B540ACA67}" srcOrd="0" destOrd="0" presId="urn:microsoft.com/office/officeart/2005/8/layout/chevron1"/>
    <dgm:cxn modelId="{D78E8197-4C24-C347-9A88-93FBFB2C3042}" srcId="{F1E76B1C-5140-2140-8376-18168253C724}" destId="{ECE7D6D4-3D95-3C46-BDD8-9CFA1870E678}" srcOrd="1" destOrd="0" parTransId="{8BDE2CB8-E92E-9045-AA42-9D12B4C9641B}" sibTransId="{413363D9-CF74-E24B-8176-E80A00333C07}"/>
    <dgm:cxn modelId="{3D07F2E9-84FC-2946-83FD-513AE005E33C}" type="presOf" srcId="{484DF3C3-2776-5F48-9282-ADC3088C35B9}" destId="{32E820CF-36D4-1045-90A9-5257A8135F6D}" srcOrd="0" destOrd="0" presId="urn:microsoft.com/office/officeart/2005/8/layout/chevron1"/>
    <dgm:cxn modelId="{C9F18BF0-4C78-014D-AC26-5269E64C7E76}" type="presOf" srcId="{2F565084-D353-8045-BE95-3B2E1258D102}" destId="{F45CDD19-CDA8-8E4C-AADA-641BF0113DA5}" srcOrd="0" destOrd="0" presId="urn:microsoft.com/office/officeart/2005/8/layout/chevron1"/>
    <dgm:cxn modelId="{BA6162F1-49D7-5B4B-B297-BC0061163E2B}" srcId="{F1E76B1C-5140-2140-8376-18168253C724}" destId="{2F565084-D353-8045-BE95-3B2E1258D102}" srcOrd="0" destOrd="0" parTransId="{6852C07F-6AA6-FD43-94CF-6FE7AFF229E2}" sibTransId="{5D6388E3-4A96-8043-82EA-57134C8773C9}"/>
    <dgm:cxn modelId="{1B590B17-E0B2-2241-9EA4-21A7484E0E4C}" type="presParOf" srcId="{63467697-61EC-224D-9447-BDA738B6A783}" destId="{F45CDD19-CDA8-8E4C-AADA-641BF0113DA5}" srcOrd="0" destOrd="0" presId="urn:microsoft.com/office/officeart/2005/8/layout/chevron1"/>
    <dgm:cxn modelId="{D83F9D2D-43ED-CC46-BED8-6019ECB9F013}" type="presParOf" srcId="{63467697-61EC-224D-9447-BDA738B6A783}" destId="{989E39B4-0F35-F546-BB89-8EE733C80160}" srcOrd="1" destOrd="0" presId="urn:microsoft.com/office/officeart/2005/8/layout/chevron1"/>
    <dgm:cxn modelId="{231D3F85-0809-CE49-AC7C-392F685CFC8F}" type="presParOf" srcId="{63467697-61EC-224D-9447-BDA738B6A783}" destId="{0D4E1F1D-F2BA-7742-8EC3-6C5B540ACA67}" srcOrd="2" destOrd="0" presId="urn:microsoft.com/office/officeart/2005/8/layout/chevron1"/>
    <dgm:cxn modelId="{1EFACB26-4CAC-F347-B22D-5F2087A912F3}" type="presParOf" srcId="{63467697-61EC-224D-9447-BDA738B6A783}" destId="{5F0EE6F7-4AA0-4D45-97C9-2DB7F7A53F39}" srcOrd="3" destOrd="0" presId="urn:microsoft.com/office/officeart/2005/8/layout/chevron1"/>
    <dgm:cxn modelId="{F6A78D24-5F8E-3A4F-9DF8-EFFB971B390A}" type="presParOf" srcId="{63467697-61EC-224D-9447-BDA738B6A783}" destId="{32E820CF-36D4-1045-90A9-5257A8135F6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76B1C-5140-2140-8376-18168253C724}" type="doc">
      <dgm:prSet loTypeId="urn:microsoft.com/office/officeart/2005/8/layout/chevron1" loCatId="" qsTypeId="urn:microsoft.com/office/officeart/2005/8/quickstyle/simple1" qsCatId="simple" csTypeId="urn:microsoft.com/office/officeart/2005/8/colors/accent1_2" csCatId="accent1" phldr="1"/>
      <dgm:spPr/>
    </dgm:pt>
    <dgm:pt modelId="{2F565084-D353-8045-BE95-3B2E1258D102}">
      <dgm:prSet phldrT="[Text]"/>
      <dgm:spPr>
        <a:solidFill>
          <a:srgbClr val="7AC360"/>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Desinformado</a:t>
          </a:r>
        </a:p>
      </dgm:t>
    </dgm:pt>
    <dgm:pt modelId="{6852C07F-6AA6-FD43-94CF-6FE7AFF229E2}" type="par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D6388E3-4A96-8043-82EA-57134C8773C9}" type="sib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CE7D6D4-3D95-3C46-BDD8-9CFA1870E678}">
      <dgm:prSet phldrT="[Text]"/>
      <dgm:spPr>
        <a:solidFill>
          <a:srgbClr val="7AC360"/>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Informado</a:t>
          </a:r>
        </a:p>
      </dgm:t>
    </dgm:pt>
    <dgm:pt modelId="{8BDE2CB8-E92E-9045-AA42-9D12B4C9641B}" type="par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13363D9-CF74-E24B-8176-E80A00333C07}" type="sib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4DF3C3-2776-5F48-9282-ADC3088C35B9}">
      <dgm:prSet phldrT="[Text]"/>
      <dgm:spPr>
        <a:solidFill>
          <a:srgbClr val="7AC360"/>
        </a:solidFill>
      </dgm:spPr>
      <dgm:t>
        <a:bodyPr/>
        <a:lstStyle/>
        <a:p>
          <a:r>
            <a:rPr lang="es-x-int-SDL">
              <a:latin typeface="Tahoma" panose="020B0604030504040204" pitchFamily="34" charset="0"/>
              <a:ea typeface="Tahoma" panose="020B0604030504040204" pitchFamily="34" charset="0"/>
              <a:cs typeface="Tahoma" panose="020B0604030504040204" pitchFamily="34" charset="0"/>
            </a:rPr>
            <a:t>Solidario y activo</a:t>
          </a:r>
        </a:p>
      </dgm:t>
    </dgm:pt>
    <dgm:pt modelId="{517B6714-D8BF-CB41-8A0B-66169916C395}" type="par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A3306BD-AC0D-A045-86CD-2B36F6F8C738}" type="sib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3467697-61EC-224D-9447-BDA738B6A783}" type="pres">
      <dgm:prSet presAssocID="{F1E76B1C-5140-2140-8376-18168253C724}" presName="Name0" presStyleCnt="0">
        <dgm:presLayoutVars>
          <dgm:dir/>
          <dgm:animLvl val="lvl"/>
          <dgm:resizeHandles val="exact"/>
        </dgm:presLayoutVars>
      </dgm:prSet>
      <dgm:spPr/>
    </dgm:pt>
    <dgm:pt modelId="{F45CDD19-CDA8-8E4C-AADA-641BF0113DA5}" type="pres">
      <dgm:prSet presAssocID="{2F565084-D353-8045-BE95-3B2E1258D102}" presName="parTxOnly" presStyleLbl="node1" presStyleIdx="0" presStyleCnt="3" custScaleY="74634" custLinFactNeighborX="-5334">
        <dgm:presLayoutVars>
          <dgm:chMax val="0"/>
          <dgm:chPref val="0"/>
          <dgm:bulletEnabled val="1"/>
        </dgm:presLayoutVars>
      </dgm:prSet>
      <dgm:spPr/>
    </dgm:pt>
    <dgm:pt modelId="{989E39B4-0F35-F546-BB89-8EE733C80160}" type="pres">
      <dgm:prSet presAssocID="{5D6388E3-4A96-8043-82EA-57134C8773C9}" presName="parTxOnlySpace" presStyleCnt="0"/>
      <dgm:spPr/>
    </dgm:pt>
    <dgm:pt modelId="{0D4E1F1D-F2BA-7742-8EC3-6C5B540ACA67}" type="pres">
      <dgm:prSet presAssocID="{ECE7D6D4-3D95-3C46-BDD8-9CFA1870E678}" presName="parTxOnly" presStyleLbl="node1" presStyleIdx="1" presStyleCnt="3" custScaleY="74634">
        <dgm:presLayoutVars>
          <dgm:chMax val="0"/>
          <dgm:chPref val="0"/>
          <dgm:bulletEnabled val="1"/>
        </dgm:presLayoutVars>
      </dgm:prSet>
      <dgm:spPr/>
    </dgm:pt>
    <dgm:pt modelId="{5F0EE6F7-4AA0-4D45-97C9-2DB7F7A53F39}" type="pres">
      <dgm:prSet presAssocID="{413363D9-CF74-E24B-8176-E80A00333C07}" presName="parTxOnlySpace" presStyleCnt="0"/>
      <dgm:spPr/>
    </dgm:pt>
    <dgm:pt modelId="{32E820CF-36D4-1045-90A9-5257A8135F6D}" type="pres">
      <dgm:prSet presAssocID="{484DF3C3-2776-5F48-9282-ADC3088C35B9}" presName="parTxOnly" presStyleLbl="node1" presStyleIdx="2" presStyleCnt="3" custScaleY="74634">
        <dgm:presLayoutVars>
          <dgm:chMax val="0"/>
          <dgm:chPref val="0"/>
          <dgm:bulletEnabled val="1"/>
        </dgm:presLayoutVars>
      </dgm:prSet>
      <dgm:spPr/>
    </dgm:pt>
  </dgm:ptLst>
  <dgm:cxnLst>
    <dgm:cxn modelId="{3428795C-C405-6045-8D6B-3BB82CA9C141}" type="presOf" srcId="{F1E76B1C-5140-2140-8376-18168253C724}" destId="{63467697-61EC-224D-9447-BDA738B6A783}" srcOrd="0" destOrd="0" presId="urn:microsoft.com/office/officeart/2005/8/layout/chevron1"/>
    <dgm:cxn modelId="{D4E96060-D3E9-8147-B2A4-F72E1EBDDC28}" srcId="{F1E76B1C-5140-2140-8376-18168253C724}" destId="{484DF3C3-2776-5F48-9282-ADC3088C35B9}" srcOrd="2" destOrd="0" parTransId="{517B6714-D8BF-CB41-8A0B-66169916C395}" sibTransId="{FA3306BD-AC0D-A045-86CD-2B36F6F8C738}"/>
    <dgm:cxn modelId="{73AAA588-F3D6-9745-972C-417B2106BA31}" type="presOf" srcId="{ECE7D6D4-3D95-3C46-BDD8-9CFA1870E678}" destId="{0D4E1F1D-F2BA-7742-8EC3-6C5B540ACA67}" srcOrd="0" destOrd="0" presId="urn:microsoft.com/office/officeart/2005/8/layout/chevron1"/>
    <dgm:cxn modelId="{D78E8197-4C24-C347-9A88-93FBFB2C3042}" srcId="{F1E76B1C-5140-2140-8376-18168253C724}" destId="{ECE7D6D4-3D95-3C46-BDD8-9CFA1870E678}" srcOrd="1" destOrd="0" parTransId="{8BDE2CB8-E92E-9045-AA42-9D12B4C9641B}" sibTransId="{413363D9-CF74-E24B-8176-E80A00333C07}"/>
    <dgm:cxn modelId="{3D07F2E9-84FC-2946-83FD-513AE005E33C}" type="presOf" srcId="{484DF3C3-2776-5F48-9282-ADC3088C35B9}" destId="{32E820CF-36D4-1045-90A9-5257A8135F6D}" srcOrd="0" destOrd="0" presId="urn:microsoft.com/office/officeart/2005/8/layout/chevron1"/>
    <dgm:cxn modelId="{C9F18BF0-4C78-014D-AC26-5269E64C7E76}" type="presOf" srcId="{2F565084-D353-8045-BE95-3B2E1258D102}" destId="{F45CDD19-CDA8-8E4C-AADA-641BF0113DA5}" srcOrd="0" destOrd="0" presId="urn:microsoft.com/office/officeart/2005/8/layout/chevron1"/>
    <dgm:cxn modelId="{BA6162F1-49D7-5B4B-B297-BC0061163E2B}" srcId="{F1E76B1C-5140-2140-8376-18168253C724}" destId="{2F565084-D353-8045-BE95-3B2E1258D102}" srcOrd="0" destOrd="0" parTransId="{6852C07F-6AA6-FD43-94CF-6FE7AFF229E2}" sibTransId="{5D6388E3-4A96-8043-82EA-57134C8773C9}"/>
    <dgm:cxn modelId="{1B590B17-E0B2-2241-9EA4-21A7484E0E4C}" type="presParOf" srcId="{63467697-61EC-224D-9447-BDA738B6A783}" destId="{F45CDD19-CDA8-8E4C-AADA-641BF0113DA5}" srcOrd="0" destOrd="0" presId="urn:microsoft.com/office/officeart/2005/8/layout/chevron1"/>
    <dgm:cxn modelId="{D83F9D2D-43ED-CC46-BED8-6019ECB9F013}" type="presParOf" srcId="{63467697-61EC-224D-9447-BDA738B6A783}" destId="{989E39B4-0F35-F546-BB89-8EE733C80160}" srcOrd="1" destOrd="0" presId="urn:microsoft.com/office/officeart/2005/8/layout/chevron1"/>
    <dgm:cxn modelId="{231D3F85-0809-CE49-AC7C-392F685CFC8F}" type="presParOf" srcId="{63467697-61EC-224D-9447-BDA738B6A783}" destId="{0D4E1F1D-F2BA-7742-8EC3-6C5B540ACA67}" srcOrd="2" destOrd="0" presId="urn:microsoft.com/office/officeart/2005/8/layout/chevron1"/>
    <dgm:cxn modelId="{1EFACB26-4CAC-F347-B22D-5F2087A912F3}" type="presParOf" srcId="{63467697-61EC-224D-9447-BDA738B6A783}" destId="{5F0EE6F7-4AA0-4D45-97C9-2DB7F7A53F39}" srcOrd="3" destOrd="0" presId="urn:microsoft.com/office/officeart/2005/8/layout/chevron1"/>
    <dgm:cxn modelId="{F6A78D24-5F8E-3A4F-9DF8-EFFB971B390A}" type="presParOf" srcId="{63467697-61EC-224D-9447-BDA738B6A783}" destId="{32E820CF-36D4-1045-90A9-5257A8135F6D}" srcOrd="4"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569AC-315F-4256-ADAD-1872CCBA8A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2A179B-D813-4C78-8968-9897BB90AE6D}">
      <dgm:prSet phldrT="[Text]"/>
      <dgm:spPr/>
      <dgm:t>
        <a:bodyPr/>
        <a:lstStyle/>
        <a:p>
          <a:pPr>
            <a:buFont typeface="Arial" panose="020B0604020202020204" pitchFamily="34" charset="0"/>
            <a:buChar char="•"/>
          </a:pPr>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Ensayar mediante juegos de rol</a:t>
          </a:r>
        </a:p>
      </dgm:t>
    </dgm:pt>
    <dgm:pt modelId="{78C75E28-3547-4C97-8034-1370E24F5B5D}" type="parTrans" cxnId="{CADDC466-17BF-44C1-B087-F7D751EDDD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03CE1C3-AB98-4AC5-AD8C-7371CB1B7D2E}" type="sibTrans" cxnId="{CADDC466-17BF-44C1-B087-F7D751EDDD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2C0CA74-5394-4F50-8137-6EF142DEE81A}">
      <dgm:prSet phldrT="[Text]"/>
      <dgm:spPr>
        <a:solidFill>
          <a:srgbClr val="F6B5D1"/>
        </a:solidFill>
      </dgm:spPr>
      <dgm:t>
        <a:bodyPr/>
        <a:lstStyle/>
        <a:p>
          <a:r>
            <a:rPr lang="es-x-int-SDL" b="1">
              <a:solidFill>
                <a:schemeClr val="tx1"/>
              </a:solidFill>
              <a:latin typeface="Tahoma" panose="020B0604030504040204" pitchFamily="34" charset="0"/>
              <a:ea typeface="Tahoma" panose="020B0604030504040204" pitchFamily="34" charset="0"/>
              <a:cs typeface="Tahoma" panose="020B0604030504040204" pitchFamily="34" charset="0"/>
            </a:rPr>
            <a:t>Durante la reunión</a:t>
          </a:r>
        </a:p>
      </dgm:t>
    </dgm:pt>
    <dgm:pt modelId="{A5F6A3D9-C061-4156-B89A-68AB5116F72D}" type="parTrans" cxnId="{E448B838-C884-4BB3-A989-E35A892876C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CC7D213-BD7B-42A0-9174-CC4F02324BA0}" type="sibTrans" cxnId="{E448B838-C884-4BB3-A989-E35A892876C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54D3E2-9340-4E39-A6B0-0BC2B8C76039}">
      <dgm:prSet phldrT="[Text]"/>
      <dgm:spPr/>
      <dgm:t>
        <a:bodyPr/>
        <a:lstStyle/>
        <a:p>
          <a:pPr>
            <a:buFont typeface="Arial" panose="020B0604020202020204" pitchFamily="34" charset="0"/>
            <a:buChar char="•"/>
          </a:pPr>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Empezar por exponer la importancia de su problema</a:t>
          </a:r>
        </a:p>
      </dgm:t>
    </dgm:pt>
    <dgm:pt modelId="{0981ECAF-CE9E-454E-B478-8EDF94AC07C7}" type="parTrans" cxnId="{8B4ED172-4D3C-49AB-AD5B-84F01FF73AC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A29DF06-8364-4B5A-8C35-099EA30D0207}" type="sibTrans" cxnId="{8B4ED172-4D3C-49AB-AD5B-84F01FF73AC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9DF3483-5617-4DBD-8A72-E7010A16F376}">
      <dgm:prSet phldrT="[Text]"/>
      <dgm:spPr>
        <a:solidFill>
          <a:srgbClr val="F6B5D1"/>
        </a:solidFill>
      </dgm:spPr>
      <dgm:t>
        <a:bodyPr/>
        <a:lstStyle/>
        <a:p>
          <a:r>
            <a:rPr lang="es-x-int-SDL" b="1">
              <a:solidFill>
                <a:schemeClr val="tx1"/>
              </a:solidFill>
              <a:latin typeface="Tahoma" panose="020B0604030504040204" pitchFamily="34" charset="0"/>
              <a:ea typeface="Tahoma" panose="020B0604030504040204" pitchFamily="34" charset="0"/>
              <a:cs typeface="Tahoma" panose="020B0604030504040204" pitchFamily="34" charset="0"/>
            </a:rPr>
            <a:t>Después de la reunión</a:t>
          </a:r>
        </a:p>
      </dgm:t>
    </dgm:pt>
    <dgm:pt modelId="{B8148808-A72D-4918-9630-D53EFED9281C}" type="parTrans" cxnId="{9C45F10F-1B4F-46C4-9EB7-C3E651D3C7F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ADF75B9-20C6-495B-9C26-F0F6840C07EC}" type="sibTrans" cxnId="{9C45F10F-1B4F-46C4-9EB7-C3E651D3C7F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7088ABE-BC37-4445-8F13-9C331736F2A8}">
      <dgm:prSet phldrT="[Text]"/>
      <dgm:spPr/>
      <dgm:t>
        <a:bodyPr/>
        <a:lstStyle/>
        <a:p>
          <a:pPr>
            <a:buFont typeface="Arial" panose="020B0604020202020204" pitchFamily="34" charset="0"/>
            <a:buChar char="•"/>
          </a:pPr>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Planificar el seguimiento</a:t>
          </a:r>
        </a:p>
      </dgm:t>
    </dgm:pt>
    <dgm:pt modelId="{75DE408F-2925-41BB-A6C2-296F8F414418}" type="parTrans" cxnId="{64E99AE6-1581-4452-941E-C0B1827C359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0CA31D-E5CE-41DC-9839-2D0DC636813A}" type="sibTrans" cxnId="{64E99AE6-1581-4452-941E-C0B1827C359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95E3FB4-CF8B-4E8E-BCD9-7FF990200B1E}">
      <dgm:prSet/>
      <dgm:spPr/>
      <dgm:t>
        <a:bodyPr/>
        <a:lstStyle/>
        <a:p>
          <a:pPr>
            <a:buFont typeface="Arial" panose="020B0604020202020204" pitchFamily="34" charset="0"/>
            <a:buChar char="•"/>
          </a:pPr>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Prepararse para las preguntas y los desafíos</a:t>
          </a:r>
        </a:p>
      </dgm:t>
    </dgm:pt>
    <dgm:pt modelId="{85D6F047-8601-4E6D-A311-595342096C18}" type="parTrans" cxnId="{AEF2C4C6-B2EB-49D1-A9D1-A96625026E2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78161F3-0B67-4E84-A1CA-5A917AF9C09E}" type="sibTrans" cxnId="{AEF2C4C6-B2EB-49D1-A9D1-A96625026E2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05DE89C-D743-4CCA-959F-CB71E1680F05}">
      <dgm:prSet/>
      <dgm:spPr/>
      <dgm:t>
        <a:bodyPr/>
        <a:lstStyle/>
        <a:p>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Involucrar al tomador de decisiones en el debate</a:t>
          </a:r>
        </a:p>
      </dgm:t>
    </dgm:pt>
    <dgm:pt modelId="{BC06C1D4-750A-4C29-AE1C-CB453B07750F}" type="parTrans" cxnId="{5E55A073-407C-4835-A6B0-A3684FEA5FB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358CE94-6F6B-4B2C-99AB-CDD0076D12E9}" type="sibTrans" cxnId="{5E55A073-407C-4835-A6B0-A3684FEA5FB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FF9D0EA-14E1-40EB-9C6B-19793012BDF8}">
      <dgm:prSet/>
      <dgm:spPr/>
      <dgm:t>
        <a:bodyPr/>
        <a:lstStyle/>
        <a:p>
          <a:r>
            <a:rPr lang="es-x-int-SDL" dirty="0">
              <a:solidFill>
                <a:schemeClr val="tx1"/>
              </a:solidFill>
              <a:latin typeface="Tahoma" panose="020B0604030504040204" pitchFamily="34" charset="0"/>
              <a:ea typeface="Tahoma" panose="020B0604030504040204" pitchFamily="34" charset="0"/>
              <a:cs typeface="Tahoma" panose="020B0604030504040204" pitchFamily="34" charset="0"/>
            </a:rPr>
            <a:t>Hacer la solicitud </a:t>
          </a:r>
          <a:r>
            <a:rPr lang="fr-BE" dirty="0">
              <a:solidFill>
                <a:schemeClr val="tx1"/>
              </a:solidFill>
              <a:latin typeface="Tahoma" panose="020B0604030504040204" pitchFamily="34" charset="0"/>
              <a:ea typeface="Tahoma" panose="020B0604030504040204" pitchFamily="34" charset="0"/>
              <a:cs typeface="Tahoma" panose="020B0604030504040204" pitchFamily="34" charset="0"/>
            </a:rPr>
            <a:t>de advocacy </a:t>
          </a:r>
          <a:r>
            <a:rPr lang="es-x-int-SDL" dirty="0">
              <a:solidFill>
                <a:schemeClr val="tx1"/>
              </a:solidFill>
              <a:latin typeface="Tahoma" panose="020B0604030504040204" pitchFamily="34" charset="0"/>
              <a:ea typeface="Tahoma" panose="020B0604030504040204" pitchFamily="34" charset="0"/>
              <a:cs typeface="Tahoma" panose="020B0604030504040204" pitchFamily="34" charset="0"/>
            </a:rPr>
            <a:t>de forma clara y concisa. Esperar una respuesta.</a:t>
          </a:r>
        </a:p>
      </dgm:t>
    </dgm:pt>
    <dgm:pt modelId="{7EA0153F-B357-40F0-8CC4-9DB443FA6279}" type="parTrans" cxnId="{D4FE3A7E-276D-450B-92F9-CB6AC47FC15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CFA3E4E-B940-44E3-B4C4-BE13138D8E39}" type="sibTrans" cxnId="{D4FE3A7E-276D-450B-92F9-CB6AC47FC15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7AF228F-88BC-4E02-B4A6-9BE120300DF0}">
      <dgm:prSet/>
      <dgm:spPr/>
      <dgm:t>
        <a:bodyPr/>
        <a:lstStyle/>
        <a:p>
          <a:r>
            <a:rPr lang="es-x-int-SDL">
              <a:solidFill>
                <a:schemeClr val="tx1"/>
              </a:solidFill>
              <a:latin typeface="Tahoma" panose="020B0604030504040204" pitchFamily="34" charset="0"/>
              <a:ea typeface="Tahoma" panose="020B0604030504040204" pitchFamily="34" charset="0"/>
              <a:cs typeface="Tahoma" panose="020B0604030504040204" pitchFamily="34" charset="0"/>
            </a:rPr>
            <a:t>Revisar la estrategia según sea necesario</a:t>
          </a:r>
        </a:p>
      </dgm:t>
    </dgm:pt>
    <dgm:pt modelId="{B5D33B0F-77C0-4A74-94B1-C0DDF8EBFD1E}" type="parTrans" cxnId="{687A9655-98DB-4179-8A36-FA45B1FC944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0BEC9B4-5A81-4DA3-9840-41E5060BEB00}" type="sibTrans" cxnId="{687A9655-98DB-4179-8A36-FA45B1FC944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2EF1BC0-C4EB-4648-8F91-9C70B8271A12}">
      <dgm:prSet phldrT="[Text]"/>
      <dgm:spPr>
        <a:solidFill>
          <a:srgbClr val="F6B5D1"/>
        </a:solidFill>
      </dgm:spPr>
      <dgm:t>
        <a:bodyPr/>
        <a:lstStyle/>
        <a:p>
          <a:r>
            <a:rPr lang="es-x-int-SDL" b="1">
              <a:solidFill>
                <a:schemeClr val="tx1"/>
              </a:solidFill>
              <a:latin typeface="Tahoma" panose="020B0604030504040204" pitchFamily="34" charset="0"/>
              <a:ea typeface="Tahoma" panose="020B0604030504040204" pitchFamily="34" charset="0"/>
              <a:cs typeface="Tahoma" panose="020B0604030504040204" pitchFamily="34" charset="0"/>
            </a:rPr>
            <a:t>Antes de la reunión</a:t>
          </a:r>
        </a:p>
      </dgm:t>
    </dgm:pt>
    <dgm:pt modelId="{FA874754-4D14-49F1-89FC-F4DB761AA32B}" type="sibTrans" cxnId="{2BF7354C-0F00-43A1-B236-7CAC62F2C8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B2A0CF0-5838-4229-8AEB-9E720C9B5A0B}" type="parTrans" cxnId="{2BF7354C-0F00-43A1-B236-7CAC62F2C8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5B4E2EF-0632-4287-A570-6366553BAAFB}" type="pres">
      <dgm:prSet presAssocID="{9CF569AC-315F-4256-ADAD-1872CCBA8A89}" presName="Name0" presStyleCnt="0">
        <dgm:presLayoutVars>
          <dgm:chMax val="5"/>
          <dgm:chPref val="5"/>
          <dgm:dir/>
          <dgm:animLvl val="lvl"/>
        </dgm:presLayoutVars>
      </dgm:prSet>
      <dgm:spPr/>
    </dgm:pt>
    <dgm:pt modelId="{39C9A24C-39A5-4D18-86A8-9EFC1259DBF1}" type="pres">
      <dgm:prSet presAssocID="{F2EF1BC0-C4EB-4648-8F91-9C70B8271A12}" presName="parentText1" presStyleLbl="node1" presStyleIdx="0" presStyleCnt="3">
        <dgm:presLayoutVars>
          <dgm:chMax/>
          <dgm:chPref val="3"/>
          <dgm:bulletEnabled val="1"/>
        </dgm:presLayoutVars>
      </dgm:prSet>
      <dgm:spPr/>
    </dgm:pt>
    <dgm:pt modelId="{DAE05F7F-1848-4C90-B9D5-BBA4F5B7189E}" type="pres">
      <dgm:prSet presAssocID="{F2EF1BC0-C4EB-4648-8F91-9C70B8271A12}" presName="childText1" presStyleLbl="solidAlignAcc1" presStyleIdx="0" presStyleCnt="3">
        <dgm:presLayoutVars>
          <dgm:chMax val="0"/>
          <dgm:chPref val="0"/>
          <dgm:bulletEnabled val="1"/>
        </dgm:presLayoutVars>
      </dgm:prSet>
      <dgm:spPr/>
    </dgm:pt>
    <dgm:pt modelId="{0D1C32C1-15F0-4A7A-B75E-82977701D4A4}" type="pres">
      <dgm:prSet presAssocID="{82C0CA74-5394-4F50-8137-6EF142DEE81A}" presName="parentText2" presStyleLbl="node1" presStyleIdx="1" presStyleCnt="3" custLinFactNeighborX="0">
        <dgm:presLayoutVars>
          <dgm:chMax/>
          <dgm:chPref val="3"/>
          <dgm:bulletEnabled val="1"/>
        </dgm:presLayoutVars>
      </dgm:prSet>
      <dgm:spPr/>
    </dgm:pt>
    <dgm:pt modelId="{3BD2B491-D89B-4F93-A162-8CB2D322F6E4}" type="pres">
      <dgm:prSet presAssocID="{82C0CA74-5394-4F50-8137-6EF142DEE81A}" presName="childText2" presStyleLbl="solidAlignAcc1" presStyleIdx="1" presStyleCnt="3">
        <dgm:presLayoutVars>
          <dgm:chMax val="0"/>
          <dgm:chPref val="0"/>
          <dgm:bulletEnabled val="1"/>
        </dgm:presLayoutVars>
      </dgm:prSet>
      <dgm:spPr/>
    </dgm:pt>
    <dgm:pt modelId="{F4151C28-6E2E-4734-9BFE-DD663413DD25}" type="pres">
      <dgm:prSet presAssocID="{E9DF3483-5617-4DBD-8A72-E7010A16F376}" presName="parentText3" presStyleLbl="node1" presStyleIdx="2" presStyleCnt="3">
        <dgm:presLayoutVars>
          <dgm:chMax/>
          <dgm:chPref val="3"/>
          <dgm:bulletEnabled val="1"/>
        </dgm:presLayoutVars>
      </dgm:prSet>
      <dgm:spPr/>
    </dgm:pt>
    <dgm:pt modelId="{5368A287-4F71-4A43-ACE8-574E4A6D366E}" type="pres">
      <dgm:prSet presAssocID="{E9DF3483-5617-4DBD-8A72-E7010A16F376}" presName="childText3" presStyleLbl="solidAlignAcc1" presStyleIdx="2" presStyleCnt="3">
        <dgm:presLayoutVars>
          <dgm:chMax val="0"/>
          <dgm:chPref val="0"/>
          <dgm:bulletEnabled val="1"/>
        </dgm:presLayoutVars>
      </dgm:prSet>
      <dgm:spPr/>
    </dgm:pt>
  </dgm:ptLst>
  <dgm:cxnLst>
    <dgm:cxn modelId="{9C45F10F-1B4F-46C4-9EB7-C3E651D3C7FF}" srcId="{9CF569AC-315F-4256-ADAD-1872CCBA8A89}" destId="{E9DF3483-5617-4DBD-8A72-E7010A16F376}" srcOrd="2" destOrd="0" parTransId="{B8148808-A72D-4918-9630-D53EFED9281C}" sibTransId="{3ADF75B9-20C6-495B-9C26-F0F6840C07EC}"/>
    <dgm:cxn modelId="{E8C9D21D-66C2-4855-9D1F-00F4B082C46D}" type="presOf" srcId="{4854D3E2-9340-4E39-A6B0-0BC2B8C76039}" destId="{3BD2B491-D89B-4F93-A162-8CB2D322F6E4}" srcOrd="0" destOrd="0" presId="urn:microsoft.com/office/officeart/2009/3/layout/IncreasingArrowsProcess"/>
    <dgm:cxn modelId="{B280EB23-241C-4ECB-B564-F59FE1A8020B}" type="presOf" srcId="{305DE89C-D743-4CCA-959F-CB71E1680F05}" destId="{3BD2B491-D89B-4F93-A162-8CB2D322F6E4}" srcOrd="0" destOrd="1" presId="urn:microsoft.com/office/officeart/2009/3/layout/IncreasingArrowsProcess"/>
    <dgm:cxn modelId="{E448B838-C884-4BB3-A989-E35A892876C2}" srcId="{9CF569AC-315F-4256-ADAD-1872CCBA8A89}" destId="{82C0CA74-5394-4F50-8137-6EF142DEE81A}" srcOrd="1" destOrd="0" parTransId="{A5F6A3D9-C061-4156-B89A-68AB5116F72D}" sibTransId="{FCC7D213-BD7B-42A0-9174-CC4F02324BA0}"/>
    <dgm:cxn modelId="{B5CEB240-EBFD-4E22-A66A-747133133902}" type="presOf" srcId="{57088ABE-BC37-4445-8F13-9C331736F2A8}" destId="{5368A287-4F71-4A43-ACE8-574E4A6D366E}" srcOrd="0" destOrd="0" presId="urn:microsoft.com/office/officeart/2009/3/layout/IncreasingArrowsProcess"/>
    <dgm:cxn modelId="{4D1B1361-3B79-49E3-B73D-9404A11C8632}" type="presOf" srcId="{1E2A179B-D813-4C78-8968-9897BB90AE6D}" destId="{DAE05F7F-1848-4C90-B9D5-BBA4F5B7189E}" srcOrd="0" destOrd="0" presId="urn:microsoft.com/office/officeart/2009/3/layout/IncreasingArrowsProcess"/>
    <dgm:cxn modelId="{CADDC466-17BF-44C1-B087-F7D751EDDD6B}" srcId="{F2EF1BC0-C4EB-4648-8F91-9C70B8271A12}" destId="{1E2A179B-D813-4C78-8968-9897BB90AE6D}" srcOrd="0" destOrd="0" parTransId="{78C75E28-3547-4C97-8034-1370E24F5B5D}" sibTransId="{703CE1C3-AB98-4AC5-AD8C-7371CB1B7D2E}"/>
    <dgm:cxn modelId="{2BF7354C-0F00-43A1-B236-7CAC62F2C8B0}" srcId="{9CF569AC-315F-4256-ADAD-1872CCBA8A89}" destId="{F2EF1BC0-C4EB-4648-8F91-9C70B8271A12}" srcOrd="0" destOrd="0" parTransId="{4B2A0CF0-5838-4229-8AEB-9E720C9B5A0B}" sibTransId="{FA874754-4D14-49F1-89FC-F4DB761AA32B}"/>
    <dgm:cxn modelId="{8B4ED172-4D3C-49AB-AD5B-84F01FF73AC1}" srcId="{82C0CA74-5394-4F50-8137-6EF142DEE81A}" destId="{4854D3E2-9340-4E39-A6B0-0BC2B8C76039}" srcOrd="0" destOrd="0" parTransId="{0981ECAF-CE9E-454E-B478-8EDF94AC07C7}" sibTransId="{2A29DF06-8364-4B5A-8C35-099EA30D0207}"/>
    <dgm:cxn modelId="{5E55A073-407C-4835-A6B0-A3684FEA5FBD}" srcId="{82C0CA74-5394-4F50-8137-6EF142DEE81A}" destId="{305DE89C-D743-4CCA-959F-CB71E1680F05}" srcOrd="1" destOrd="0" parTransId="{BC06C1D4-750A-4C29-AE1C-CB453B07750F}" sibTransId="{8358CE94-6F6B-4B2C-99AB-CDD0076D12E9}"/>
    <dgm:cxn modelId="{687A9655-98DB-4179-8A36-FA45B1FC944E}" srcId="{E9DF3483-5617-4DBD-8A72-E7010A16F376}" destId="{B7AF228F-88BC-4E02-B4A6-9BE120300DF0}" srcOrd="1" destOrd="0" parTransId="{B5D33B0F-77C0-4A74-94B1-C0DDF8EBFD1E}" sibTransId="{F0BEC9B4-5A81-4DA3-9840-41E5060BEB00}"/>
    <dgm:cxn modelId="{A45F8778-D99E-4BA5-A5E6-059F8C449465}" type="presOf" srcId="{D95E3FB4-CF8B-4E8E-BCD9-7FF990200B1E}" destId="{DAE05F7F-1848-4C90-B9D5-BBA4F5B7189E}" srcOrd="0" destOrd="1" presId="urn:microsoft.com/office/officeart/2009/3/layout/IncreasingArrowsProcess"/>
    <dgm:cxn modelId="{3CF78B79-8D58-4D54-B842-5B3EFFD2EA81}" type="presOf" srcId="{82C0CA74-5394-4F50-8137-6EF142DEE81A}" destId="{0D1C32C1-15F0-4A7A-B75E-82977701D4A4}" srcOrd="0" destOrd="0" presId="urn:microsoft.com/office/officeart/2009/3/layout/IncreasingArrowsProcess"/>
    <dgm:cxn modelId="{3E870E7E-8640-48FB-BA2A-669C306D6454}" type="presOf" srcId="{AFF9D0EA-14E1-40EB-9C6B-19793012BDF8}" destId="{3BD2B491-D89B-4F93-A162-8CB2D322F6E4}" srcOrd="0" destOrd="2" presId="urn:microsoft.com/office/officeart/2009/3/layout/IncreasingArrowsProcess"/>
    <dgm:cxn modelId="{D4FE3A7E-276D-450B-92F9-CB6AC47FC15A}" srcId="{82C0CA74-5394-4F50-8137-6EF142DEE81A}" destId="{AFF9D0EA-14E1-40EB-9C6B-19793012BDF8}" srcOrd="2" destOrd="0" parTransId="{7EA0153F-B357-40F0-8CC4-9DB443FA6279}" sibTransId="{8CFA3E4E-B940-44E3-B4C4-BE13138D8E39}"/>
    <dgm:cxn modelId="{1D1AEDA7-B479-49D2-9DEF-EC34500E78E0}" type="presOf" srcId="{E9DF3483-5617-4DBD-8A72-E7010A16F376}" destId="{F4151C28-6E2E-4734-9BFE-DD663413DD25}" srcOrd="0" destOrd="0" presId="urn:microsoft.com/office/officeart/2009/3/layout/IncreasingArrowsProcess"/>
    <dgm:cxn modelId="{AEF2C4C6-B2EB-49D1-A9D1-A96625026E2E}" srcId="{F2EF1BC0-C4EB-4648-8F91-9C70B8271A12}" destId="{D95E3FB4-CF8B-4E8E-BCD9-7FF990200B1E}" srcOrd="1" destOrd="0" parTransId="{85D6F047-8601-4E6D-A311-595342096C18}" sibTransId="{D78161F3-0B67-4E84-A1CA-5A917AF9C09E}"/>
    <dgm:cxn modelId="{199E77CA-322D-4267-9B2B-FE6060F5C4D8}" type="presOf" srcId="{B7AF228F-88BC-4E02-B4A6-9BE120300DF0}" destId="{5368A287-4F71-4A43-ACE8-574E4A6D366E}" srcOrd="0" destOrd="1" presId="urn:microsoft.com/office/officeart/2009/3/layout/IncreasingArrowsProcess"/>
    <dgm:cxn modelId="{76EAC3CB-72FC-4ABF-9D80-3729F8308702}" type="presOf" srcId="{9CF569AC-315F-4256-ADAD-1872CCBA8A89}" destId="{A5B4E2EF-0632-4287-A570-6366553BAAFB}" srcOrd="0" destOrd="0" presId="urn:microsoft.com/office/officeart/2009/3/layout/IncreasingArrowsProcess"/>
    <dgm:cxn modelId="{64E99AE6-1581-4452-941E-C0B1827C359D}" srcId="{E9DF3483-5617-4DBD-8A72-E7010A16F376}" destId="{57088ABE-BC37-4445-8F13-9C331736F2A8}" srcOrd="0" destOrd="0" parTransId="{75DE408F-2925-41BB-A6C2-296F8F414418}" sibTransId="{330CA31D-E5CE-41DC-9839-2D0DC636813A}"/>
    <dgm:cxn modelId="{8F9AE5FD-1B5C-460A-A643-BD715FAE530E}" type="presOf" srcId="{F2EF1BC0-C4EB-4648-8F91-9C70B8271A12}" destId="{39C9A24C-39A5-4D18-86A8-9EFC1259DBF1}" srcOrd="0" destOrd="0" presId="urn:microsoft.com/office/officeart/2009/3/layout/IncreasingArrowsProcess"/>
    <dgm:cxn modelId="{FC1221B8-44EC-430E-87E1-D3649A170EDE}" type="presParOf" srcId="{A5B4E2EF-0632-4287-A570-6366553BAAFB}" destId="{39C9A24C-39A5-4D18-86A8-9EFC1259DBF1}" srcOrd="0" destOrd="0" presId="urn:microsoft.com/office/officeart/2009/3/layout/IncreasingArrowsProcess"/>
    <dgm:cxn modelId="{D1A871F7-2973-403B-AB12-53CCFBF42C53}" type="presParOf" srcId="{A5B4E2EF-0632-4287-A570-6366553BAAFB}" destId="{DAE05F7F-1848-4C90-B9D5-BBA4F5B7189E}" srcOrd="1" destOrd="0" presId="urn:microsoft.com/office/officeart/2009/3/layout/IncreasingArrowsProcess"/>
    <dgm:cxn modelId="{11687DB4-1358-477D-8E4F-8BC96763CD4D}" type="presParOf" srcId="{A5B4E2EF-0632-4287-A570-6366553BAAFB}" destId="{0D1C32C1-15F0-4A7A-B75E-82977701D4A4}" srcOrd="2" destOrd="0" presId="urn:microsoft.com/office/officeart/2009/3/layout/IncreasingArrowsProcess"/>
    <dgm:cxn modelId="{114A092F-DD34-4386-ACF6-06E7A51DAF5A}" type="presParOf" srcId="{A5B4E2EF-0632-4287-A570-6366553BAAFB}" destId="{3BD2B491-D89B-4F93-A162-8CB2D322F6E4}" srcOrd="3" destOrd="0" presId="urn:microsoft.com/office/officeart/2009/3/layout/IncreasingArrowsProcess"/>
    <dgm:cxn modelId="{F8AD3A3D-F2A2-4D7C-B214-D3DF26DAE471}" type="presParOf" srcId="{A5B4E2EF-0632-4287-A570-6366553BAAFB}" destId="{F4151C28-6E2E-4734-9BFE-DD663413DD25}" srcOrd="4" destOrd="0" presId="urn:microsoft.com/office/officeart/2009/3/layout/IncreasingArrowsProcess"/>
    <dgm:cxn modelId="{27710542-AF47-41E8-8BC9-96684C7CAE64}" type="presParOf" srcId="{A5B4E2EF-0632-4287-A570-6366553BAAFB}" destId="{5368A287-4F71-4A43-ACE8-574E4A6D366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62B4-4C93-4C6B-8616-BBAE9A6086B8}">
      <dsp:nvSpPr>
        <dsp:cNvPr id="0" name=""/>
        <dsp:cNvSpPr/>
      </dsp:nvSpPr>
      <dsp:spPr>
        <a:xfrm>
          <a:off x="1337706" y="0"/>
          <a:ext cx="5418667" cy="541866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91C54-6DC8-4DA8-831F-124F8A45E964}">
      <dsp:nvSpPr>
        <dsp:cNvPr id="0" name=""/>
        <dsp:cNvSpPr/>
      </dsp:nvSpPr>
      <dsp:spPr>
        <a:xfrm>
          <a:off x="1706879" y="352213"/>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Tahoma" panose="020B0604030504040204" pitchFamily="34" charset="0"/>
              <a:ea typeface="Tahoma" panose="020B0604030504040204" pitchFamily="34" charset="0"/>
              <a:cs typeface="Tahoma" panose="020B0604030504040204" pitchFamily="34" charset="0"/>
            </a:rPr>
            <a:t>Entorno</a:t>
          </a:r>
          <a:endParaRPr lang="es-x-int-SDL" sz="2900" kern="1200" dirty="0">
            <a:latin typeface="Tahoma" panose="020B0604030504040204" pitchFamily="34" charset="0"/>
            <a:ea typeface="Tahoma" panose="020B0604030504040204" pitchFamily="34" charset="0"/>
            <a:cs typeface="Tahoma" panose="020B0604030504040204" pitchFamily="34" charset="0"/>
          </a:endParaRPr>
        </a:p>
      </dsp:txBody>
      <dsp:txXfrm>
        <a:off x="1812686" y="458020"/>
        <a:ext cx="1955852" cy="1955852"/>
      </dsp:txXfrm>
    </dsp:sp>
    <dsp:sp modelId="{3AB26FC9-BC82-436B-B3B9-1A27E20FA584}">
      <dsp:nvSpPr>
        <dsp:cNvPr id="0" name=""/>
        <dsp:cNvSpPr/>
      </dsp:nvSpPr>
      <dsp:spPr>
        <a:xfrm>
          <a:off x="4253653" y="352213"/>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x-int-SDL" sz="2900" kern="1200">
              <a:latin typeface="Tahoma" panose="020B0604030504040204" pitchFamily="34" charset="0"/>
              <a:ea typeface="Tahoma" panose="020B0604030504040204" pitchFamily="34" charset="0"/>
              <a:cs typeface="Tahoma" panose="020B0604030504040204" pitchFamily="34" charset="0"/>
            </a:rPr>
            <a:t>Evidencias</a:t>
          </a:r>
        </a:p>
      </dsp:txBody>
      <dsp:txXfrm>
        <a:off x="4359460" y="458020"/>
        <a:ext cx="1955852" cy="1955852"/>
      </dsp:txXfrm>
    </dsp:sp>
    <dsp:sp modelId="{2FB347FD-0B15-4FA8-BC62-49187B0CA293}">
      <dsp:nvSpPr>
        <dsp:cNvPr id="0" name=""/>
        <dsp:cNvSpPr/>
      </dsp:nvSpPr>
      <dsp:spPr>
        <a:xfrm>
          <a:off x="1625599" y="2937936"/>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x-int-SDL" sz="2900" kern="1200">
              <a:latin typeface="Tahoma" panose="020B0604030504040204" pitchFamily="34" charset="0"/>
              <a:ea typeface="Tahoma" panose="020B0604030504040204" pitchFamily="34" charset="0"/>
              <a:cs typeface="Tahoma" panose="020B0604030504040204" pitchFamily="34" charset="0"/>
            </a:rPr>
            <a:t>Actores</a:t>
          </a:r>
        </a:p>
      </dsp:txBody>
      <dsp:txXfrm>
        <a:off x="1731406" y="3043743"/>
        <a:ext cx="1955852" cy="1955852"/>
      </dsp:txXfrm>
    </dsp:sp>
    <dsp:sp modelId="{E69EDA77-9408-4ECA-8BDC-0E908CD0FB58}">
      <dsp:nvSpPr>
        <dsp:cNvPr id="0" name=""/>
        <dsp:cNvSpPr/>
      </dsp:nvSpPr>
      <dsp:spPr>
        <a:xfrm>
          <a:off x="4253653" y="2898986"/>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x-int-SDL" sz="2900" kern="1200">
              <a:latin typeface="Tahoma" panose="020B0604030504040204" pitchFamily="34" charset="0"/>
              <a:ea typeface="Tahoma" panose="020B0604030504040204" pitchFamily="34" charset="0"/>
              <a:cs typeface="Tahoma" panose="020B0604030504040204" pitchFamily="34" charset="0"/>
            </a:rPr>
            <a:t>Política</a:t>
          </a:r>
        </a:p>
      </dsp:txBody>
      <dsp:txXfrm>
        <a:off x="4359460" y="3004793"/>
        <a:ext cx="1955852"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DE322-2705-C04E-8706-88A5740FB555}">
      <dsp:nvSpPr>
        <dsp:cNvPr id="0" name=""/>
        <dsp:cNvSpPr/>
      </dsp:nvSpPr>
      <dsp:spPr>
        <a:xfrm>
          <a:off x="0" y="257568"/>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257568"/>
        <a:ext cx="3286125" cy="1971675"/>
      </dsp:txXfrm>
    </dsp:sp>
    <dsp:sp modelId="{5E479BBE-77A3-C04A-A080-BE67B348E1BD}">
      <dsp:nvSpPr>
        <dsp:cNvPr id="0" name=""/>
        <dsp:cNvSpPr/>
      </dsp:nvSpPr>
      <dsp:spPr>
        <a:xfrm>
          <a:off x="3614737" y="229393"/>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614737" y="229393"/>
        <a:ext cx="3286125" cy="1971675"/>
      </dsp:txXfrm>
    </dsp:sp>
    <dsp:sp modelId="{0B582453-345E-0D43-B937-0EC478043C2B}">
      <dsp:nvSpPr>
        <dsp:cNvPr id="0" name=""/>
        <dsp:cNvSpPr/>
      </dsp:nvSpPr>
      <dsp:spPr>
        <a:xfrm>
          <a:off x="7229475" y="229393"/>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229475" y="229393"/>
        <a:ext cx="3286125" cy="1971675"/>
      </dsp:txXfrm>
    </dsp:sp>
    <dsp:sp modelId="{EC8F8735-3812-0645-98BE-36C292F1F63D}">
      <dsp:nvSpPr>
        <dsp:cNvPr id="0" name=""/>
        <dsp:cNvSpPr/>
      </dsp:nvSpPr>
      <dsp:spPr>
        <a:xfrm>
          <a:off x="1807368" y="2529681"/>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807368" y="2529681"/>
        <a:ext cx="3286125" cy="1971675"/>
      </dsp:txXfrm>
    </dsp:sp>
    <dsp:sp modelId="{04D8D661-6AC9-314F-BBA9-41ACEE5923F8}">
      <dsp:nvSpPr>
        <dsp:cNvPr id="0" name=""/>
        <dsp:cNvSpPr/>
      </dsp:nvSpPr>
      <dsp:spPr>
        <a:xfrm>
          <a:off x="5422106" y="2529681"/>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422106" y="2529681"/>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DD19-CDA8-8E4C-AADA-641BF0113DA5}">
      <dsp:nvSpPr>
        <dsp:cNvPr id="0" name=""/>
        <dsp:cNvSpPr/>
      </dsp:nvSpPr>
      <dsp:spPr>
        <a:xfrm>
          <a:off x="1" y="1001456"/>
          <a:ext cx="4403063" cy="2068365"/>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x-int-SDL" sz="2700" kern="1200" dirty="0">
              <a:latin typeface="Tahoma" panose="020B0604030504040204" pitchFamily="34" charset="0"/>
              <a:ea typeface="Tahoma" panose="020B0604030504040204" pitchFamily="34" charset="0"/>
              <a:cs typeface="Tahoma" panose="020B0604030504040204" pitchFamily="34" charset="0"/>
            </a:rPr>
            <a:t>Proporcionar y compartir información</a:t>
          </a:r>
        </a:p>
      </dsp:txBody>
      <dsp:txXfrm>
        <a:off x="1034184" y="1001456"/>
        <a:ext cx="2334698" cy="2068365"/>
      </dsp:txXfrm>
    </dsp:sp>
    <dsp:sp modelId="{0D4E1F1D-F2BA-7742-8EC3-6C5B540ACA67}">
      <dsp:nvSpPr>
        <dsp:cNvPr id="0" name=""/>
        <dsp:cNvSpPr/>
      </dsp:nvSpPr>
      <dsp:spPr>
        <a:xfrm>
          <a:off x="4068712" y="1073084"/>
          <a:ext cx="4497199" cy="1996737"/>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x-int-SDL" sz="2700" kern="1200" dirty="0">
              <a:latin typeface="Tahoma" panose="020B0604030504040204" pitchFamily="34" charset="0"/>
              <a:ea typeface="Tahoma" panose="020B0604030504040204" pitchFamily="34" charset="0"/>
              <a:cs typeface="Tahoma" panose="020B0604030504040204" pitchFamily="34" charset="0"/>
            </a:rPr>
            <a:t>Crear conocimientos y fomentar la voluntad de actuar</a:t>
          </a:r>
        </a:p>
      </dsp:txBody>
      <dsp:txXfrm>
        <a:off x="5067081" y="1073084"/>
        <a:ext cx="2500462" cy="1996737"/>
      </dsp:txXfrm>
    </dsp:sp>
    <dsp:sp modelId="{32E820CF-36D4-1045-90A9-5257A8135F6D}">
      <dsp:nvSpPr>
        <dsp:cNvPr id="0" name=""/>
        <dsp:cNvSpPr/>
      </dsp:nvSpPr>
      <dsp:spPr>
        <a:xfrm>
          <a:off x="8101810" y="1112483"/>
          <a:ext cx="4000675" cy="1957338"/>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s-x-int-SDL" sz="2700" kern="1200" dirty="0">
              <a:latin typeface="Tahoma" panose="020B0604030504040204" pitchFamily="34" charset="0"/>
              <a:ea typeface="Tahoma" panose="020B0604030504040204" pitchFamily="34" charset="0"/>
              <a:cs typeface="Tahoma" panose="020B0604030504040204" pitchFamily="34" charset="0"/>
            </a:rPr>
            <a:t>Reconocer su liderazgo y reforzar la acción </a:t>
          </a:r>
        </a:p>
      </dsp:txBody>
      <dsp:txXfrm>
        <a:off x="9080479" y="1112483"/>
        <a:ext cx="2043337" cy="1957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DD19-CDA8-8E4C-AADA-641BF0113DA5}">
      <dsp:nvSpPr>
        <dsp:cNvPr id="0" name=""/>
        <dsp:cNvSpPr/>
      </dsp:nvSpPr>
      <dsp:spPr>
        <a:xfrm>
          <a:off x="0" y="1241373"/>
          <a:ext cx="4287833" cy="1280072"/>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x-int-SDL" sz="3600" kern="1200">
              <a:latin typeface="Tahoma" panose="020B0604030504040204" pitchFamily="34" charset="0"/>
              <a:ea typeface="Tahoma" panose="020B0604030504040204" pitchFamily="34" charset="0"/>
              <a:cs typeface="Tahoma" panose="020B0604030504040204" pitchFamily="34" charset="0"/>
            </a:rPr>
            <a:t>Desinformado</a:t>
          </a:r>
        </a:p>
      </dsp:txBody>
      <dsp:txXfrm>
        <a:off x="640036" y="1241373"/>
        <a:ext cx="3007761" cy="1280072"/>
      </dsp:txXfrm>
    </dsp:sp>
    <dsp:sp modelId="{0D4E1F1D-F2BA-7742-8EC3-6C5B540ACA67}">
      <dsp:nvSpPr>
        <dsp:cNvPr id="0" name=""/>
        <dsp:cNvSpPr/>
      </dsp:nvSpPr>
      <dsp:spPr>
        <a:xfrm>
          <a:off x="3862569" y="1241373"/>
          <a:ext cx="4287833" cy="1280072"/>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x-int-SDL" sz="3600" kern="1200">
              <a:latin typeface="Tahoma" panose="020B0604030504040204" pitchFamily="34" charset="0"/>
              <a:ea typeface="Tahoma" panose="020B0604030504040204" pitchFamily="34" charset="0"/>
              <a:cs typeface="Tahoma" panose="020B0604030504040204" pitchFamily="34" charset="0"/>
            </a:rPr>
            <a:t>Informado</a:t>
          </a:r>
        </a:p>
      </dsp:txBody>
      <dsp:txXfrm>
        <a:off x="4502605" y="1241373"/>
        <a:ext cx="3007761" cy="1280072"/>
      </dsp:txXfrm>
    </dsp:sp>
    <dsp:sp modelId="{32E820CF-36D4-1045-90A9-5257A8135F6D}">
      <dsp:nvSpPr>
        <dsp:cNvPr id="0" name=""/>
        <dsp:cNvSpPr/>
      </dsp:nvSpPr>
      <dsp:spPr>
        <a:xfrm>
          <a:off x="7721619" y="1241373"/>
          <a:ext cx="4287833" cy="1280072"/>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x-int-SDL" sz="3600" kern="1200">
              <a:latin typeface="Tahoma" panose="020B0604030504040204" pitchFamily="34" charset="0"/>
              <a:ea typeface="Tahoma" panose="020B0604030504040204" pitchFamily="34" charset="0"/>
              <a:cs typeface="Tahoma" panose="020B0604030504040204" pitchFamily="34" charset="0"/>
            </a:rPr>
            <a:t>Solidario y activo</a:t>
          </a:r>
        </a:p>
      </dsp:txBody>
      <dsp:txXfrm>
        <a:off x="8361655" y="1241373"/>
        <a:ext cx="3007761" cy="1280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9A24C-39A5-4D18-86A8-9EFC1259DBF1}">
      <dsp:nvSpPr>
        <dsp:cNvPr id="0" name=""/>
        <dsp:cNvSpPr/>
      </dsp:nvSpPr>
      <dsp:spPr>
        <a:xfrm>
          <a:off x="100377" y="9939"/>
          <a:ext cx="10993717" cy="1601104"/>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175" numCol="1" spcCol="1270" anchor="ctr" anchorCtr="0">
          <a:noAutofit/>
        </a:bodyPr>
        <a:lstStyle/>
        <a:p>
          <a:pPr marL="0" lvl="0" indent="0" algn="l" defTabSz="1066800">
            <a:lnSpc>
              <a:spcPct val="90000"/>
            </a:lnSpc>
            <a:spcBef>
              <a:spcPct val="0"/>
            </a:spcBef>
            <a:spcAft>
              <a:spcPct val="35000"/>
            </a:spcAft>
            <a:buNone/>
          </a:pPr>
          <a:r>
            <a:rPr lang="es-x-int-SDL" sz="2400" b="1" kern="1200">
              <a:solidFill>
                <a:schemeClr val="tx1"/>
              </a:solidFill>
              <a:latin typeface="Tahoma" panose="020B0604030504040204" pitchFamily="34" charset="0"/>
              <a:ea typeface="Tahoma" panose="020B0604030504040204" pitchFamily="34" charset="0"/>
              <a:cs typeface="Tahoma" panose="020B0604030504040204" pitchFamily="34" charset="0"/>
            </a:rPr>
            <a:t>Antes de la reunión</a:t>
          </a:r>
        </a:p>
      </dsp:txBody>
      <dsp:txXfrm>
        <a:off x="100377" y="410215"/>
        <a:ext cx="10593441" cy="800552"/>
      </dsp:txXfrm>
    </dsp:sp>
    <dsp:sp modelId="{DAE05F7F-1848-4C90-B9D5-BBA4F5B7189E}">
      <dsp:nvSpPr>
        <dsp:cNvPr id="0" name=""/>
        <dsp:cNvSpPr/>
      </dsp:nvSpPr>
      <dsp:spPr>
        <a:xfrm>
          <a:off x="100377" y="1244621"/>
          <a:ext cx="3386064" cy="308431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Ensayar mediante juegos de rol</a:t>
          </a:r>
        </a:p>
        <a:p>
          <a:pPr marL="0" lvl="0" indent="0" algn="l" defTabSz="933450">
            <a:lnSpc>
              <a:spcPct val="90000"/>
            </a:lnSpc>
            <a:spcBef>
              <a:spcPct val="0"/>
            </a:spcBef>
            <a:spcAft>
              <a:spcPct val="35000"/>
            </a:spcAft>
            <a:buFont typeface="Arial" panose="020B0604020202020204" pitchFamily="34" charset="0"/>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Prepararse para las preguntas y los desafíos</a:t>
          </a:r>
        </a:p>
      </dsp:txBody>
      <dsp:txXfrm>
        <a:off x="100377" y="1244621"/>
        <a:ext cx="3386064" cy="3084315"/>
      </dsp:txXfrm>
    </dsp:sp>
    <dsp:sp modelId="{0D1C32C1-15F0-4A7A-B75E-82977701D4A4}">
      <dsp:nvSpPr>
        <dsp:cNvPr id="0" name=""/>
        <dsp:cNvSpPr/>
      </dsp:nvSpPr>
      <dsp:spPr>
        <a:xfrm>
          <a:off x="3486442" y="543640"/>
          <a:ext cx="7607652" cy="1601104"/>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175" numCol="1" spcCol="1270" anchor="ctr" anchorCtr="0">
          <a:noAutofit/>
        </a:bodyPr>
        <a:lstStyle/>
        <a:p>
          <a:pPr marL="0" lvl="0" indent="0" algn="l" defTabSz="1066800">
            <a:lnSpc>
              <a:spcPct val="90000"/>
            </a:lnSpc>
            <a:spcBef>
              <a:spcPct val="0"/>
            </a:spcBef>
            <a:spcAft>
              <a:spcPct val="35000"/>
            </a:spcAft>
            <a:buNone/>
          </a:pPr>
          <a:r>
            <a:rPr lang="es-x-int-SDL" sz="2400" b="1" kern="1200">
              <a:solidFill>
                <a:schemeClr val="tx1"/>
              </a:solidFill>
              <a:latin typeface="Tahoma" panose="020B0604030504040204" pitchFamily="34" charset="0"/>
              <a:ea typeface="Tahoma" panose="020B0604030504040204" pitchFamily="34" charset="0"/>
              <a:cs typeface="Tahoma" panose="020B0604030504040204" pitchFamily="34" charset="0"/>
            </a:rPr>
            <a:t>Durante la reunión</a:t>
          </a:r>
        </a:p>
      </dsp:txBody>
      <dsp:txXfrm>
        <a:off x="3486442" y="943916"/>
        <a:ext cx="7207376" cy="800552"/>
      </dsp:txXfrm>
    </dsp:sp>
    <dsp:sp modelId="{3BD2B491-D89B-4F93-A162-8CB2D322F6E4}">
      <dsp:nvSpPr>
        <dsp:cNvPr id="0" name=""/>
        <dsp:cNvSpPr/>
      </dsp:nvSpPr>
      <dsp:spPr>
        <a:xfrm>
          <a:off x="3486442" y="1778323"/>
          <a:ext cx="3386064" cy="308431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Empezar por exponer la importancia de su problema</a:t>
          </a:r>
        </a:p>
        <a:p>
          <a:pPr marL="0" lvl="0" indent="0" algn="l" defTabSz="933450">
            <a:lnSpc>
              <a:spcPct val="90000"/>
            </a:lnSpc>
            <a:spcBef>
              <a:spcPct val="0"/>
            </a:spcBef>
            <a:spcAft>
              <a:spcPct val="35000"/>
            </a:spcAft>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Involucrar al tomador de decisiones en el debate</a:t>
          </a:r>
        </a:p>
        <a:p>
          <a:pPr marL="0" lvl="0" indent="0" algn="l" defTabSz="933450">
            <a:lnSpc>
              <a:spcPct val="90000"/>
            </a:lnSpc>
            <a:spcBef>
              <a:spcPct val="0"/>
            </a:spcBef>
            <a:spcAft>
              <a:spcPct val="35000"/>
            </a:spcAft>
            <a:buNone/>
          </a:pPr>
          <a:r>
            <a:rPr lang="es-x-int-SDL" sz="2100" kern="1200" dirty="0">
              <a:solidFill>
                <a:schemeClr val="tx1"/>
              </a:solidFill>
              <a:latin typeface="Tahoma" panose="020B0604030504040204" pitchFamily="34" charset="0"/>
              <a:ea typeface="Tahoma" panose="020B0604030504040204" pitchFamily="34" charset="0"/>
              <a:cs typeface="Tahoma" panose="020B0604030504040204" pitchFamily="34" charset="0"/>
            </a:rPr>
            <a:t>Hacer la solicitud </a:t>
          </a:r>
          <a:r>
            <a:rPr lang="fr-BE" sz="2100" kern="1200" dirty="0">
              <a:solidFill>
                <a:schemeClr val="tx1"/>
              </a:solidFill>
              <a:latin typeface="Tahoma" panose="020B0604030504040204" pitchFamily="34" charset="0"/>
              <a:ea typeface="Tahoma" panose="020B0604030504040204" pitchFamily="34" charset="0"/>
              <a:cs typeface="Tahoma" panose="020B0604030504040204" pitchFamily="34" charset="0"/>
            </a:rPr>
            <a:t>de advocacy </a:t>
          </a:r>
          <a:r>
            <a:rPr lang="es-x-int-SDL" sz="2100" kern="1200" dirty="0">
              <a:solidFill>
                <a:schemeClr val="tx1"/>
              </a:solidFill>
              <a:latin typeface="Tahoma" panose="020B0604030504040204" pitchFamily="34" charset="0"/>
              <a:ea typeface="Tahoma" panose="020B0604030504040204" pitchFamily="34" charset="0"/>
              <a:cs typeface="Tahoma" panose="020B0604030504040204" pitchFamily="34" charset="0"/>
            </a:rPr>
            <a:t>de forma clara y concisa. Esperar una respuesta.</a:t>
          </a:r>
        </a:p>
      </dsp:txBody>
      <dsp:txXfrm>
        <a:off x="3486442" y="1778323"/>
        <a:ext cx="3386064" cy="3084315"/>
      </dsp:txXfrm>
    </dsp:sp>
    <dsp:sp modelId="{F4151C28-6E2E-4734-9BFE-DD663413DD25}">
      <dsp:nvSpPr>
        <dsp:cNvPr id="0" name=""/>
        <dsp:cNvSpPr/>
      </dsp:nvSpPr>
      <dsp:spPr>
        <a:xfrm>
          <a:off x="6872507" y="1077342"/>
          <a:ext cx="4221587" cy="1601104"/>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175" numCol="1" spcCol="1270" anchor="ctr" anchorCtr="0">
          <a:noAutofit/>
        </a:bodyPr>
        <a:lstStyle/>
        <a:p>
          <a:pPr marL="0" lvl="0" indent="0" algn="l" defTabSz="1066800">
            <a:lnSpc>
              <a:spcPct val="90000"/>
            </a:lnSpc>
            <a:spcBef>
              <a:spcPct val="0"/>
            </a:spcBef>
            <a:spcAft>
              <a:spcPct val="35000"/>
            </a:spcAft>
            <a:buNone/>
          </a:pPr>
          <a:r>
            <a:rPr lang="es-x-int-SDL" sz="2400" b="1" kern="1200">
              <a:solidFill>
                <a:schemeClr val="tx1"/>
              </a:solidFill>
              <a:latin typeface="Tahoma" panose="020B0604030504040204" pitchFamily="34" charset="0"/>
              <a:ea typeface="Tahoma" panose="020B0604030504040204" pitchFamily="34" charset="0"/>
              <a:cs typeface="Tahoma" panose="020B0604030504040204" pitchFamily="34" charset="0"/>
            </a:rPr>
            <a:t>Después de la reunión</a:t>
          </a:r>
        </a:p>
      </dsp:txBody>
      <dsp:txXfrm>
        <a:off x="6872507" y="1477618"/>
        <a:ext cx="3821311" cy="800552"/>
      </dsp:txXfrm>
    </dsp:sp>
    <dsp:sp modelId="{5368A287-4F71-4A43-ACE8-574E4A6D366E}">
      <dsp:nvSpPr>
        <dsp:cNvPr id="0" name=""/>
        <dsp:cNvSpPr/>
      </dsp:nvSpPr>
      <dsp:spPr>
        <a:xfrm>
          <a:off x="6872507" y="2312024"/>
          <a:ext cx="3386064" cy="303917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Planificar el seguimiento</a:t>
          </a:r>
        </a:p>
        <a:p>
          <a:pPr marL="0" lvl="0" indent="0" algn="l" defTabSz="933450">
            <a:lnSpc>
              <a:spcPct val="90000"/>
            </a:lnSpc>
            <a:spcBef>
              <a:spcPct val="0"/>
            </a:spcBef>
            <a:spcAft>
              <a:spcPct val="35000"/>
            </a:spcAft>
            <a:buNone/>
          </a:pPr>
          <a:r>
            <a:rPr lang="es-x-int-SDL" sz="2100" kern="1200">
              <a:solidFill>
                <a:schemeClr val="tx1"/>
              </a:solidFill>
              <a:latin typeface="Tahoma" panose="020B0604030504040204" pitchFamily="34" charset="0"/>
              <a:ea typeface="Tahoma" panose="020B0604030504040204" pitchFamily="34" charset="0"/>
              <a:cs typeface="Tahoma" panose="020B0604030504040204" pitchFamily="34" charset="0"/>
            </a:rPr>
            <a:t>Revisar la estrategia según sea necesario</a:t>
          </a:r>
        </a:p>
      </dsp:txBody>
      <dsp:txXfrm>
        <a:off x="6872507" y="2312024"/>
        <a:ext cx="3386064" cy="303917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EA0F575-3383-194F-9711-6D2C3A2C1724}" type="datetimeFigureOut">
              <a:rPr lang="en-US" smtClean="0"/>
              <a:t>1/10/2022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8FDCCB8-BBD5-BB4D-A49B-553A66C479A8}" type="slidenum">
              <a:rPr lang="en-US" smtClean="0"/>
              <a:t>‹#›</a:t>
            </a:fld>
            <a:endParaRPr lang="en-US"/>
          </a:p>
        </p:txBody>
      </p:sp>
    </p:spTree>
    <p:extLst>
      <p:ext uri="{BB962C8B-B14F-4D97-AF65-F5344CB8AC3E}">
        <p14:creationId xmlns:p14="http://schemas.microsoft.com/office/powerpoint/2010/main" val="350306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3D72DC9-2786-4594-96FC-C35177D98E76}"/>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35C632A-184B-48B5-83BF-3F7A6D70C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289">
              <a:spcBef>
                <a:spcPct val="0"/>
              </a:spcBef>
              <a:defRPr/>
            </a:pPr>
            <a:r>
              <a:rPr lang="es-x-int-SDL" sz="1100" dirty="0"/>
              <a:t>Las diapositivas "Para el facilitador" marcan los puntos de decisión a lo largo del proceso sobre la manera de organizar y dirigir cada fase y paso de la </a:t>
            </a:r>
            <a:r>
              <a:rPr lang="fr-BE" sz="1100" dirty="0"/>
              <a:t>a</a:t>
            </a:r>
            <a:r>
              <a:rPr lang="es-x-int-SDL" sz="1100" dirty="0"/>
              <a:t>dvocacy SMART.</a:t>
            </a:r>
          </a:p>
          <a:p>
            <a:pPr defTabSz="942289">
              <a:spcBef>
                <a:spcPct val="0"/>
              </a:spcBef>
              <a:defRPr/>
            </a:pPr>
            <a:endParaRPr lang="en-US" sz="1100" dirty="0"/>
          </a:p>
          <a:p>
            <a:pPr defTabSz="942289">
              <a:spcBef>
                <a:spcPct val="0"/>
              </a:spcBef>
              <a:defRPr/>
            </a:pPr>
            <a:r>
              <a:rPr lang="es-x-int-SDL" sz="1100" b="1" dirty="0"/>
              <a:t>Plantee</a:t>
            </a:r>
            <a:r>
              <a:rPr lang="en-US" sz="1100" b="1" dirty="0"/>
              <a:t> estos puntos</a:t>
            </a:r>
            <a:endParaRPr lang="es-x-int-SDL" sz="1100" b="1" dirty="0"/>
          </a:p>
          <a:p>
            <a:pPr defTabSz="942289">
              <a:spcBef>
                <a:spcPct val="0"/>
              </a:spcBef>
              <a:defRPr/>
            </a:pPr>
            <a:r>
              <a:rPr lang="es-x-int-SDL" sz="1100" dirty="0"/>
              <a:t>Los puntos de discusión sugeridos para cada diapositiva aparecerán en cada diapositiva bajo </a:t>
            </a:r>
            <a:r>
              <a:rPr lang="es-x-int-SDL" sz="1100" b="1" dirty="0"/>
              <a:t>"Plantee est</a:t>
            </a:r>
            <a:r>
              <a:rPr lang="en-US" sz="1100" b="1" dirty="0"/>
              <a:t>o</a:t>
            </a:r>
            <a:r>
              <a:rPr lang="es-x-int-SDL" sz="1100" b="1" dirty="0"/>
              <a:t>s </a:t>
            </a:r>
            <a:r>
              <a:rPr lang="en-US" sz="1100" b="1" dirty="0"/>
              <a:t>puntos</a:t>
            </a:r>
            <a:r>
              <a:rPr lang="es-x-int-SDL" sz="1100" b="1" dirty="0"/>
              <a:t>" </a:t>
            </a:r>
            <a:r>
              <a:rPr lang="es-x-int-SDL" sz="1100" dirty="0"/>
              <a:t>como se muestra a continuación.</a:t>
            </a:r>
          </a:p>
          <a:p>
            <a:pPr defTabSz="942289">
              <a:spcBef>
                <a:spcPct val="0"/>
              </a:spcBef>
              <a:defRPr/>
            </a:pPr>
            <a:endParaRPr lang="en-US" sz="1100" dirty="0"/>
          </a:p>
          <a:p>
            <a:pPr marL="235572" indent="-235572" defTabSz="942289">
              <a:spcBef>
                <a:spcPct val="0"/>
              </a:spcBef>
              <a:buFont typeface="+mj-lt"/>
              <a:buAutoNum type="arabicPeriod"/>
              <a:defRPr/>
            </a:pPr>
            <a:r>
              <a:rPr lang="es-x-int-SDL" sz="1100" b="1" dirty="0">
                <a:solidFill>
                  <a:srgbClr val="0000FF"/>
                </a:solidFill>
              </a:rPr>
              <a:t>Apoye el proceso de Advocacy SMART </a:t>
            </a:r>
          </a:p>
          <a:p>
            <a:pPr marL="706717" lvl="1" indent="-235572" defTabSz="942289">
              <a:spcBef>
                <a:spcPct val="0"/>
              </a:spcBef>
              <a:buFont typeface="+mj-lt"/>
              <a:buAutoNum type="alphaLcPeriod"/>
              <a:defRPr/>
            </a:pPr>
            <a:r>
              <a:rPr lang="es-x-int-SDL" sz="1100" dirty="0">
                <a:solidFill>
                  <a:srgbClr val="0000FF"/>
                </a:solidFill>
              </a:rPr>
              <a:t>Lea en su totalidad la </a:t>
            </a:r>
            <a:r>
              <a:rPr lang="es-x-int-SDL" sz="1100" i="1" dirty="0">
                <a:solidFill>
                  <a:srgbClr val="0000FF"/>
                </a:solidFill>
              </a:rPr>
              <a:t>Guía del </a:t>
            </a:r>
            <a:r>
              <a:rPr lang="en-US" sz="1100" i="1" dirty="0">
                <a:solidFill>
                  <a:srgbClr val="0000FF"/>
                </a:solidFill>
              </a:rPr>
              <a:t>u</a:t>
            </a:r>
            <a:r>
              <a:rPr lang="es-x-int-SDL" sz="1100" i="1" dirty="0">
                <a:solidFill>
                  <a:srgbClr val="0000FF"/>
                </a:solidFill>
              </a:rPr>
              <a:t>suario de Advocacy</a:t>
            </a:r>
            <a:r>
              <a:rPr lang="es-x-int-SDL" sz="1100" dirty="0">
                <a:solidFill>
                  <a:srgbClr val="0000FF"/>
                </a:solidFill>
              </a:rPr>
              <a:t> SMART. </a:t>
            </a:r>
          </a:p>
          <a:p>
            <a:pPr marL="706717" lvl="1" indent="-235572" defTabSz="942289">
              <a:spcBef>
                <a:spcPct val="0"/>
              </a:spcBef>
              <a:buFont typeface="+mj-lt"/>
              <a:buAutoNum type="alphaLcPeriod"/>
              <a:defRPr/>
            </a:pPr>
            <a:r>
              <a:rPr lang="es-x-int-SDL" sz="1100" dirty="0">
                <a:solidFill>
                  <a:srgbClr val="0000FF"/>
                </a:solidFill>
              </a:rPr>
              <a:t>Revise las hojas de trabajo y la </a:t>
            </a:r>
            <a:r>
              <a:rPr lang="es-x-int-SDL" sz="1100" i="1" dirty="0">
                <a:solidFill>
                  <a:srgbClr val="0000FF"/>
                </a:solidFill>
              </a:rPr>
              <a:t>Guía del </a:t>
            </a:r>
            <a:r>
              <a:rPr lang="fr-BE" sz="1100" i="1" dirty="0">
                <a:solidFill>
                  <a:srgbClr val="0000FF"/>
                </a:solidFill>
              </a:rPr>
              <a:t>f</a:t>
            </a:r>
            <a:r>
              <a:rPr lang="es-x-int-SDL" sz="1100" i="1" dirty="0">
                <a:solidFill>
                  <a:srgbClr val="0000FF"/>
                </a:solidFill>
              </a:rPr>
              <a:t>acilitador de Advocacy SMART</a:t>
            </a:r>
            <a:r>
              <a:rPr lang="es-x-int-SDL" sz="1100" dirty="0">
                <a:solidFill>
                  <a:srgbClr val="0000FF"/>
                </a:solidFill>
              </a:rPr>
              <a:t>.</a:t>
            </a:r>
          </a:p>
          <a:p>
            <a:pPr marL="706717" lvl="1" indent="-235572" defTabSz="942289">
              <a:spcBef>
                <a:spcPct val="0"/>
              </a:spcBef>
              <a:buFont typeface="+mj-lt"/>
              <a:buAutoNum type="alphaLcPeriod"/>
              <a:defRPr/>
            </a:pPr>
            <a:r>
              <a:rPr lang="es-x-int-SDL" sz="1100" dirty="0">
                <a:solidFill>
                  <a:srgbClr val="0000FF"/>
                </a:solidFill>
              </a:rPr>
              <a:t>Reúna la mayor información posible sobre los participantes </a:t>
            </a:r>
            <a:r>
              <a:rPr lang="en-US" sz="1100" dirty="0">
                <a:solidFill>
                  <a:srgbClr val="0000FF"/>
                </a:solidFill>
              </a:rPr>
              <a:t>en</a:t>
            </a:r>
            <a:r>
              <a:rPr lang="es-x-int-SDL" sz="1100" dirty="0">
                <a:solidFill>
                  <a:srgbClr val="0000FF"/>
                </a:solidFill>
              </a:rPr>
              <a:t> la facilitación, su relación con el problema y cualquier papel de liderazgo (por ejemplo, presidente de un grupo de trabajo).</a:t>
            </a:r>
          </a:p>
          <a:p>
            <a:pPr marL="235572" indent="-235572" defTabSz="942289">
              <a:spcBef>
                <a:spcPct val="0"/>
              </a:spcBef>
              <a:buFont typeface="+mj-lt"/>
              <a:buAutoNum type="arabicPeriod"/>
              <a:defRPr/>
            </a:pPr>
            <a:r>
              <a:rPr lang="es-x-int-SDL" sz="1100" b="1" dirty="0"/>
              <a:t>Para prepararse</a:t>
            </a:r>
          </a:p>
          <a:p>
            <a:pPr marL="706717" lvl="1" indent="-235572" defTabSz="942289">
              <a:spcBef>
                <a:spcPct val="0"/>
              </a:spcBef>
              <a:buFont typeface="+mj-lt"/>
              <a:buAutoNum type="alphaLcPeriod"/>
              <a:defRPr/>
            </a:pPr>
            <a:r>
              <a:rPr lang="es-x-int-SDL" sz="1100" dirty="0"/>
              <a:t>Reflexione sobre las expectativas que desea alcanzar con la facilitación de una sesión de </a:t>
            </a:r>
            <a:r>
              <a:rPr lang="fr-BE" sz="1100" dirty="0"/>
              <a:t>a</a:t>
            </a:r>
            <a:r>
              <a:rPr lang="es-x-int-SDL" sz="1100" dirty="0"/>
              <a:t>dvocacy SMART. </a:t>
            </a:r>
          </a:p>
          <a:p>
            <a:pPr marL="706717" lvl="1" indent="-235572" defTabSz="942289">
              <a:spcBef>
                <a:spcPct val="0"/>
              </a:spcBef>
              <a:buFont typeface="+mj-lt"/>
              <a:buAutoNum type="alphaLcPeriod"/>
              <a:defRPr/>
            </a:pPr>
            <a:r>
              <a:rPr lang="es-x-int-SDL" sz="1100" dirty="0"/>
              <a:t>Evalúe a los que van a participar y las formas de fomentar las ideas, el consenso y la plena participación.</a:t>
            </a:r>
          </a:p>
          <a:p>
            <a:pPr marL="706717" lvl="1" indent="-235572" defTabSz="942289">
              <a:spcBef>
                <a:spcPct val="0"/>
              </a:spcBef>
              <a:buFont typeface="+mj-lt"/>
              <a:buAutoNum type="alphaLcPeriod"/>
              <a:defRPr/>
            </a:pPr>
            <a:r>
              <a:rPr lang="es-x-int-SDL" sz="1100" dirty="0"/>
              <a:t>Los puntos que requieran la participación del público aparecerán bajo </a:t>
            </a:r>
            <a:r>
              <a:rPr lang="es-x-int-SDL" sz="1100" b="1" dirty="0"/>
              <a:t>“</a:t>
            </a:r>
            <a:r>
              <a:rPr lang="en-US" sz="1100" b="1" dirty="0"/>
              <a:t>F</a:t>
            </a:r>
            <a:r>
              <a:rPr lang="es-x-int-SDL" sz="1100" b="1" dirty="0"/>
              <a:t>acilite la discusión" </a:t>
            </a:r>
            <a:r>
              <a:rPr lang="es-x-int-SDL" sz="1100" dirty="0"/>
              <a:t>en las notas de las diapositivas.</a:t>
            </a:r>
          </a:p>
          <a:p>
            <a:pPr marL="706717" lvl="1" indent="-235572" defTabSz="942289">
              <a:spcBef>
                <a:spcPct val="0"/>
              </a:spcBef>
              <a:buFont typeface="+mj-lt"/>
              <a:buAutoNum type="alphaLcPeriod"/>
              <a:defRPr/>
            </a:pPr>
            <a:r>
              <a:rPr lang="es-x-int-SDL" sz="1100" dirty="0"/>
              <a:t>Observe el entorno donde se llevará a cabo su facilitación y si su grupo dispondrá de electricidad, ordenadores portátiles, WiFi, o tendrá que documentar por escrito las conclusiones y el consenso alcanzado.</a:t>
            </a:r>
          </a:p>
          <a:p>
            <a:pPr marL="706717" lvl="1" indent="-235572" defTabSz="942289">
              <a:spcBef>
                <a:spcPct val="0"/>
              </a:spcBef>
              <a:buFont typeface="+mj-lt"/>
              <a:buAutoNum type="alphaLcPeriod"/>
              <a:defRPr/>
            </a:pPr>
            <a:r>
              <a:rPr lang="es-x-int-SDL" sz="1100" dirty="0"/>
              <a:t>Prepárese de forma diferente si se trata de una facilitación en persona o virtual, incorpore recesos y actividades </a:t>
            </a:r>
            <a:r>
              <a:rPr lang="en-US" sz="1100" dirty="0" err="1"/>
              <a:t>interactivas</a:t>
            </a:r>
            <a:r>
              <a:rPr lang="es-x-int-SDL" sz="1100" dirty="0"/>
              <a:t>.</a:t>
            </a:r>
          </a:p>
          <a:p>
            <a:pPr marL="235572" indent="-235572" defTabSz="942289">
              <a:spcBef>
                <a:spcPct val="0"/>
              </a:spcBef>
              <a:buFont typeface="+mj-lt"/>
              <a:buAutoNum type="arabicPeriod"/>
              <a:defRPr/>
            </a:pPr>
            <a:r>
              <a:rPr lang="es-x-int-SDL" sz="1100" b="1" dirty="0"/>
              <a:t>Presente el problema, </a:t>
            </a:r>
            <a:r>
              <a:rPr lang="fr-BE" sz="1100" b="1" dirty="0"/>
              <a:t>el objetivo general o</a:t>
            </a:r>
            <a:r>
              <a:rPr lang="es-x-int-SDL" sz="1100" b="1" dirty="0"/>
              <a:t> </a:t>
            </a:r>
            <a:r>
              <a:rPr lang="en-US" sz="1100" b="1" dirty="0"/>
              <a:t>a largo </a:t>
            </a:r>
            <a:r>
              <a:rPr lang="en-US" sz="1100" b="1" dirty="0" err="1"/>
              <a:t>plazo</a:t>
            </a:r>
            <a:r>
              <a:rPr lang="es-x-int-SDL" sz="1100" b="1" dirty="0"/>
              <a:t> y el contexto de su advocacy</a:t>
            </a:r>
          </a:p>
          <a:p>
            <a:pPr marL="706717" lvl="1" indent="-235572" defTabSz="942289">
              <a:spcBef>
                <a:spcPct val="0"/>
              </a:spcBef>
              <a:buFont typeface="+mj-lt"/>
              <a:buAutoNum type="alphaLcPeriod"/>
              <a:defRPr/>
            </a:pPr>
            <a:r>
              <a:rPr lang="es-x-int-SDL" sz="1100" dirty="0"/>
              <a:t>Personalice las agendas, las hojas de trabajo y las diapositivas para que reflejen cómo uste desee su problema y </a:t>
            </a:r>
            <a:r>
              <a:rPr lang="fr-BE" sz="1100" dirty="0"/>
              <a:t>objetivo general o a largo </a:t>
            </a:r>
            <a:r>
              <a:rPr lang="fr-BE" sz="1100" dirty="0" err="1"/>
              <a:t>plazo</a:t>
            </a:r>
            <a:r>
              <a:rPr lang="fr-BE" sz="1100" dirty="0"/>
              <a:t> </a:t>
            </a:r>
            <a:r>
              <a:rPr lang="es-x-int-SDL" sz="1100" dirty="0"/>
              <a:t>de advocacy, y se ajusten al tiempo que dispone.</a:t>
            </a:r>
          </a:p>
          <a:p>
            <a:pPr marL="706717" lvl="1" indent="-235572" defTabSz="942289">
              <a:spcBef>
                <a:spcPct val="0"/>
              </a:spcBef>
              <a:buFont typeface="+mj-lt"/>
              <a:buAutoNum type="alphaLcPeriod"/>
              <a:defRPr/>
            </a:pPr>
            <a:r>
              <a:rPr lang="es-x-int-SDL" sz="1100" dirty="0"/>
              <a:t>El tiempo estimado requerido para completar cada paso de </a:t>
            </a:r>
            <a:r>
              <a:rPr lang="fr-BE" sz="1100" dirty="0"/>
              <a:t>a</a:t>
            </a:r>
            <a:r>
              <a:rPr lang="es-x-int-SDL" sz="1100" dirty="0"/>
              <a:t>dvocacy SMART aparece en la diapositiva </a:t>
            </a:r>
            <a:r>
              <a:rPr lang="es-x-int-SDL" sz="1100" b="1" dirty="0"/>
              <a:t>"Para el facilitador".</a:t>
            </a:r>
          </a:p>
          <a:p>
            <a:pPr marL="706717" lvl="1" indent="-235572" defTabSz="942289">
              <a:spcBef>
                <a:spcPct val="0"/>
              </a:spcBef>
              <a:buFont typeface="+mj-lt"/>
              <a:buAutoNum type="alphaLcPeriod"/>
              <a:defRPr/>
            </a:pPr>
            <a:r>
              <a:rPr lang="es-x-int-SDL" sz="1100" dirty="0"/>
              <a:t>Las diapositivas no contienen actualmente fotos, pero puede añadir fotos y/o ilustraciones a cualquier diapositiva.</a:t>
            </a:r>
          </a:p>
          <a:p>
            <a:pPr marL="706717" lvl="1" indent="-235572" defTabSz="942289">
              <a:spcBef>
                <a:spcPct val="0"/>
              </a:spcBef>
              <a:buFont typeface="+mj-lt"/>
              <a:buAutoNum type="alphaLcPeriod"/>
              <a:defRPr/>
            </a:pPr>
            <a:r>
              <a:rPr lang="es-x-int-SDL" sz="1100" dirty="0"/>
              <a:t>Si una diapositiva tiene muchos puntos, puede decidir separarlos en varias.</a:t>
            </a:r>
          </a:p>
          <a:p>
            <a:pPr marL="706717" lvl="1" indent="-235572" defTabSz="942289">
              <a:spcBef>
                <a:spcPct val="0"/>
              </a:spcBef>
              <a:buFont typeface="+mj-lt"/>
              <a:buAutoNum type="alphaLcPeriod"/>
              <a:defRPr/>
            </a:pPr>
            <a:r>
              <a:rPr lang="es-x-int-SDL" sz="1100" dirty="0">
                <a:solidFill>
                  <a:srgbClr val="0000FF"/>
                </a:solidFill>
              </a:rPr>
              <a:t>Los recordatorios para adaptar el contenido de las diapositivas aparecerán en </a:t>
            </a:r>
            <a:r>
              <a:rPr lang="es-x-int-SDL" sz="1100" b="1" dirty="0">
                <a:solidFill>
                  <a:srgbClr val="0000FF"/>
                </a:solidFill>
              </a:rPr>
              <a:t>“</a:t>
            </a:r>
            <a:r>
              <a:rPr lang="en-US" sz="1100" b="1" dirty="0">
                <a:solidFill>
                  <a:srgbClr val="0000FF"/>
                </a:solidFill>
              </a:rPr>
              <a:t>A</a:t>
            </a:r>
            <a:r>
              <a:rPr lang="es-x-int-SDL" sz="1100" b="1" dirty="0">
                <a:solidFill>
                  <a:srgbClr val="0000FF"/>
                </a:solidFill>
              </a:rPr>
              <a:t>dapte la diapositiva".</a:t>
            </a:r>
          </a:p>
          <a:p>
            <a:pPr marL="235572" indent="-235572" defTabSz="942289">
              <a:spcBef>
                <a:spcPct val="0"/>
              </a:spcBef>
              <a:buFont typeface="+mj-lt"/>
              <a:buAutoNum type="arabicPeriod"/>
              <a:defRPr/>
            </a:pPr>
            <a:r>
              <a:rPr lang="es-x-int-SDL" sz="1100" b="1" dirty="0">
                <a:solidFill>
                  <a:srgbClr val="0000FF"/>
                </a:solidFill>
              </a:rPr>
              <a:t>Recurra a otros materiales</a:t>
            </a:r>
          </a:p>
          <a:p>
            <a:pPr marL="706717" lvl="1" indent="-235572" defTabSz="942289">
              <a:spcBef>
                <a:spcPct val="0"/>
              </a:spcBef>
              <a:buFont typeface="+mj-lt"/>
              <a:buAutoNum type="alphaLcPeriod"/>
              <a:defRPr/>
            </a:pPr>
            <a:r>
              <a:rPr lang="es-x-int-SDL" sz="1100" dirty="0">
                <a:solidFill>
                  <a:srgbClr val="0000FF"/>
                </a:solidFill>
              </a:rPr>
              <a:t>Utilice las hojas de trabajo proporcionadas o los cuadros interactivos incluidos en la </a:t>
            </a:r>
            <a:r>
              <a:rPr lang="es-x-int-SDL" sz="1100" i="1" dirty="0">
                <a:solidFill>
                  <a:srgbClr val="0000FF"/>
                </a:solidFill>
              </a:rPr>
              <a:t>Guía del </a:t>
            </a:r>
            <a:r>
              <a:rPr lang="en-US" sz="1100" i="1" dirty="0">
                <a:solidFill>
                  <a:srgbClr val="0000FF"/>
                </a:solidFill>
              </a:rPr>
              <a:t>u</a:t>
            </a:r>
            <a:r>
              <a:rPr lang="es-x-int-SDL" sz="1100" i="1" dirty="0">
                <a:solidFill>
                  <a:srgbClr val="0000FF"/>
                </a:solidFill>
              </a:rPr>
              <a:t>suario de Advocacy SMART</a:t>
            </a:r>
            <a:r>
              <a:rPr lang="es-x-int-SDL" sz="1100" dirty="0">
                <a:solidFill>
                  <a:srgbClr val="0000FF"/>
                </a:solidFill>
              </a:rPr>
              <a:t>.</a:t>
            </a:r>
          </a:p>
          <a:p>
            <a:pPr marL="706717" lvl="1" indent="-235572" defTabSz="942289">
              <a:spcBef>
                <a:spcPct val="0"/>
              </a:spcBef>
              <a:buFont typeface="+mj-lt"/>
              <a:buAutoNum type="alphaLcPeriod"/>
              <a:defRPr/>
            </a:pPr>
            <a:r>
              <a:rPr lang="es-x-int-SDL" sz="1100" dirty="0">
                <a:solidFill>
                  <a:srgbClr val="0000FF"/>
                </a:solidFill>
              </a:rPr>
              <a:t>Revise otros recursos sobre la advocacy, las técnicas de facilitación y su problema.</a:t>
            </a:r>
          </a:p>
          <a:p>
            <a:pPr marL="706717" lvl="1" indent="-235572" defTabSz="942289">
              <a:spcBef>
                <a:spcPct val="0"/>
              </a:spcBef>
              <a:buFont typeface="+mj-lt"/>
              <a:buAutoNum type="alphaLcPeriod"/>
              <a:defRPr/>
            </a:pPr>
            <a:r>
              <a:rPr lang="es-x-int-SDL" sz="1100" dirty="0">
                <a:solidFill>
                  <a:srgbClr val="0000FF"/>
                </a:solidFill>
              </a:rPr>
              <a:t>Si la tecnología lo permite, utilice vídeos para ilustrar conceptos clave</a:t>
            </a:r>
            <a:r>
              <a:rPr lang="en-US" sz="1100" dirty="0">
                <a:solidFill>
                  <a:srgbClr val="0000FF"/>
                </a:solidFill>
              </a:rPr>
              <a:t>s</a:t>
            </a:r>
            <a:r>
              <a:rPr lang="es-x-int-SDL" sz="1100" dirty="0">
                <a:solidFill>
                  <a:srgbClr val="0000FF"/>
                </a:solidFill>
              </a:rPr>
              <a:t> o encuestas para poner a prueba el consenso alcanzado.</a:t>
            </a:r>
          </a:p>
          <a:p>
            <a:pPr marL="235572" indent="-235572" defTabSz="942289">
              <a:buFont typeface="+mj-lt"/>
              <a:buAutoNum type="arabicPeriod"/>
              <a:defRPr/>
            </a:pPr>
            <a:endParaRPr lang="en-US" altLang="en-US" sz="1100" b="1" dirty="0">
              <a:solidFill>
                <a:srgbClr val="0000FF"/>
              </a:solidFill>
            </a:endParaRPr>
          </a:p>
          <a:p>
            <a:pPr eaLnBrk="1" hangingPunct="1">
              <a:spcBef>
                <a:spcPct val="0"/>
              </a:spcBef>
            </a:pPr>
            <a:endParaRPr lang="en-US" altLang="en-US" dirty="0"/>
          </a:p>
        </p:txBody>
      </p:sp>
      <p:sp>
        <p:nvSpPr>
          <p:cNvPr id="35844" name="Slide Number Placeholder 3">
            <a:extLst>
              <a:ext uri="{FF2B5EF4-FFF2-40B4-BE49-F238E27FC236}">
                <a16:creationId xmlns:a16="http://schemas.microsoft.com/office/drawing/2014/main" id="{D3B05594-20C1-43AD-9E36-CAEB485FE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F19498A-1FD1-48DE-B415-744C399A599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s-x-int-SDL" b="1" dirty="0"/>
              <a:t>Opcional: establezca en qué se diferencia la advocacy SMART del activismo y la comunicación para el cambio de comportamiento social. </a:t>
            </a:r>
          </a:p>
          <a:p>
            <a:pPr defTabSz="942289" eaLnBrk="0" fontAlgn="base" hangingPunct="0">
              <a:spcBef>
                <a:spcPct val="30000"/>
              </a:spcBef>
              <a:spcAft>
                <a:spcPct val="0"/>
              </a:spcAft>
              <a:defRPr/>
            </a:pPr>
            <a:endParaRPr lang="en-US" b="1" dirty="0"/>
          </a:p>
          <a:p>
            <a:pPr defTabSz="942289" eaLnBrk="0" fontAlgn="base" hangingPunct="0">
              <a:spcBef>
                <a:spcPct val="30000"/>
              </a:spcBef>
              <a:spcAft>
                <a:spcPct val="0"/>
              </a:spcAft>
              <a:defRPr/>
            </a:pPr>
            <a:r>
              <a:rPr lang="es-x-int-SDL" b="1" dirty="0"/>
              <a:t>Plantee </a:t>
            </a:r>
            <a:r>
              <a:rPr lang="en-US" b="1" dirty="0" err="1"/>
              <a:t>estos</a:t>
            </a:r>
            <a:r>
              <a:rPr lang="en-US" b="1" dirty="0"/>
              <a:t> puntos</a:t>
            </a:r>
            <a:r>
              <a:rPr lang="es-x-int-SDL" b="1" dirty="0"/>
              <a:t>:</a:t>
            </a:r>
          </a:p>
          <a:p>
            <a:pPr marL="647824" lvl="1" indent="-176679" defTabSz="942289" eaLnBrk="0" fontAlgn="base" hangingPunct="0">
              <a:spcBef>
                <a:spcPct val="30000"/>
              </a:spcBef>
              <a:spcAft>
                <a:spcPct val="0"/>
              </a:spcAft>
              <a:buFont typeface="Arial" panose="020B0604020202020204" pitchFamily="34" charset="0"/>
              <a:buChar char="•"/>
              <a:defRPr/>
            </a:pPr>
            <a:r>
              <a:rPr lang="es-x-int-SDL" dirty="0"/>
              <a:t>Una de las preguntas que se hacen los usuarios sobre la advocacy SMART es: "¿en qué se diferencia la advocacy SMART de otros enfoques?" </a:t>
            </a:r>
          </a:p>
          <a:p>
            <a:pPr marL="647824" lvl="1" indent="-176679">
              <a:buFont typeface="Arial" panose="020B0604020202020204" pitchFamily="34" charset="0"/>
              <a:buChar char="•"/>
            </a:pPr>
            <a:r>
              <a:rPr lang="es-x-int-SDL" dirty="0"/>
              <a:t>La advocacy SMART se confunde a menudo con la comunicación para el cambio de comportamiento social y el activismo. </a:t>
            </a:r>
          </a:p>
          <a:p>
            <a:pPr marL="647824" lvl="1" indent="-176679" defTabSz="942289">
              <a:buFont typeface="Arial" panose="020B0604020202020204" pitchFamily="34" charset="0"/>
              <a:buChar char="•"/>
              <a:defRPr/>
            </a:pPr>
            <a:r>
              <a:rPr lang="es-x-int-SDL" dirty="0"/>
              <a:t>Cada metodología busca el cambio, pero utiliza tácticas diferentes.  </a:t>
            </a:r>
          </a:p>
          <a:p>
            <a:pPr marL="647824" lvl="1" indent="-176679">
              <a:buFont typeface="Arial" panose="020B0604020202020204" pitchFamily="34" charset="0"/>
              <a:buChar char="•"/>
            </a:pPr>
            <a:r>
              <a:rPr lang="es-x-int-SDL" dirty="0"/>
              <a:t>La comunicación para el cambio de comportamiento social cambia las normas y el comportamiento en una comunidad en su conjunto para realizar cambios. </a:t>
            </a:r>
          </a:p>
          <a:p>
            <a:pPr marL="647824" lvl="1" indent="-176679">
              <a:buFont typeface="Arial" panose="020B0604020202020204" pitchFamily="34" charset="0"/>
              <a:buChar char="•"/>
            </a:pPr>
            <a:r>
              <a:rPr lang="es-x-int-SDL" dirty="0"/>
              <a:t>El activismo construye una acción y una presión colectivas para lograr el cambio. </a:t>
            </a:r>
          </a:p>
          <a:p>
            <a:pPr marL="647824" lvl="1" indent="-176679">
              <a:buFont typeface="Arial" panose="020B0604020202020204" pitchFamily="34" charset="0"/>
              <a:buChar char="•"/>
            </a:pPr>
            <a:r>
              <a:rPr lang="es-x-int-SDL" dirty="0"/>
              <a:t>La advocacy SMART se dirige a los principales tomadores de decisiones que pueden impulsar el cambio y se basa en </a:t>
            </a:r>
            <a:r>
              <a:rPr lang="en-US" dirty="0"/>
              <a:t>los </a:t>
            </a:r>
            <a:r>
              <a:rPr lang="en-US" dirty="0" err="1"/>
              <a:t>resultados</a:t>
            </a:r>
            <a:r>
              <a:rPr lang="en-US" dirty="0"/>
              <a:t> o </a:t>
            </a:r>
            <a:r>
              <a:rPr lang="en-US" dirty="0" err="1"/>
              <a:t>victorias</a:t>
            </a:r>
            <a:r>
              <a:rPr lang="en-US" dirty="0"/>
              <a:t> </a:t>
            </a:r>
            <a:r>
              <a:rPr lang="es-x-int-SDL" dirty="0"/>
              <a:t>de advocacy a corto plazo que se encadenan para lograr mayores beneficios a largo plazo. </a:t>
            </a:r>
          </a:p>
          <a:p>
            <a:pPr marL="647824" lvl="1" indent="-176679">
              <a:buFont typeface="Arial" panose="020B0604020202020204" pitchFamily="34" charset="0"/>
              <a:buChar char="•"/>
            </a:pPr>
            <a:r>
              <a:rPr lang="es-x-int-SDL" dirty="0"/>
              <a:t>Normalmente, el activismo y la comunicación para el cambio de comportamiento social requieren más tiempo y recursos.</a:t>
            </a:r>
          </a:p>
          <a:p>
            <a:pPr marL="176679" indent="-176679">
              <a:buFont typeface="Arial" panose="020B0604020202020204" pitchFamily="34" charset="0"/>
              <a:buChar char="•"/>
            </a:pPr>
            <a:endParaRPr lang="en-US" dirty="0"/>
          </a:p>
          <a:p>
            <a:pPr defTabSz="942289" eaLnBrk="0" fontAlgn="base" hangingPunct="0">
              <a:spcBef>
                <a:spcPct val="30000"/>
              </a:spcBef>
              <a:spcAft>
                <a:spcPct val="0"/>
              </a:spcAft>
              <a:defRPr/>
            </a:pPr>
            <a:r>
              <a:rPr lang="es-x-int-SDL" i="1" dirty="0"/>
              <a:t>Guía del </a:t>
            </a:r>
            <a:r>
              <a:rPr lang="en-US" i="1" dirty="0"/>
              <a:t>u</a:t>
            </a:r>
            <a:r>
              <a:rPr lang="es-x-int-SDL" i="1" dirty="0"/>
              <a:t>suario página 6.</a:t>
            </a:r>
          </a:p>
          <a:p>
            <a:pPr marL="647824" lvl="1" indent="-176679">
              <a:spcBef>
                <a:spcPct val="0"/>
              </a:spcBef>
              <a:buFont typeface="Arial" panose="020B0604020202020204" pitchFamily="34" charset="0"/>
              <a:buChar char="•"/>
              <a:defRPr/>
            </a:pPr>
            <a:endParaRPr lang="en-US" altLang="en-US" sz="1100" dirty="0"/>
          </a:p>
          <a:p>
            <a:pPr marL="647824" lvl="1" indent="-176679">
              <a:spcBef>
                <a:spcPct val="0"/>
              </a:spcBef>
              <a:buFont typeface="Arial" panose="020B0604020202020204" pitchFamily="34" charset="0"/>
              <a:buChar char="•"/>
              <a:defRPr/>
            </a:pPr>
            <a:endParaRPr lang="en-US" altLang="en-US" sz="1100" dirty="0"/>
          </a:p>
          <a:p>
            <a:pPr marL="176679" indent="-176679">
              <a:spcBef>
                <a:spcPct val="0"/>
              </a:spcBef>
              <a:defRPr/>
            </a:pPr>
            <a:endParaRPr lang="en-US" altLang="en-US" dirty="0"/>
          </a:p>
          <a:p>
            <a:pPr marL="176679" indent="-176679">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88FDCCB8-BBD5-BB4D-A49B-553A66C479A8}" type="slidenum">
              <a:rPr lang="en-US" smtClean="0"/>
              <a:t>10</a:t>
            </a:fld>
            <a:endParaRPr lang="en-US"/>
          </a:p>
        </p:txBody>
      </p:sp>
    </p:spTree>
    <p:extLst>
      <p:ext uri="{BB962C8B-B14F-4D97-AF65-F5344CB8AC3E}">
        <p14:creationId xmlns:p14="http://schemas.microsoft.com/office/powerpoint/2010/main" val="2159150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Siga leyendo las instrucciones.</a:t>
            </a:r>
          </a:p>
          <a:p>
            <a:pPr marL="647824" lvl="1" indent="-176679">
              <a:spcBef>
                <a:spcPct val="0"/>
              </a:spcBef>
              <a:buFontTx/>
              <a:buChar char="•"/>
              <a:defRPr/>
            </a:pPr>
            <a:r>
              <a:rPr lang="es-x-int-SDL" sz="1100" dirty="0"/>
              <a:t>Mantenga la descripción de la estrategia de advocacy de manera breve. Es probable que el público no esté interesado en todos los detalles.</a:t>
            </a:r>
          </a:p>
          <a:p>
            <a:pPr marL="647824" lvl="1" indent="-176679">
              <a:spcBef>
                <a:spcPct val="0"/>
              </a:spcBef>
              <a:buFontTx/>
              <a:buChar char="•"/>
              <a:defRPr/>
            </a:pPr>
            <a:r>
              <a:rPr lang="es-x-int-SDL" sz="1100" dirty="0"/>
              <a:t>A la hora de atribuir los méritos, hay que dar prioridad al tomador de decisiones. Además, asegúrese de mencionar a los aliados y colaboradores.</a:t>
            </a:r>
          </a:p>
          <a:p>
            <a:pPr marL="647824" lvl="1" indent="-176679">
              <a:spcBef>
                <a:spcPct val="0"/>
              </a:spcBef>
              <a:buFontTx/>
              <a:buChar char="•"/>
              <a:defRPr/>
            </a:pPr>
            <a:endParaRPr lang="en-US" altLang="en-US" sz="1100" dirty="0"/>
          </a:p>
          <a:p>
            <a:pPr marL="176679" indent="-176679">
              <a:spcBef>
                <a:spcPct val="0"/>
              </a:spcBef>
              <a:buFontTx/>
              <a:buChar char="•"/>
              <a:defRPr/>
            </a:pPr>
            <a:r>
              <a:rPr lang="es-x-int-SDL" sz="1100" b="1" dirty="0"/>
              <a:t>Una vez terminado, pida a los participantes que intercambien los </a:t>
            </a:r>
            <a:r>
              <a:rPr lang="fr-BE" sz="1100" b="1" dirty="0" err="1"/>
              <a:t>esbozos</a:t>
            </a:r>
            <a:r>
              <a:rPr lang="es-x-int-SDL" sz="1100" b="1" dirty="0"/>
              <a:t> de las historias y que proporcionen comentarios constructivos al autor.</a:t>
            </a:r>
          </a:p>
          <a:p>
            <a:pPr lvl="1">
              <a:spcBef>
                <a:spcPct val="0"/>
              </a:spcBef>
              <a:defRPr/>
            </a:pPr>
            <a:endParaRPr lang="en-US" altLang="en-US" sz="1100" dirty="0"/>
          </a:p>
          <a:p>
            <a:pPr indent="-176679">
              <a:spcBef>
                <a:spcPct val="0"/>
              </a:spcBef>
              <a:defRPr/>
            </a:pPr>
            <a:endParaRPr lang="en-US" altLang="en-US"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100</a:t>
            </a:fld>
            <a:endParaRPr lang="en-US" altLang="en-US">
              <a:latin typeface="Calibri" panose="020F0502020204030204" pitchFamily="34" charset="0"/>
            </a:endParaRPr>
          </a:p>
        </p:txBody>
      </p:sp>
    </p:spTree>
    <p:extLst>
      <p:ext uri="{BB962C8B-B14F-4D97-AF65-F5344CB8AC3E}">
        <p14:creationId xmlns:p14="http://schemas.microsoft.com/office/powerpoint/2010/main" val="17584251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b="1" dirty="0"/>
              <a:t>Actividad opcional:</a:t>
            </a:r>
          </a:p>
          <a:p>
            <a:pPr marL="633879" lvl="1" indent="-176679">
              <a:buFont typeface="Arial" panose="020B0604020202020204" pitchFamily="34" charset="0"/>
              <a:buChar char="•"/>
            </a:pPr>
            <a:r>
              <a:rPr lang="es-x-int-SDL" b="0" dirty="0"/>
              <a:t>Comparta un vídeo corto, una presentación o un podcast que cuente una historia de advocacy.  </a:t>
            </a:r>
          </a:p>
          <a:p>
            <a:pPr marL="633879" lvl="1" indent="-176679">
              <a:buFont typeface="Arial" panose="020B0604020202020204" pitchFamily="34" charset="0"/>
              <a:buChar char="•"/>
            </a:pPr>
            <a:r>
              <a:rPr lang="es-x-int-SDL" b="0" dirty="0"/>
              <a:t>Pida a los participantes que critiquen si es eficaz y por qué o por qué no, utilizando los criterios expuestos en los puntos uno y dos de esta diapositiva.</a:t>
            </a:r>
          </a:p>
        </p:txBody>
      </p:sp>
      <p:sp>
        <p:nvSpPr>
          <p:cNvPr id="4" name="Slide Number Placeholder 3"/>
          <p:cNvSpPr>
            <a:spLocks noGrp="1"/>
          </p:cNvSpPr>
          <p:nvPr>
            <p:ph type="sldNum" sz="quarter" idx="5"/>
          </p:nvPr>
        </p:nvSpPr>
        <p:spPr/>
        <p:txBody>
          <a:bodyPr/>
          <a:lstStyle/>
          <a:p>
            <a:fld id="{88FDCCB8-BBD5-BB4D-A49B-553A66C479A8}" type="slidenum">
              <a:rPr lang="en-US" smtClean="0"/>
              <a:t>101</a:t>
            </a:fld>
            <a:endParaRPr lang="en-US"/>
          </a:p>
        </p:txBody>
      </p:sp>
    </p:spTree>
    <p:extLst>
      <p:ext uri="{BB962C8B-B14F-4D97-AF65-F5344CB8AC3E}">
        <p14:creationId xmlns:p14="http://schemas.microsoft.com/office/powerpoint/2010/main" val="1739212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AC4690A8-95E3-46BA-9F28-2B855F96F8A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A9CFA715-2634-416A-B03E-50C77175B173}"/>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Ahora es el momento de considerar su próximo objetivo de advocacy.</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dirty="0"/>
              <a:t>Plantee </a:t>
            </a:r>
            <a:r>
              <a:rPr lang="fr-BE" sz="1100" dirty="0"/>
              <a:t>estos puntos</a:t>
            </a:r>
            <a:r>
              <a:rPr lang="es-x-int-SDL" sz="1100" dirty="0"/>
              <a:t>:</a:t>
            </a:r>
          </a:p>
          <a:p>
            <a:pPr marL="647824" lvl="1" indent="-176679">
              <a:spcBef>
                <a:spcPct val="0"/>
              </a:spcBef>
              <a:buFont typeface="Arial" panose="020B0604020202020204" pitchFamily="34" charset="0"/>
              <a:buChar char="•"/>
              <a:defRPr/>
            </a:pPr>
            <a:r>
              <a:rPr lang="es-x-int-SDL" sz="1100" dirty="0"/>
              <a:t>La advocacy es un proceso. Cada </a:t>
            </a:r>
            <a:r>
              <a:rPr lang="fr-BE" sz="1100" dirty="0"/>
              <a:t>resultado o </a:t>
            </a:r>
            <a:r>
              <a:rPr lang="es-x-int-SDL" sz="1100" dirty="0"/>
              <a:t>victoria de advocacy se basa en la anterior para avanzar hacia el impacto.</a:t>
            </a:r>
          </a:p>
          <a:p>
            <a:pPr marL="647824" lvl="1" indent="-176679">
              <a:spcBef>
                <a:spcPct val="0"/>
              </a:spcBef>
              <a:buFont typeface="Arial" panose="020B0604020202020204" pitchFamily="34" charset="0"/>
              <a:buChar char="•"/>
              <a:defRPr/>
            </a:pPr>
            <a:r>
              <a:rPr lang="es-x-int-SDL" sz="1100" dirty="0"/>
              <a:t>Un</a:t>
            </a:r>
            <a:r>
              <a:rPr lang="fr-BE" sz="1100" dirty="0"/>
              <a:t> resultado o</a:t>
            </a:r>
            <a:r>
              <a:rPr lang="es-x-int-SDL" sz="1100" dirty="0"/>
              <a:t> victoria de advocacy puede consistir en la </a:t>
            </a:r>
            <a:r>
              <a:rPr lang="es-x-int-SDL" sz="1100" b="1" dirty="0"/>
              <a:t>decisión</a:t>
            </a:r>
            <a:r>
              <a:rPr lang="es-x-int-SDL" sz="1100" dirty="0"/>
              <a:t> de cambiar la política o la financiación, pero hay que dar seguimiento para asegurarse de que el cambio se lleva a cabo. Incluso puede bastar con contactar al tomador de decisiones para asegurarse que la decisión tuvo consecuencias.</a:t>
            </a:r>
          </a:p>
          <a:p>
            <a:pPr marL="647824" lvl="1" indent="-176679">
              <a:spcBef>
                <a:spcPct val="0"/>
              </a:spcBef>
              <a:buFont typeface="Arial" panose="020B0604020202020204" pitchFamily="34" charset="0"/>
              <a:buChar char="•"/>
              <a:defRPr/>
            </a:pPr>
            <a:r>
              <a:rPr lang="es-x-int-SDL" sz="1100" dirty="0"/>
              <a:t>En cada paso, desde la formulación de la estrategia de promoción hasta la </a:t>
            </a:r>
            <a:r>
              <a:rPr lang="fr-BE" sz="1100" dirty="0"/>
              <a:t>aplicaci</a:t>
            </a:r>
            <a:r>
              <a:rPr lang="es-x-int-SDL" sz="1100" dirty="0"/>
              <a:t>ó</a:t>
            </a:r>
            <a:r>
              <a:rPr lang="fr-BE" sz="1100" dirty="0"/>
              <a:t>n</a:t>
            </a:r>
            <a:r>
              <a:rPr lang="es-x-int-SDL" sz="1100" dirty="0"/>
              <a:t> y evaluación de la misma, deberá revisar y actualizar la evaluación del contexto.</a:t>
            </a:r>
          </a:p>
          <a:p>
            <a:pPr marL="647824" lvl="1" indent="-176679">
              <a:spcBef>
                <a:spcPct val="0"/>
              </a:spcBef>
              <a:buFont typeface="Arial" panose="020B0604020202020204" pitchFamily="34" charset="0"/>
              <a:buChar char="•"/>
              <a:defRPr/>
            </a:pPr>
            <a:r>
              <a:rPr lang="es-x-int-SDL" sz="1100" dirty="0"/>
              <a:t>¿Se abren nuevas oportunidades? ¿Han cambiado los principales tomadores de decisiones (debido a unas elecciones, a la jubilación o al traslado de personas a nuevos puestos de trabajo, por ejemplo)?</a:t>
            </a:r>
          </a:p>
          <a:p>
            <a:pPr marL="647824" lvl="1" indent="-176679">
              <a:spcBef>
                <a:spcPct val="0"/>
              </a:spcBef>
              <a:buFont typeface="Arial" panose="020B0604020202020204" pitchFamily="34" charset="0"/>
              <a:buChar char="•"/>
              <a:defRPr/>
            </a:pPr>
            <a:r>
              <a:rPr lang="es-x-int-SDL" sz="1100" dirty="0"/>
              <a:t>Al desarrollar su segundo, tercero, cuarto o centésimo objetivo de advocacy SMART hacia </a:t>
            </a:r>
            <a:r>
              <a:rPr lang="fr-BE" sz="1100" dirty="0"/>
              <a:t>el </a:t>
            </a:r>
            <a:r>
              <a:rPr lang="fr-BE" sz="1100" dirty="0" err="1"/>
              <a:t>mismo</a:t>
            </a:r>
            <a:r>
              <a:rPr lang="fr-BE" sz="1100" dirty="0"/>
              <a:t> objetivo general o a largo </a:t>
            </a:r>
            <a:r>
              <a:rPr lang="fr-BE" sz="1100" dirty="0" err="1"/>
              <a:t>plazo</a:t>
            </a:r>
            <a:r>
              <a:rPr lang="es-x-int-SDL" sz="1100" dirty="0"/>
              <a:t>, seguir el ciclo de advocacy SMART será más rápido. </a:t>
            </a:r>
          </a:p>
          <a:p>
            <a:pPr marL="647824" lvl="1" indent="-176679">
              <a:spcBef>
                <a:spcPct val="0"/>
              </a:spcBef>
              <a:buFont typeface="Arial" panose="020B0604020202020204" pitchFamily="34" charset="0"/>
              <a:buChar char="•"/>
              <a:defRPr/>
            </a:pPr>
            <a:r>
              <a:rPr lang="es-x-int-SDL" sz="1100" dirty="0"/>
              <a:t>No obstante, siempre tendrá que adaptar su plan a las nuevas circunstancias. </a:t>
            </a:r>
          </a:p>
          <a:p>
            <a:pPr lvl="1">
              <a:spcBef>
                <a:spcPct val="0"/>
              </a:spcBef>
              <a:defRPr/>
            </a:pPr>
            <a:endParaRPr lang="en-US" altLang="en-US" sz="1100" dirty="0"/>
          </a:p>
          <a:p>
            <a:pPr indent="-176679">
              <a:spcBef>
                <a:spcPct val="0"/>
              </a:spcBef>
              <a:defRPr/>
            </a:pPr>
            <a:r>
              <a:rPr lang="es-x-int-SDL" i="1" dirty="0"/>
              <a:t>Guía del usuario páginas 85-87.</a:t>
            </a:r>
          </a:p>
        </p:txBody>
      </p:sp>
      <p:sp>
        <p:nvSpPr>
          <p:cNvPr id="178180" name="Slide Number Placeholder 3">
            <a:extLst>
              <a:ext uri="{FF2B5EF4-FFF2-40B4-BE49-F238E27FC236}">
                <a16:creationId xmlns:a16="http://schemas.microsoft.com/office/drawing/2014/main" id="{08081035-CC49-46D7-8F77-7CE973491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22B4F3E-C65D-4784-AA51-FAE54870F7CF}" type="slidenum">
              <a:rPr lang="en-US" altLang="en-US" smtClean="0">
                <a:latin typeface="Calibri" panose="020F0502020204030204" pitchFamily="34" charset="0"/>
              </a:rPr>
              <a:pPr/>
              <a:t>102</a:t>
            </a:fld>
            <a:endParaRPr lang="en-US" altLang="en-US">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AC4690A8-95E3-46BA-9F28-2B855F96F8A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A9CFA715-2634-416A-B03E-50C77175B173}"/>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Facilite un</a:t>
            </a:r>
            <a:r>
              <a:rPr lang="fr-BE" sz="1100" b="1" dirty="0"/>
              <a:t>a </a:t>
            </a:r>
            <a:r>
              <a:rPr lang="fr-BE" sz="1100" b="1" dirty="0" err="1"/>
              <a:t>discusion</a:t>
            </a:r>
            <a:r>
              <a:rPr lang="es-x-int-SDL" sz="1100" dirty="0"/>
              <a:t>: </a:t>
            </a:r>
          </a:p>
          <a:p>
            <a:pPr marL="647824" lvl="1" indent="-176679">
              <a:spcBef>
                <a:spcPct val="0"/>
              </a:spcBef>
              <a:buFont typeface="Arial" panose="020B0604020202020204" pitchFamily="34" charset="0"/>
              <a:buChar char="•"/>
              <a:defRPr/>
            </a:pPr>
            <a:r>
              <a:rPr lang="es-x-int-SDL" sz="1100" dirty="0"/>
              <a:t>¿Cómo debe elegir el siguiente objetivo SMART? Las opciones posibles son:</a:t>
            </a:r>
          </a:p>
          <a:p>
            <a:pPr marL="1118968" lvl="2" indent="-176679">
              <a:spcBef>
                <a:spcPct val="0"/>
              </a:spcBef>
              <a:buFont typeface="Arial" panose="020B0604020202020204" pitchFamily="34" charset="0"/>
              <a:buChar char="•"/>
              <a:defRPr/>
            </a:pPr>
            <a:r>
              <a:rPr lang="es-x-int-SDL" sz="1100" dirty="0"/>
              <a:t>Los criterios que utilizó para elegir su primer objetivo SMART (paso 2) le ayudarán también a elegir el siguiente objetivo. </a:t>
            </a:r>
          </a:p>
          <a:p>
            <a:pPr marL="1118968" lvl="2" indent="-176679">
              <a:spcBef>
                <a:spcPct val="0"/>
              </a:spcBef>
              <a:buFont typeface="Arial" panose="020B0604020202020204" pitchFamily="34" charset="0"/>
              <a:buChar char="•"/>
              <a:defRPr/>
            </a:pPr>
            <a:r>
              <a:rPr lang="es-x-int-SDL" sz="1100" dirty="0"/>
              <a:t>Cualquier momento de oportunidad actual o inminente de su evaluación actualizada del contexto.</a:t>
            </a:r>
          </a:p>
          <a:p>
            <a:pPr marL="1118968" lvl="2" indent="-176679">
              <a:spcBef>
                <a:spcPct val="0"/>
              </a:spcBef>
              <a:buFont typeface="Arial" panose="020B0604020202020204" pitchFamily="34" charset="0"/>
              <a:buChar char="•"/>
              <a:defRPr/>
            </a:pPr>
            <a:r>
              <a:rPr lang="es-x-int-SDL" sz="1100" dirty="0"/>
              <a:t>¿O puede volver a pedir más ayuda al tomador de decisiones que acaba de transmitirle su</a:t>
            </a:r>
            <a:r>
              <a:rPr lang="fr-BE" sz="1100" dirty="0"/>
              <a:t> resultado o</a:t>
            </a:r>
            <a:r>
              <a:rPr lang="es-x-int-SDL" sz="1100" dirty="0"/>
              <a:t> victoria de advocacy?</a:t>
            </a:r>
          </a:p>
          <a:p>
            <a:pPr marL="1118968" lvl="2" indent="-176679">
              <a:spcBef>
                <a:spcPct val="0"/>
              </a:spcBef>
              <a:buFont typeface="Arial" panose="020B0604020202020204" pitchFamily="34" charset="0"/>
              <a:buChar char="•"/>
              <a:defRPr/>
            </a:pPr>
            <a:r>
              <a:rPr lang="es-x-int-SDL" sz="1100" dirty="0"/>
              <a:t>¿Existe un orden necesario de los acontecimientos que debe seguir? Si es así, ¿qué debe venir después? Por ejemplo, si una nueva política ha autorizado nuevos servicios, ¿hay que presupuestar ahora la financiación de los nuevos servicios?</a:t>
            </a:r>
          </a:p>
          <a:p>
            <a:pPr marL="176679" indent="-176679">
              <a:spcBef>
                <a:spcPct val="0"/>
              </a:spcBef>
              <a:buFont typeface="Wingdings" panose="05000000000000000000" pitchFamily="2" charset="2"/>
              <a:buChar char="Ø"/>
              <a:defRPr/>
            </a:pPr>
            <a:endParaRPr lang="en-US" altLang="en-US" sz="1100" dirty="0"/>
          </a:p>
          <a:p>
            <a:pPr>
              <a:spcBef>
                <a:spcPct val="0"/>
              </a:spcBef>
              <a:defRPr/>
            </a:pPr>
            <a:r>
              <a:rPr lang="es-x-int-SDL" sz="1100" i="1" dirty="0"/>
              <a:t>Guía del usuario páginas 85-87.</a:t>
            </a:r>
          </a:p>
          <a:p>
            <a:pPr lvl="1">
              <a:spcBef>
                <a:spcPct val="0"/>
              </a:spcBef>
              <a:defRPr/>
            </a:pPr>
            <a:endParaRPr lang="en-US" altLang="en-US" sz="1100" dirty="0"/>
          </a:p>
          <a:p>
            <a:pPr indent="-176679">
              <a:spcBef>
                <a:spcPct val="0"/>
              </a:spcBef>
              <a:defRPr/>
            </a:pPr>
            <a:endParaRPr lang="en-US" altLang="en-US" dirty="0"/>
          </a:p>
        </p:txBody>
      </p:sp>
      <p:sp>
        <p:nvSpPr>
          <p:cNvPr id="178180" name="Slide Number Placeholder 3">
            <a:extLst>
              <a:ext uri="{FF2B5EF4-FFF2-40B4-BE49-F238E27FC236}">
                <a16:creationId xmlns:a16="http://schemas.microsoft.com/office/drawing/2014/main" id="{08081035-CC49-46D7-8F77-7CE973491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22B4F3E-C65D-4784-AA51-FAE54870F7CF}" type="slidenum">
              <a:rPr lang="en-US" altLang="en-US" smtClean="0">
                <a:latin typeface="Calibri" panose="020F0502020204030204" pitchFamily="34" charset="0"/>
              </a:rPr>
              <a:pPr/>
              <a:t>103</a:t>
            </a:fld>
            <a:endParaRPr lang="en-US" altLang="en-US">
              <a:latin typeface="Calibri" panose="020F0502020204030204" pitchFamily="34" charset="0"/>
            </a:endParaRPr>
          </a:p>
        </p:txBody>
      </p:sp>
    </p:spTree>
    <p:extLst>
      <p:ext uri="{BB962C8B-B14F-4D97-AF65-F5344CB8AC3E}">
        <p14:creationId xmlns:p14="http://schemas.microsoft.com/office/powerpoint/2010/main" val="22214826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B95ACA33-24F7-4A2F-AF19-F0F6AE1AC1E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A6BC0B4D-45CE-4B20-92F0-56EF5DF155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Tenga en cuenta que es importante tener un plan de seguimiento para aprovechar el impulso de este taller. </a:t>
            </a:r>
            <a:r>
              <a:rPr lang="es-x-int-SDL" sz="1100" dirty="0"/>
              <a:t>Si es posible, fije la fecha de la próxima reunión y decida cómo se llevará a cabo, en persona o virtualmente (por ejemplo, por teléfono o mediante un programa de conferencia virtual).</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Pida a los participantes que se reúnan en sus pequeños grupos una última vez </a:t>
            </a:r>
            <a:r>
              <a:rPr lang="es-x-int-SDL" sz="1100" dirty="0"/>
              <a:t>para debatir las tareas, los próximos pasos y cualquier pregunta o aclaración que deban hacer a todo el grupo en plenaria antes de que finalice la reunión.</a:t>
            </a:r>
            <a:r>
              <a:rPr lang="es-x-int-SDL" sz="1100" b="1" dirty="0"/>
              <a:t> </a:t>
            </a:r>
            <a:r>
              <a:rPr lang="es-x-int-SDL" sz="1100" dirty="0"/>
              <a:t>Asegúrese de que el grupo y los miembros individuales conozcan y estén de acuerdo con sus próximos pasos y con la forma en que avanzará la estrategia de advocacy. </a:t>
            </a:r>
          </a:p>
        </p:txBody>
      </p:sp>
      <p:sp>
        <p:nvSpPr>
          <p:cNvPr id="182276" name="Slide Number Placeholder 3">
            <a:extLst>
              <a:ext uri="{FF2B5EF4-FFF2-40B4-BE49-F238E27FC236}">
                <a16:creationId xmlns:a16="http://schemas.microsoft.com/office/drawing/2014/main" id="{0319DD3F-BD21-416E-9326-AC3FEDB1A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F0231EC-1D5F-4808-AAFA-67B681EEA38A}" type="slidenum">
              <a:rPr lang="en-US" altLang="en-US" smtClean="0">
                <a:latin typeface="Calibri" panose="020F0502020204030204" pitchFamily="34" charset="0"/>
              </a:rPr>
              <a:pPr/>
              <a:t>104</a:t>
            </a:fld>
            <a:endParaRPr lang="en-US" altLang="en-US">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3511DE8C-AEF7-47CD-B3A1-0E9745D48DD5}"/>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A661B4FC-75F4-4796-91D2-4FB283C47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Reparta el formulario de evaluación final</a:t>
            </a:r>
            <a:r>
              <a:rPr lang="es-x-int-SDL" sz="1100" b="0" dirty="0"/>
              <a:t>. Pida a los participantes que lo rellenen y lo entreguen antes de irse. </a:t>
            </a:r>
          </a:p>
          <a:p>
            <a:pPr marL="176679" indent="-176679">
              <a:spcBef>
                <a:spcPct val="0"/>
              </a:spcBef>
              <a:buFont typeface="Arial" panose="020B0604020202020204" pitchFamily="34" charset="0"/>
              <a:buChar char="•"/>
            </a:pPr>
            <a:endParaRPr lang="en-US" altLang="en-US" sz="1100" b="0" dirty="0"/>
          </a:p>
          <a:p>
            <a:pPr marL="176679" indent="-176679">
              <a:spcBef>
                <a:spcPct val="0"/>
              </a:spcBef>
              <a:buFont typeface="Arial" panose="020B0604020202020204" pitchFamily="34" charset="0"/>
              <a:buChar char="•"/>
            </a:pPr>
            <a:r>
              <a:rPr lang="es-x-int-SDL" sz="1100" b="1" dirty="0"/>
              <a:t>Añada los logos de todas las organizaciones que han dirigido la facilitación </a:t>
            </a:r>
            <a:r>
              <a:rPr lang="es-x-int-SDL" sz="1100" b="0" dirty="0"/>
              <a:t>o añada el nombre, la organización y la información de contacto de los facilitadores. </a:t>
            </a:r>
          </a:p>
        </p:txBody>
      </p:sp>
      <p:sp>
        <p:nvSpPr>
          <p:cNvPr id="186372" name="Slide Number Placeholder 3">
            <a:extLst>
              <a:ext uri="{FF2B5EF4-FFF2-40B4-BE49-F238E27FC236}">
                <a16:creationId xmlns:a16="http://schemas.microsoft.com/office/drawing/2014/main" id="{818DA619-3A86-48AB-A841-E61D4D07D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B04E47A-A8A5-45E3-AA86-9D2CD6999CC0}" type="slidenum">
              <a:rPr lang="en-US" altLang="en-US" smtClean="0">
                <a:latin typeface="Calibri" panose="020F0502020204030204" pitchFamily="34" charset="0"/>
              </a:rPr>
              <a:pPr/>
              <a:t>105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Plantee </a:t>
            </a:r>
            <a:r>
              <a:rPr lang="en-US" sz="1100" b="1" dirty="0"/>
              <a:t>este punto</a:t>
            </a:r>
            <a:r>
              <a:rPr lang="es-x-int-SDL" sz="1100" b="1" dirty="0"/>
              <a:t>:</a:t>
            </a:r>
          </a:p>
          <a:p>
            <a:pPr marL="647824" lvl="1" indent="-176679">
              <a:spcBef>
                <a:spcPts val="1237"/>
              </a:spcBef>
              <a:spcAft>
                <a:spcPts val="1237"/>
              </a:spcAft>
              <a:buFont typeface="Arial" panose="020B0604020202020204" pitchFamily="34" charset="0"/>
              <a:buChar char="•"/>
              <a:defRPr/>
            </a:pPr>
            <a:r>
              <a:rPr lang="es-x-int-SDL" sz="1100" dirty="0"/>
              <a:t>SMART permite a los grupos de trabajo de advocacy identificar las </a:t>
            </a:r>
            <a:r>
              <a:rPr lang="es-x-int-SDL" sz="1100" dirty="0">
                <a:solidFill>
                  <a:schemeClr val="accent5">
                    <a:lumMod val="50000"/>
                  </a:schemeClr>
                </a:solidFill>
              </a:rPr>
              <a:t>oportunidades de acción </a:t>
            </a:r>
            <a:r>
              <a:rPr lang="es-x-int-SDL" sz="1100" dirty="0">
                <a:solidFill>
                  <a:srgbClr val="333C42"/>
                </a:solidFill>
              </a:rPr>
              <a:t>que tienen el </a:t>
            </a:r>
            <a:r>
              <a:rPr lang="es-x-int-SDL" sz="1100" dirty="0">
                <a:solidFill>
                  <a:schemeClr val="accent5">
                    <a:lumMod val="50000"/>
                  </a:schemeClr>
                </a:solidFill>
              </a:rPr>
              <a:t>mayor potencial de impacto </a:t>
            </a:r>
            <a:r>
              <a:rPr lang="es-x-int-SDL" sz="1100" dirty="0"/>
              <a:t>en el </a:t>
            </a:r>
            <a:r>
              <a:rPr lang="es-x-int-SDL" sz="1100" dirty="0">
                <a:solidFill>
                  <a:schemeClr val="accent5">
                    <a:lumMod val="50000"/>
                  </a:schemeClr>
                </a:solidFill>
              </a:rPr>
              <a:t>corto plazo.</a:t>
            </a:r>
            <a:br>
              <a:rPr lang="es-x-int-SDL" sz="1100" dirty="0">
                <a:solidFill>
                  <a:schemeClr val="accent5">
                    <a:lumMod val="50000"/>
                  </a:schemeClr>
                </a:solidFill>
              </a:rPr>
            </a:br>
            <a:endParaRPr lang="es-x-int-SDL" sz="1100" dirty="0">
              <a:solidFill>
                <a:schemeClr val="accent5">
                  <a:lumMod val="50000"/>
                </a:schemeClr>
              </a:solidFill>
            </a:endParaRPr>
          </a:p>
          <a:p>
            <a:pPr marL="176679" indent="-176679">
              <a:spcBef>
                <a:spcPts val="1237"/>
              </a:spcBef>
              <a:spcAft>
                <a:spcPts val="1237"/>
              </a:spcAft>
              <a:buFont typeface="Arial" panose="020B0604020202020204" pitchFamily="34" charset="0"/>
              <a:buChar char="•"/>
              <a:defRPr/>
            </a:pPr>
            <a:r>
              <a:rPr lang="es-x-int-SDL" sz="1100" b="1" dirty="0">
                <a:solidFill>
                  <a:schemeClr val="accent5">
                    <a:lumMod val="50000"/>
                  </a:schemeClr>
                </a:solidFill>
              </a:rPr>
              <a:t>Opcional:</a:t>
            </a:r>
          </a:p>
          <a:p>
            <a:pPr marL="633879" lvl="1" indent="-176679">
              <a:spcBef>
                <a:spcPts val="1237"/>
              </a:spcBef>
              <a:spcAft>
                <a:spcPts val="1237"/>
              </a:spcAft>
              <a:buFont typeface="Arial" panose="020B0604020202020204" pitchFamily="34" charset="0"/>
              <a:buChar char="•"/>
              <a:defRPr/>
            </a:pPr>
            <a:r>
              <a:rPr lang="es-x-int-SDL" sz="1100" dirty="0">
                <a:solidFill>
                  <a:schemeClr val="accent5">
                    <a:lumMod val="50000"/>
                  </a:schemeClr>
                </a:solidFill>
              </a:rPr>
              <a:t>Puede pedir o compartir ejemplos. </a:t>
            </a:r>
          </a:p>
          <a:p>
            <a:pPr marL="647824" lvl="1" indent="-176679">
              <a:spcBef>
                <a:spcPct val="0"/>
              </a:spcBef>
              <a:buFont typeface="Arial" panose="020B0604020202020204" pitchFamily="34" charset="0"/>
              <a:buChar char="•"/>
              <a:defRPr/>
            </a:pPr>
            <a:endParaRPr lang="en-US" altLang="en-US" sz="1100" dirty="0"/>
          </a:p>
          <a:p>
            <a:pPr marL="647824" lvl="1" indent="-176679">
              <a:spcBef>
                <a:spcPct val="0"/>
              </a:spcBef>
              <a:buFont typeface="Arial" panose="020B0604020202020204" pitchFamily="34" charset="0"/>
              <a:buChar char="•"/>
              <a:defRPr/>
            </a:pPr>
            <a:endParaRPr lang="en-US" altLang="en-US" sz="1100" dirty="0"/>
          </a:p>
          <a:p>
            <a:pPr marL="176679" indent="-176679">
              <a:spcBef>
                <a:spcPct val="0"/>
              </a:spcBef>
              <a:defRPr/>
            </a:pPr>
            <a:endParaRPr lang="en-US" altLang="en-US" dirty="0"/>
          </a:p>
          <a:p>
            <a:pPr marL="176679" indent="-176679">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88FDCCB8-BBD5-BB4D-A49B-553A66C479A8}" type="slidenum">
              <a:rPr lang="en-US" smtClean="0"/>
              <a:t>11</a:t>
            </a:fld>
            <a:endParaRPr lang="en-US"/>
          </a:p>
        </p:txBody>
      </p:sp>
    </p:spTree>
    <p:extLst>
      <p:ext uri="{BB962C8B-B14F-4D97-AF65-F5344CB8AC3E}">
        <p14:creationId xmlns:p14="http://schemas.microsoft.com/office/powerpoint/2010/main" val="174250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Adapte la diapositiva: </a:t>
            </a:r>
            <a:r>
              <a:rPr lang="es-x-int-SDL" sz="1100" dirty="0"/>
              <a:t>sustituya los ejemplos por ejemplos locales, preferiblemente reales pero, si no los hubiera, hipotéticos.</a:t>
            </a:r>
          </a:p>
          <a:p>
            <a:pPr marL="176679" indent="-176679">
              <a:spcBef>
                <a:spcPct val="0"/>
              </a:spcBef>
              <a:buFont typeface="Arial" panose="020B0604020202020204" pitchFamily="34" charset="0"/>
              <a:buChar char="•"/>
              <a:defRPr/>
            </a:pPr>
            <a:endParaRPr lang="en-US" altLang="en-US" sz="1100" dirty="0"/>
          </a:p>
          <a:p>
            <a:pPr marL="176679" indent="-176679">
              <a:spcBef>
                <a:spcPct val="0"/>
              </a:spcBef>
              <a:buFont typeface="Arial" panose="020B0604020202020204" pitchFamily="34" charset="0"/>
              <a:buChar char="•"/>
              <a:defRPr/>
            </a:pPr>
            <a:r>
              <a:rPr lang="es-x-int-SDL" sz="1100" b="1" dirty="0"/>
              <a:t>Pida a un participante que lea los ejemplos de </a:t>
            </a:r>
            <a:r>
              <a:rPr lang="fr-BE" sz="1100" b="1" dirty="0"/>
              <a:t>resultados o </a:t>
            </a:r>
            <a:r>
              <a:rPr lang="es-x-int-SDL" sz="1100" b="1" dirty="0"/>
              <a:t>victorias de advocacy que aparecen en la diapositiva. </a:t>
            </a:r>
            <a:r>
              <a:rPr lang="es-x-int-SDL" sz="1100" dirty="0"/>
              <a:t>Si es posible, elija a un participante que esté familiarizado con </a:t>
            </a:r>
            <a:r>
              <a:rPr lang="fr-BE" sz="1100" dirty="0"/>
              <a:t>este </a:t>
            </a:r>
            <a:r>
              <a:rPr lang="fr-BE" sz="1100" dirty="0" err="1"/>
              <a:t>tipo</a:t>
            </a:r>
            <a:r>
              <a:rPr lang="fr-BE" sz="1100" dirty="0"/>
              <a:t> de resultados </a:t>
            </a:r>
            <a:r>
              <a:rPr lang="es-x-int-SDL" sz="1100" dirty="0"/>
              <a:t>de advocacy.</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Plantee est</a:t>
            </a:r>
            <a:r>
              <a:rPr lang="fr-BE" sz="1100" b="1" dirty="0"/>
              <a:t>os puntos</a:t>
            </a:r>
            <a:r>
              <a:rPr lang="es-x-int-SDL" sz="1100" b="1" dirty="0"/>
              <a:t>:</a:t>
            </a:r>
          </a:p>
          <a:p>
            <a:pPr marL="647824" lvl="1" indent="-176679">
              <a:spcBef>
                <a:spcPct val="0"/>
              </a:spcBef>
              <a:buFont typeface="Arial" panose="020B0604020202020204" pitchFamily="34" charset="0"/>
              <a:buChar char="•"/>
              <a:defRPr/>
            </a:pPr>
            <a:r>
              <a:rPr lang="es-x-int-SDL" sz="1100" dirty="0"/>
              <a:t>L</a:t>
            </a:r>
            <a:r>
              <a:rPr lang="fr-BE" sz="1100" dirty="0"/>
              <a:t>os resultados o</a:t>
            </a:r>
            <a:r>
              <a:rPr lang="es-x-int-SDL" sz="1100" dirty="0"/>
              <a:t> victorias de advocacy suelen corresponder a una de estas tres categorías: (1) aumento de la financiación, (2) cambios políticos o aplicación de una política existente o (3) mejora de la visibilidad de su problema. </a:t>
            </a:r>
          </a:p>
          <a:p>
            <a:pPr marL="647824" lvl="1" indent="-176679">
              <a:spcBef>
                <a:spcPct val="0"/>
              </a:spcBef>
              <a:buFont typeface="Arial" panose="020B0604020202020204" pitchFamily="34" charset="0"/>
              <a:buChar char="•"/>
              <a:defRPr/>
            </a:pPr>
            <a:r>
              <a:rPr lang="es-x-int-SDL" sz="1100" dirty="0"/>
              <a:t>Est</a:t>
            </a:r>
            <a:r>
              <a:rPr lang="fr-BE" sz="1100" dirty="0"/>
              <a:t>os resultados o</a:t>
            </a:r>
            <a:r>
              <a:rPr lang="es-x-int-SDL" sz="1100" dirty="0"/>
              <a:t> victorias de advocacy contribuyen a alcanzar </a:t>
            </a:r>
            <a:r>
              <a:rPr lang="fr-BE" sz="1100" dirty="0"/>
              <a:t>objetivos generales o a largo </a:t>
            </a:r>
            <a:r>
              <a:rPr lang="fr-BE" sz="1100" dirty="0" err="1"/>
              <a:t>plazo</a:t>
            </a:r>
            <a:r>
              <a:rPr lang="es-x-int-SDL" sz="1100" dirty="0"/>
              <a:t> más ampli</a:t>
            </a:r>
            <a:r>
              <a:rPr lang="fr-BE" sz="1100" dirty="0"/>
              <a:t>o</a:t>
            </a:r>
            <a:r>
              <a:rPr lang="es-x-int-SDL" sz="1100" dirty="0"/>
              <a:t>s, como una mayor financiación de los servicios sanitarios, un medioambiente limpio o un mayor compromiso del </a:t>
            </a:r>
            <a:r>
              <a:rPr lang="fr-BE" sz="1100" dirty="0"/>
              <a:t>G</a:t>
            </a:r>
            <a:r>
              <a:rPr lang="es-x-int-SDL" sz="1100" dirty="0"/>
              <a:t>obierno con la planificación familiar. </a:t>
            </a:r>
          </a:p>
          <a:p>
            <a:pPr marL="176679" indent="-176679">
              <a:spcBef>
                <a:spcPct val="0"/>
              </a:spcBef>
              <a:defRPr/>
            </a:pPr>
            <a:endParaRPr lang="en-US" altLang="en-US" dirty="0"/>
          </a:p>
          <a:p>
            <a:pPr marL="176679" indent="-176679">
              <a:spcBef>
                <a:spcPct val="0"/>
              </a:spcBef>
              <a:buFont typeface="Arial" panose="020B0604020202020204" pitchFamily="34" charset="0"/>
              <a:buChar char="•"/>
              <a:defRPr/>
            </a:pPr>
            <a:r>
              <a:rPr lang="fr-BE" sz="1100" b="1" dirty="0"/>
              <a:t>Resultados o v</a:t>
            </a:r>
            <a:r>
              <a:rPr lang="es-x-int-SDL" sz="1100" b="1" dirty="0"/>
              <a:t>ictorias alternativas (planificación familiar)</a:t>
            </a:r>
          </a:p>
          <a:p>
            <a:pPr marL="647824" lvl="1" indent="-176679">
              <a:buFont typeface="Arial" panose="020B0604020202020204" pitchFamily="34" charset="0"/>
              <a:buChar char="•"/>
            </a:pPr>
            <a:r>
              <a:rPr lang="es-x-int-SDL" sz="1100" b="1" dirty="0">
                <a:solidFill>
                  <a:srgbClr val="262626"/>
                </a:solidFill>
                <a:cs typeface="Arial" panose="020B0604020202020204" pitchFamily="34" charset="0"/>
              </a:rPr>
              <a:t>Financiación: </a:t>
            </a:r>
            <a:r>
              <a:rPr lang="es-x-int-SDL" sz="1100" dirty="0">
                <a:solidFill>
                  <a:srgbClr val="262626"/>
                </a:solidFill>
                <a:cs typeface="Arial" panose="020B0604020202020204" pitchFamily="34" charset="0"/>
              </a:rPr>
              <a:t>para diciembre de 2021, las asignaciones presupuestarias de los distritos para los servicios de planificación familiar en las aldeas y los lugares de trabajo aumentan en un 50%.</a:t>
            </a:r>
          </a:p>
          <a:p>
            <a:pPr marL="647824" lvl="1" indent="-176679">
              <a:buFont typeface="Arial" panose="020B0604020202020204" pitchFamily="34" charset="0"/>
              <a:buChar char="•"/>
            </a:pPr>
            <a:r>
              <a:rPr lang="es-x-int-SDL" sz="1100" b="1" dirty="0">
                <a:solidFill>
                  <a:srgbClr val="262626"/>
                </a:solidFill>
                <a:cs typeface="Arial" panose="020B0604020202020204" pitchFamily="34" charset="0"/>
              </a:rPr>
              <a:t>Política</a:t>
            </a:r>
            <a:r>
              <a:rPr lang="es-x-int-SDL" sz="1100" dirty="0">
                <a:solidFill>
                  <a:srgbClr val="262626"/>
                </a:solidFill>
                <a:cs typeface="Arial" panose="020B0604020202020204" pitchFamily="34" charset="0"/>
              </a:rPr>
              <a:t>: a mediados de enero de 2022, se modifican las directrices nacionales de planificación familiar para permitir la distribución comunitaria de anticonceptivos inyectables.</a:t>
            </a:r>
          </a:p>
          <a:p>
            <a:r>
              <a:rPr lang="es-x-int-SDL" sz="1900" dirty="0">
                <a:solidFill>
                  <a:srgbClr val="262626"/>
                </a:solidFill>
                <a:latin typeface="Gentona Book" panose="00000800000000000000" charset="0"/>
                <a:cs typeface="Arial" panose="020B0604020202020204" pitchFamily="34" charset="0"/>
              </a:rPr>
              <a:t>	</a:t>
            </a:r>
          </a:p>
          <a:p>
            <a:pPr fontAlgn="ctr"/>
            <a:r>
              <a:rPr lang="es-x-int-SDL" sz="1900" dirty="0">
                <a:solidFill>
                  <a:srgbClr val="262626"/>
                </a:solidFill>
                <a:latin typeface="Gentona Book" panose="00000800000000000000"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12</a:t>
            </a:fld>
            <a:endParaRPr lang="en-US"/>
          </a:p>
        </p:txBody>
      </p:sp>
    </p:spTree>
    <p:extLst>
      <p:ext uri="{BB962C8B-B14F-4D97-AF65-F5344CB8AC3E}">
        <p14:creationId xmlns:p14="http://schemas.microsoft.com/office/powerpoint/2010/main" val="82795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Elija esta diapositiva o la siguiente para mostrarla </a:t>
            </a:r>
            <a:r>
              <a:rPr lang="es-x-int-SDL" sz="1100" dirty="0"/>
              <a:t>y oculte la que no se va a mostrar (vea la diapositiva 3 para saber cómo ocultar diapositivas).</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Lea los nombres de cada paso y explique cada uno brevemente.</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Plantee est</a:t>
            </a:r>
            <a:r>
              <a:rPr lang="fr-BE" sz="1100" b="1" dirty="0"/>
              <a:t>o</a:t>
            </a:r>
            <a:r>
              <a:rPr lang="es-x-int-SDL" sz="1100" b="1" dirty="0"/>
              <a:t>s </a:t>
            </a:r>
            <a:r>
              <a:rPr lang="fr-BE" sz="1100" b="1" dirty="0"/>
              <a:t>puntos</a:t>
            </a:r>
            <a:r>
              <a:rPr lang="es-x-int-SDL" sz="1100" b="1" dirty="0"/>
              <a:t>:</a:t>
            </a:r>
          </a:p>
          <a:p>
            <a:pPr marL="647824" lvl="1" indent="-176679">
              <a:spcBef>
                <a:spcPct val="0"/>
              </a:spcBef>
              <a:buFont typeface="Arial" panose="020B0604020202020204" pitchFamily="34" charset="0"/>
              <a:buChar char="•"/>
              <a:defRPr/>
            </a:pPr>
            <a:r>
              <a:rPr lang="es-x-int-SDL" sz="1100" dirty="0"/>
              <a:t>El ciclo de advocacy SMART consta de un </a:t>
            </a:r>
            <a:r>
              <a:rPr lang="es-x-int-SDL" sz="1100" u="sng" dirty="0"/>
              <a:t>proceso de tres fases</a:t>
            </a:r>
            <a:r>
              <a:rPr lang="es-x-int-SDL" sz="1100" dirty="0"/>
              <a:t> para el desarrollo de una estrategia eficaz. Las tres fases son 1) crear consenso 2) concentrar esfuerzos y 3) lograr cambio. </a:t>
            </a:r>
          </a:p>
          <a:p>
            <a:pPr marL="647824" lvl="1" indent="-176679">
              <a:spcBef>
                <a:spcPct val="0"/>
              </a:spcBef>
              <a:buFont typeface="Arial" panose="020B0604020202020204" pitchFamily="34" charset="0"/>
              <a:buChar char="•"/>
              <a:defRPr/>
            </a:pPr>
            <a:r>
              <a:rPr lang="es-x-int-SDL" sz="1100" dirty="0"/>
              <a:t>Cada fase consta de 3 pasos, con un total de 9 pasos. Nos centraremos en las dos primeras fases y los seis pasos correspondientes. La última fase y los últimos pasos están destinados a apoyar la implementación de su advocacy y a reiniciar el ciclo de advocacy. </a:t>
            </a:r>
          </a:p>
          <a:p>
            <a:pPr marL="647824" lvl="1" indent="-176679">
              <a:spcBef>
                <a:spcPct val="0"/>
              </a:spcBef>
              <a:buFont typeface="Arial" panose="020B0604020202020204" pitchFamily="34" charset="0"/>
              <a:buChar char="•"/>
              <a:defRPr/>
            </a:pPr>
            <a:r>
              <a:rPr lang="es-x-int-SDL" sz="1100" dirty="0"/>
              <a:t>Abordaremos cada una de estas fases y pasos en detalle, y usted creará su propia estrategia de advocacy a medida que avancemos.</a:t>
            </a:r>
          </a:p>
          <a:p>
            <a:pPr marL="647824" lvl="1" indent="-176679">
              <a:spcBef>
                <a:spcPct val="0"/>
              </a:spcBef>
              <a:buFont typeface="Arial" panose="020B0604020202020204" pitchFamily="34" charset="0"/>
              <a:buChar char="•"/>
              <a:defRPr/>
            </a:pPr>
            <a:r>
              <a:rPr lang="es-x-int-SDL" sz="1100" dirty="0"/>
              <a:t>Haga hincapié en que se trata de un proceso de advocacy que le permite evolucionar continuamente y adaptarse a los cambios en el contexto (por ejemplo, un nuevo responsable político, un plan nacional o una apertura estratégica de advocacy). </a:t>
            </a:r>
          </a:p>
          <a:p>
            <a:pPr marL="647824" lvl="1" indent="-176679">
              <a:spcBef>
                <a:spcPct val="0"/>
              </a:spcBef>
              <a:buFontTx/>
              <a:buChar char="•"/>
              <a:defRPr/>
            </a:pPr>
            <a:endParaRPr lang="en-US" altLang="en-US" sz="1100" dirty="0"/>
          </a:p>
          <a:p>
            <a:pPr marL="0" lvl="1">
              <a:spcBef>
                <a:spcPct val="0"/>
              </a:spcBef>
              <a:defRPr/>
            </a:pPr>
            <a:r>
              <a:rPr lang="es-x-int-SDL" sz="1100" i="1" dirty="0"/>
              <a:t>Guía del usuario páginas 8-9.</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13</a:t>
            </a:fld>
            <a:endParaRPr lang="en-US"/>
          </a:p>
        </p:txBody>
      </p:sp>
    </p:spTree>
    <p:extLst>
      <p:ext uri="{BB962C8B-B14F-4D97-AF65-F5344CB8AC3E}">
        <p14:creationId xmlns:p14="http://schemas.microsoft.com/office/powerpoint/2010/main" val="173720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Gráfico alternativo para representar el ciclo de advocacy. </a:t>
            </a:r>
            <a:r>
              <a:rPr lang="es-x-int-SDL" sz="1100" dirty="0"/>
              <a:t>Utilice este gráfico si quieres cambiar el orden de los pasos para adaptarlos a las necesidades de su grupo. </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Lea los nombres de cada paso y explique cada uno brevemente.</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Plantee est</a:t>
            </a:r>
            <a:r>
              <a:rPr lang="fr-BE" sz="1100" b="1" dirty="0"/>
              <a:t>os puntos</a:t>
            </a:r>
            <a:r>
              <a:rPr lang="es-x-int-SDL" sz="1100" b="1" dirty="0"/>
              <a:t>:</a:t>
            </a:r>
          </a:p>
          <a:p>
            <a:pPr marL="647824" lvl="1" indent="-176679">
              <a:spcBef>
                <a:spcPct val="0"/>
              </a:spcBef>
              <a:buFont typeface="Arial" panose="020B0604020202020204" pitchFamily="34" charset="0"/>
              <a:buChar char="•"/>
              <a:defRPr/>
            </a:pPr>
            <a:r>
              <a:rPr lang="es-x-int-SDL" sz="1100" dirty="0"/>
              <a:t>El ciclo de advocacy SMART consta de un </a:t>
            </a:r>
            <a:r>
              <a:rPr lang="es-x-int-SDL" sz="1100" u="sng" dirty="0"/>
              <a:t>proceso de tres fases </a:t>
            </a:r>
            <a:r>
              <a:rPr lang="es-x-int-SDL" sz="1100" dirty="0"/>
              <a:t>para el desarrollo de una estrategia eficaz. Las tres fases son 1) crear consenso 2) concentrar esfuerzos y 3) lograr un cambio. </a:t>
            </a:r>
          </a:p>
          <a:p>
            <a:pPr marL="647824" lvl="1" indent="-176679">
              <a:spcBef>
                <a:spcPct val="0"/>
              </a:spcBef>
              <a:buFont typeface="Arial" panose="020B0604020202020204" pitchFamily="34" charset="0"/>
              <a:buChar char="•"/>
              <a:defRPr/>
            </a:pPr>
            <a:r>
              <a:rPr lang="es-x-int-SDL" sz="1100" dirty="0"/>
              <a:t>Cada fase consta de 3 pasos, con un total de 9 pasos. Nos centraremos en las dos primeras fases y sus seis pasos correspondientes. La última fase y los últimos pasos están destinados a apoyar la implementación de su advocacy y a reiniciar el ciclo de advocacy. </a:t>
            </a:r>
          </a:p>
          <a:p>
            <a:pPr marL="647824" lvl="1" indent="-176679">
              <a:spcBef>
                <a:spcPct val="0"/>
              </a:spcBef>
              <a:buFont typeface="Arial" panose="020B0604020202020204" pitchFamily="34" charset="0"/>
              <a:buChar char="•"/>
              <a:defRPr/>
            </a:pPr>
            <a:r>
              <a:rPr lang="es-x-int-SDL" sz="1100" dirty="0"/>
              <a:t>Abordaremos cada una de estas fases y pasos en detalle, y usted creará su propia estrategia de advocacy a medida que avancemos. </a:t>
            </a:r>
          </a:p>
          <a:p>
            <a:pPr marL="0" lvl="1">
              <a:spcBef>
                <a:spcPct val="0"/>
              </a:spcBef>
              <a:defRPr/>
            </a:pPr>
            <a:endParaRPr lang="en-US" altLang="en-US" sz="1100" i="1" dirty="0"/>
          </a:p>
          <a:p>
            <a:pPr marL="0" lvl="1">
              <a:spcBef>
                <a:spcPct val="0"/>
              </a:spcBef>
              <a:defRPr/>
            </a:pPr>
            <a:r>
              <a:rPr lang="es-x-int-SDL" sz="1100" i="1" dirty="0"/>
              <a:t>Guía del usuario páginas 8-9.</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14</a:t>
            </a:fld>
            <a:endParaRPr lang="en-US"/>
          </a:p>
        </p:txBody>
      </p:sp>
    </p:spTree>
    <p:extLst>
      <p:ext uri="{BB962C8B-B14F-4D97-AF65-F5344CB8AC3E}">
        <p14:creationId xmlns:p14="http://schemas.microsoft.com/office/powerpoint/2010/main" val="76557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b="1" dirty="0"/>
              <a:t>Opcional</a:t>
            </a:r>
            <a:r>
              <a:rPr lang="es-x-int-SDL" b="0" dirty="0"/>
              <a:t>: a medida que avanza en el ciclo de la  estrategia de la advocacy SMART, estos siete principios rectores mejorarán sus posibilidades de éxito:</a:t>
            </a:r>
          </a:p>
          <a:p>
            <a:pPr marL="176679"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es-x-int-SDL" sz="1100" b="1" dirty="0"/>
              <a:t>Explique brevemente cada uno de los principios rectores.</a:t>
            </a:r>
          </a:p>
          <a:p>
            <a:pPr marL="824503" lvl="1" indent="-353358">
              <a:buFont typeface="+mj-lt"/>
              <a:buAutoNum type="arabicPeriod"/>
            </a:pPr>
            <a:r>
              <a:rPr lang="es-x-int-SDL" sz="1100" b="1" dirty="0">
                <a:ea typeface="Times New Roman" panose="02020603050405020304" pitchFamily="18" charset="0"/>
              </a:rPr>
              <a:t>Impulsada localmente: </a:t>
            </a:r>
            <a:r>
              <a:rPr lang="es-x-int-SDL" sz="1100" dirty="0">
                <a:ea typeface="Times New Roman" panose="02020603050405020304" pitchFamily="18" charset="0"/>
              </a:rPr>
              <a:t>los líderes </a:t>
            </a:r>
            <a:r>
              <a:rPr lang="es-x-int-SDL" sz="1100" b="1" dirty="0">
                <a:ea typeface="Times New Roman" panose="02020603050405020304" pitchFamily="18" charset="0"/>
              </a:rPr>
              <a:t>locales</a:t>
            </a:r>
            <a:r>
              <a:rPr lang="es-x-int-SDL" sz="1100" dirty="0">
                <a:ea typeface="Times New Roman" panose="02020603050405020304" pitchFamily="18" charset="0"/>
              </a:rPr>
              <a:t> establecen las prioridades y dirigen las estrategias.</a:t>
            </a:r>
          </a:p>
          <a:p>
            <a:pPr marL="824503" lvl="1" indent="-353358">
              <a:buFont typeface="+mj-lt"/>
              <a:buAutoNum type="arabicPeriod"/>
            </a:pPr>
            <a:r>
              <a:rPr lang="es-x-int-SDL" sz="1100" b="1" dirty="0">
                <a:ea typeface="Times New Roman" panose="02020603050405020304" pitchFamily="18" charset="0"/>
              </a:rPr>
              <a:t>Enfocada</a:t>
            </a:r>
            <a:r>
              <a:rPr lang="es-x-int-SDL" sz="1100" dirty="0">
                <a:ea typeface="Times New Roman" panose="02020603050405020304" pitchFamily="18" charset="0"/>
              </a:rPr>
              <a:t>: los esfuerzos se centran en un objetivo concreto y señalan al tomador de decisiones clave que controla los fondos y establece las políticas. </a:t>
            </a:r>
          </a:p>
          <a:p>
            <a:pPr marL="824503" lvl="1" indent="-353358">
              <a:buFont typeface="+mj-lt"/>
              <a:buAutoNum type="arabicPeriod"/>
            </a:pPr>
            <a:r>
              <a:rPr lang="es-x-int-SDL" sz="1100" b="1" dirty="0">
                <a:ea typeface="Times New Roman" panose="02020603050405020304" pitchFamily="18" charset="0"/>
              </a:rPr>
              <a:t>Basada en evidencias</a:t>
            </a:r>
            <a:r>
              <a:rPr lang="es-x-int-SDL" sz="1100" dirty="0">
                <a:ea typeface="Times New Roman" panose="02020603050405020304" pitchFamily="18" charset="0"/>
              </a:rPr>
              <a:t>: la advocacy basada en datos impulsa el cambio práctico y sostenible.</a:t>
            </a:r>
          </a:p>
          <a:p>
            <a:pPr marL="824503" lvl="1" indent="-353358">
              <a:buFont typeface="+mj-lt"/>
              <a:buAutoNum type="arabicPeriod"/>
            </a:pPr>
            <a:r>
              <a:rPr lang="es-x-int-SDL" sz="1100" b="1" dirty="0">
                <a:ea typeface="Times New Roman" panose="02020603050405020304" pitchFamily="18" charset="0"/>
              </a:rPr>
              <a:t>Colaborativa: </a:t>
            </a:r>
            <a:r>
              <a:rPr lang="es-x-int-SDL" sz="1100" dirty="0">
                <a:ea typeface="Times New Roman" panose="02020603050405020304" pitchFamily="18" charset="0"/>
              </a:rPr>
              <a:t>un proceso inclusivo consigue el consenso y aprovecha los diversos recursos.</a:t>
            </a:r>
          </a:p>
          <a:p>
            <a:pPr marL="824503" lvl="1" indent="-353358">
              <a:buFont typeface="+mj-lt"/>
              <a:buAutoNum type="arabicPeriod"/>
            </a:pPr>
            <a:r>
              <a:rPr lang="es-x-int-SDL" sz="1100" b="1" dirty="0">
                <a:ea typeface="Times New Roman" panose="02020603050405020304" pitchFamily="18" charset="0"/>
              </a:rPr>
              <a:t>Influyente:</a:t>
            </a:r>
            <a:r>
              <a:rPr lang="es-x-int-SDL" sz="1100" dirty="0">
                <a:ea typeface="Times New Roman" panose="02020603050405020304" pitchFamily="18" charset="0"/>
              </a:rPr>
              <a:t> los afectados por el problema son los defensores más poderosos.  </a:t>
            </a:r>
          </a:p>
          <a:p>
            <a:pPr marL="824503" lvl="1" indent="-353358">
              <a:buFont typeface="+mj-lt"/>
              <a:buAutoNum type="arabicPeriod"/>
            </a:pPr>
            <a:r>
              <a:rPr lang="es-x-int-SDL" sz="1100" b="1" dirty="0">
                <a:ea typeface="Times New Roman" panose="02020603050405020304" pitchFamily="18" charset="0"/>
              </a:rPr>
              <a:t>Apta para la rendición de cuentas: </a:t>
            </a:r>
            <a:r>
              <a:rPr lang="es-x-int-SDL" sz="1100" dirty="0">
                <a:ea typeface="Times New Roman" panose="02020603050405020304" pitchFamily="18" charset="0"/>
              </a:rPr>
              <a:t>los puntos de referencia de rendimiento específicos le ayudan a </a:t>
            </a:r>
            <a:r>
              <a:rPr lang="en-US" sz="1100" dirty="0">
                <a:ea typeface="Times New Roman" panose="02020603050405020304" pitchFamily="18" charset="0"/>
              </a:rPr>
              <a:t>monitorea</a:t>
            </a:r>
            <a:r>
              <a:rPr lang="es-x-int-SDL" sz="1100" dirty="0">
                <a:ea typeface="Times New Roman" panose="02020603050405020304" pitchFamily="18" charset="0"/>
              </a:rPr>
              <a:t>r, evaluar y aprender de los progresos y de los contratiempos.</a:t>
            </a:r>
          </a:p>
          <a:p>
            <a:pPr marL="824503" lvl="1" indent="-353358">
              <a:buFont typeface="+mj-lt"/>
              <a:buAutoNum type="arabicPeriod"/>
            </a:pPr>
            <a:r>
              <a:rPr lang="es-x-int-SDL" sz="1100" b="1" dirty="0">
                <a:ea typeface="Times New Roman" panose="02020603050405020304" pitchFamily="18" charset="0"/>
              </a:rPr>
              <a:t>Sostenible</a:t>
            </a:r>
            <a:r>
              <a:rPr lang="es-x-int-SDL" sz="1100" dirty="0">
                <a:ea typeface="Times New Roman" panose="02020603050405020304" pitchFamily="18" charset="0"/>
              </a:rPr>
              <a:t>: los resultados de la advocacy tienen más probabilidades de mantenerse cuando la capacidad de la advocacy se incorpora a los procesos, organizaciones y sistemas locales.</a:t>
            </a:r>
          </a:p>
          <a:p>
            <a:pPr>
              <a:defRPr/>
            </a:pPr>
            <a:endParaRPr lang="en-US" i="1" dirty="0"/>
          </a:p>
          <a:p>
            <a:pPr>
              <a:defRPr/>
            </a:pPr>
            <a:r>
              <a:rPr lang="es-x-int-SDL" i="1" dirty="0"/>
              <a:t>Guía del usuario página 10.</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15</a:t>
            </a:fld>
            <a:endParaRPr lang="en-US"/>
          </a:p>
        </p:txBody>
      </p:sp>
    </p:spTree>
    <p:extLst>
      <p:ext uri="{BB962C8B-B14F-4D97-AF65-F5344CB8AC3E}">
        <p14:creationId xmlns:p14="http://schemas.microsoft.com/office/powerpoint/2010/main" val="182549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b="1" dirty="0"/>
              <a:t>Plantee est</a:t>
            </a:r>
            <a:r>
              <a:rPr lang="fr-BE" b="1" dirty="0"/>
              <a:t>os puntos</a:t>
            </a:r>
            <a:r>
              <a:rPr lang="es-x-int-SDL" b="1" dirty="0"/>
              <a:t>: </a:t>
            </a:r>
          </a:p>
          <a:p>
            <a:pPr marL="647824" lvl="1" indent="-176679">
              <a:buFont typeface="Arial" panose="020B0604020202020204" pitchFamily="34" charset="0"/>
              <a:buChar char="•"/>
              <a:defRPr/>
            </a:pPr>
            <a:r>
              <a:rPr lang="es-x-int-SDL" dirty="0"/>
              <a:t>Cuando empiece a desarrollar una estrategia de advocacy SMART, se enfocará en crear consenso sobre el problema que desea abordar. </a:t>
            </a:r>
          </a:p>
          <a:p>
            <a:pPr marL="647824" lvl="1" indent="-176679">
              <a:buFont typeface="Arial" panose="020B0604020202020204" pitchFamily="34" charset="0"/>
              <a:buChar char="•"/>
            </a:pPr>
            <a:r>
              <a:rPr lang="es-x-int-SDL" dirty="0"/>
              <a:t>En esta fase, evaluará y conocerá a fondo el contexto general que rodea a su problema en el paso 1, decidirá a quiénes involucrar y creará su grupo de trabajo de advocacy en el paso 2. Después identificará las oportunidades de advocacy y establecerá un objetivo SMART en el paso 3.</a:t>
            </a:r>
          </a:p>
          <a:p>
            <a:pPr marL="647824" lvl="1" indent="-176679">
              <a:buFont typeface="Arial" panose="020B0604020202020204" pitchFamily="34" charset="0"/>
              <a:buChar char="•"/>
            </a:pPr>
            <a:endParaRPr lang="en-US" dirty="0"/>
          </a:p>
          <a:p>
            <a:r>
              <a:rPr lang="es-x-int-SDL" i="1" dirty="0"/>
              <a:t>Guía del usuario página 11.</a:t>
            </a:r>
          </a:p>
          <a:p>
            <a:endParaRPr lang="en-US"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16</a:t>
            </a:fld>
            <a:endParaRPr lang="en-US"/>
          </a:p>
        </p:txBody>
      </p:sp>
    </p:spTree>
    <p:extLst>
      <p:ext uri="{BB962C8B-B14F-4D97-AF65-F5344CB8AC3E}">
        <p14:creationId xmlns:p14="http://schemas.microsoft.com/office/powerpoint/2010/main" val="138201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dirty="0"/>
              <a:t>Como se indica en la diapositiva 4, el facilitador tiene tres opciones: 1) los miembros del grupo realizan la evaluación del contexto </a:t>
            </a:r>
            <a:r>
              <a:rPr lang="es-x-int-SDL" b="1" dirty="0"/>
              <a:t>antes </a:t>
            </a:r>
            <a:r>
              <a:rPr lang="es-x-int-SDL" dirty="0"/>
              <a:t> de la facilitación, 2) un consultor o experto realiza la evaluación del contexto </a:t>
            </a:r>
            <a:r>
              <a:rPr lang="es-x-int-SDL" b="1" dirty="0"/>
              <a:t>antes </a:t>
            </a:r>
            <a:r>
              <a:rPr lang="es-x-int-SDL" dirty="0"/>
              <a:t>de la facilitación y presenta los resultados </a:t>
            </a:r>
            <a:r>
              <a:rPr lang="es-x-int-SDL" b="1" dirty="0"/>
              <a:t>durante </a:t>
            </a:r>
            <a:r>
              <a:rPr lang="es-x-int-SDL" dirty="0"/>
              <a:t>la misma, o 3) el grupo trabaja en una evaluación inicial </a:t>
            </a:r>
            <a:r>
              <a:rPr lang="es-x-int-SDL" b="1" dirty="0"/>
              <a:t>durante</a:t>
            </a:r>
            <a:r>
              <a:rPr lang="es-x-int-SDL" dirty="0"/>
              <a:t> la facilitación.</a:t>
            </a:r>
            <a:br>
              <a:rPr lang="es-x-int-SDL" dirty="0"/>
            </a:br>
            <a:r>
              <a:rPr lang="es-x-int-SDL" dirty="0"/>
              <a:t> </a:t>
            </a:r>
          </a:p>
          <a:p>
            <a:pPr marL="228600" indent="-228600">
              <a:buFont typeface="+mj-lt"/>
              <a:buAutoNum type="arabicPeriod"/>
            </a:pPr>
            <a:r>
              <a:rPr lang="es-x-int-SDL" dirty="0"/>
              <a:t>Si la evaluación del contexto se realiza antes de la facilitación, pida a un miembro del grupo que presente un breve resumen de las conclusiones de la evaluación del contexto (10- 20 minutos). En el caso de la opción 2, suele ser útil que los funcionarios del gobierno presenten la evaluación del contexto. </a:t>
            </a:r>
          </a:p>
          <a:p>
            <a:pPr marL="228600" indent="-228600">
              <a:buFont typeface="+mj-lt"/>
              <a:buAutoNum type="arabicPeriod"/>
            </a:pPr>
            <a:r>
              <a:rPr lang="es-x-int-SDL" dirty="0"/>
              <a:t>Si se lleva a cabo la evaluación del contexto durante la facilitación, muestre las diapositivas 21-24. Pida a cada grupo que discuta las preguntas de las diapositivas 21-24 y que escriba sus respuestas en hojas de rotafolio, en una pizarra o en hojas de trabajo. Facilite el reporte de sus conclusiones. </a:t>
            </a:r>
          </a:p>
          <a:p>
            <a:pPr marL="0" indent="0">
              <a:buFont typeface="Arial" panose="020B0604020202020204" pitchFamily="34" charset="0"/>
              <a:buNone/>
            </a:pPr>
            <a:endParaRPr lang="en-US" dirty="0"/>
          </a:p>
          <a:p>
            <a:pPr marL="0" indent="0">
              <a:buFont typeface="Arial" panose="020B0604020202020204" pitchFamily="34" charset="0"/>
              <a:buNone/>
            </a:pPr>
            <a:r>
              <a:rPr lang="es-x-int-SDL" b="1" dirty="0"/>
              <a:t>Resolución de problemas durante la facilitación:</a:t>
            </a:r>
          </a:p>
          <a:p>
            <a:pPr marL="176679" indent="-176679">
              <a:buFont typeface="Arial" panose="020B0604020202020204" pitchFamily="34" charset="0"/>
              <a:buChar char="•"/>
            </a:pPr>
            <a:r>
              <a:rPr lang="es-x-int-SDL" dirty="0"/>
              <a:t>Si el grupo tiene dificultades para encontrar un terreno de entendimiento común en los puntos 1.1 y 1.2, organice un ejercicio de priorización utilizando notas adhesivas, anotaciones en una pizarra virtual o una encuesta, en la que cada participante tenga 3 opciones para elegir el problema en el que debe seguir enfocando su estrategia. Mencione que los pasos siguientes les permitirán acotar las acciones que les gustaría llevar a cabo.</a:t>
            </a:r>
          </a:p>
        </p:txBody>
      </p:sp>
      <p:sp>
        <p:nvSpPr>
          <p:cNvPr id="4" name="Slide Number Placeholder 3"/>
          <p:cNvSpPr>
            <a:spLocks noGrp="1"/>
          </p:cNvSpPr>
          <p:nvPr>
            <p:ph type="sldNum" sz="quarter" idx="5"/>
          </p:nvPr>
        </p:nvSpPr>
        <p:spPr/>
        <p:txBody>
          <a:bodyPr/>
          <a:lstStyle/>
          <a:p>
            <a:fld id="{88FDCCB8-BBD5-BB4D-A49B-553A66C479A8}" type="slidenum">
              <a:rPr lang="en-US" smtClean="0"/>
              <a:t>17</a:t>
            </a:fld>
            <a:endParaRPr lang="en-US"/>
          </a:p>
        </p:txBody>
      </p:sp>
    </p:spTree>
    <p:extLst>
      <p:ext uri="{BB962C8B-B14F-4D97-AF65-F5344CB8AC3E}">
        <p14:creationId xmlns:p14="http://schemas.microsoft.com/office/powerpoint/2010/main" val="84042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Al final de este paso, tendrá una lista de oportunidades estratégicas de advocacy basadas en evidencias.</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Antes de emprender un viaje, necesita un mapa. Del mismo modo, para desarrollar una estrategia de advocacy eficaz, es necesario conocer a fondo el contexto general (o el entorno sociopolítico) que rodea a su problema. Una revisión del contexto (también llamada evaluación del panorama) puede ayudarnos a considerar las oportunidades y los retos externos. </a:t>
            </a:r>
          </a:p>
          <a:p>
            <a:pPr marL="647824" lvl="1" indent="-176679">
              <a:spcBef>
                <a:spcPct val="0"/>
              </a:spcBef>
              <a:buFontTx/>
              <a:buChar char="•"/>
              <a:defRPr/>
            </a:pPr>
            <a:r>
              <a:rPr lang="es-x-int-SDL" sz="1100" dirty="0"/>
              <a:t>Al final de este paso, considerará todas las oportunidades que afectan a su problema e identificará los posibles puntos de entrada para la advocacy.</a:t>
            </a:r>
          </a:p>
          <a:p>
            <a:pPr marL="176679" indent="-176679">
              <a:spcBef>
                <a:spcPct val="0"/>
              </a:spcBef>
              <a:buFontTx/>
              <a:buChar char="•"/>
              <a:defRPr/>
            </a:pPr>
            <a:endParaRPr lang="en-US" altLang="en-US" sz="1100" dirty="0"/>
          </a:p>
          <a:p>
            <a:pPr marL="471145" lvl="1">
              <a:spcBef>
                <a:spcPct val="0"/>
              </a:spcBef>
              <a:defRPr/>
            </a:pPr>
            <a:endParaRPr lang="en-US" altLang="en-US" sz="1100" dirty="0"/>
          </a:p>
          <a:p>
            <a:pPr>
              <a:spcBef>
                <a:spcPct val="0"/>
              </a:spcBef>
              <a:defRPr/>
            </a:pPr>
            <a:r>
              <a:rPr lang="es-x-int-SDL" sz="1100" i="1" dirty="0"/>
              <a:t>Guía del usuario páginas 12-18.</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18</a:t>
            </a:fld>
            <a:endParaRPr lang="en-US"/>
          </a:p>
        </p:txBody>
      </p:sp>
    </p:spTree>
    <p:extLst>
      <p:ext uri="{BB962C8B-B14F-4D97-AF65-F5344CB8AC3E}">
        <p14:creationId xmlns:p14="http://schemas.microsoft.com/office/powerpoint/2010/main" val="326157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solidFill>
                  <a:srgbClr val="0000FF"/>
                </a:solidFill>
              </a:rPr>
              <a:t>Adapte la diapositiva:</a:t>
            </a:r>
          </a:p>
          <a:p>
            <a:pPr marL="647824" lvl="1" indent="-176679">
              <a:buFont typeface="Arial" panose="020B0604020202020204" pitchFamily="34" charset="0"/>
              <a:buChar char="•"/>
            </a:pPr>
            <a:r>
              <a:rPr lang="es-x-int-SDL" sz="1100" dirty="0">
                <a:solidFill>
                  <a:srgbClr val="0000FF"/>
                </a:solidFill>
              </a:rPr>
              <a:t>En la diapositiva, sustituya el marcador de posición por fotos o declaraciones que reflejen el entorno en el que se aplicará la estrategia.</a:t>
            </a:r>
          </a:p>
          <a:p>
            <a:pPr marL="647824" lvl="1" indent="-176679">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Facilite </a:t>
            </a:r>
            <a:r>
              <a:rPr lang="fr-BE" sz="1100" b="1" dirty="0"/>
              <a:t>la </a:t>
            </a:r>
            <a:r>
              <a:rPr lang="fr-BE" sz="1100" b="1" dirty="0" err="1"/>
              <a:t>discusión</a:t>
            </a:r>
            <a:r>
              <a:rPr lang="es-x-int-SDL" sz="1100" b="1" dirty="0"/>
              <a:t>: </a:t>
            </a:r>
          </a:p>
          <a:p>
            <a:pPr marL="647824" lvl="1" indent="-176679">
              <a:spcBef>
                <a:spcPct val="0"/>
              </a:spcBef>
              <a:buFont typeface="Arial" panose="020B0604020202020204" pitchFamily="34" charset="0"/>
              <a:buChar char="•"/>
            </a:pPr>
            <a:r>
              <a:rPr lang="es-x-int-SDL" sz="1100" dirty="0"/>
              <a:t>¿Cómo pueden diferir los contextos/entornos que rodean al proceso de toma de decisiones? ¿Cómo puede cambiar una estrategia de advocacy en función del lugar en el que se aplique?</a:t>
            </a:r>
          </a:p>
          <a:p>
            <a:pPr marL="176679" indent="-176679">
              <a:spcBef>
                <a:spcPct val="0"/>
              </a:spcBef>
            </a:pPr>
            <a:r>
              <a:rPr lang="es-x-int-SDL" sz="1100" dirty="0"/>
              <a:t> </a:t>
            </a:r>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Por lo general, para realizar la mejor evaluación posible, se necesita un pequeño grupo de personas comprometidas y que dispongan de conocimientos relevantes desde distintos puntos de vista.</a:t>
            </a:r>
          </a:p>
          <a:p>
            <a:pPr marL="647824" lvl="1" indent="-176679">
              <a:spcBef>
                <a:spcPct val="0"/>
              </a:spcBef>
              <a:buFontTx/>
              <a:buChar char="•"/>
              <a:defRPr/>
            </a:pPr>
            <a:r>
              <a:rPr lang="es-x-int-SDL" sz="1100" dirty="0"/>
              <a:t>Este grupo puede ser el núcleo del grupo de trabajo de advocacy que desarrollará y llevará a cabo la estrategia.</a:t>
            </a:r>
          </a:p>
          <a:p>
            <a:pPr marL="647824" lvl="1" indent="-176679" defTabSz="942289">
              <a:spcBef>
                <a:spcPct val="0"/>
              </a:spcBef>
              <a:buFontTx/>
              <a:buChar char="•"/>
              <a:defRPr/>
            </a:pPr>
            <a:r>
              <a:rPr lang="es-x-int-SDL" sz="1100" dirty="0"/>
              <a:t>Durante la implementación de su estrategia de advocacy, debe revisar continuamente su evaluación de vez en cuando para ver qué ha cambiado o está cambiando y así reajustar su estrategia según sea necesario. Lo que funciona en un lugar o en una serie de circunstancias puede no funcionar en otro lugar o en otro momento.</a:t>
            </a:r>
          </a:p>
          <a:p>
            <a:pPr marL="176679" indent="-176679"/>
            <a:endParaRPr lang="en-US" altLang="en-US" sz="1100" dirty="0">
              <a:solidFill>
                <a:srgbClr val="0000FF"/>
              </a:solidFill>
            </a:endParaRPr>
          </a:p>
          <a:p>
            <a:pPr marL="176679" indent="-176679"/>
            <a:r>
              <a:rPr lang="es-x-int-SDL" sz="1100" i="1" dirty="0">
                <a:solidFill>
                  <a:srgbClr val="0000FF"/>
                </a:solidFill>
              </a:rPr>
              <a:t>Guía del usuario páginas 12-13.</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19</a:t>
            </a:fld>
            <a:endParaRPr lang="en-US"/>
          </a:p>
        </p:txBody>
      </p:sp>
    </p:spTree>
    <p:extLst>
      <p:ext uri="{BB962C8B-B14F-4D97-AF65-F5344CB8AC3E}">
        <p14:creationId xmlns:p14="http://schemas.microsoft.com/office/powerpoint/2010/main" val="63564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Font typeface="+mj-lt"/>
              <a:buAutoNum type="arabicPeriod"/>
            </a:pPr>
            <a:r>
              <a:rPr lang="es-x-int-SDL" sz="1100" b="1" dirty="0"/>
              <a:t>Establezca el alcance de la facilitación</a:t>
            </a:r>
          </a:p>
          <a:p>
            <a:pPr marL="706717" lvl="1" indent="-235572">
              <a:buFont typeface="+mj-lt"/>
              <a:buAutoNum type="alphaLcPeriod"/>
            </a:pPr>
            <a:r>
              <a:rPr lang="es-x-int-SDL" sz="1100" dirty="0"/>
              <a:t>En la diapositiva oculta del facilitador se indica una duración sugerida para cada paso.</a:t>
            </a:r>
          </a:p>
          <a:p>
            <a:pPr marL="706717" lvl="1" indent="-235572">
              <a:buFont typeface="+mj-lt"/>
              <a:buAutoNum type="alphaLcPeriod"/>
            </a:pPr>
            <a:r>
              <a:rPr lang="es-x-int-SDL" sz="1100" dirty="0"/>
              <a:t>El tiempo varía según el tamaño del grupo, su conocimiento del problema y de las oportunidades de advocacy, así como su familiaridad con la Advocacy SMART.</a:t>
            </a:r>
          </a:p>
          <a:p>
            <a:pPr marL="706717" lvl="1" indent="-235572">
              <a:buFont typeface="+mj-lt"/>
              <a:buAutoNum type="alphaLcPeriod"/>
            </a:pPr>
            <a:r>
              <a:rPr lang="es-x-int-SDL" sz="1100" dirty="0"/>
              <a:t>Considere la posibilidad de prever algún tiempo "no asignado" para permitir la flexibilidad y garantizar que todos puedan contribuir al debate.</a:t>
            </a:r>
          </a:p>
          <a:p>
            <a:pPr marL="235572" indent="-235572">
              <a:buFont typeface="+mj-lt"/>
              <a:buAutoNum type="arabicPeriod"/>
            </a:pPr>
            <a:r>
              <a:rPr lang="fr-BE" sz="1100" b="1" dirty="0"/>
              <a:t>Fomente </a:t>
            </a:r>
            <a:r>
              <a:rPr lang="fr-BE" sz="1100" b="1" dirty="0" err="1"/>
              <a:t>sesiones</a:t>
            </a:r>
            <a:r>
              <a:rPr lang="fr-BE" sz="1100" b="1" dirty="0"/>
              <a:t> interactivas </a:t>
            </a:r>
            <a:r>
              <a:rPr lang="es-x-int-SDL" sz="1100" b="1" dirty="0"/>
              <a:t>y </a:t>
            </a:r>
            <a:r>
              <a:rPr lang="fr-BE" sz="1100" b="1" dirty="0" err="1"/>
              <a:t>proponga</a:t>
            </a:r>
            <a:r>
              <a:rPr lang="fr-BE" sz="1100" b="1" dirty="0"/>
              <a:t> </a:t>
            </a:r>
            <a:r>
              <a:rPr lang="es-x-int-SDL" sz="1100" b="1" dirty="0"/>
              <a:t>ejercicios</a:t>
            </a:r>
          </a:p>
          <a:p>
            <a:pPr marL="706717" lvl="1" indent="-235572">
              <a:buFont typeface="+mj-lt"/>
              <a:buAutoNum type="alphaLcPeriod"/>
            </a:pPr>
            <a:r>
              <a:rPr lang="es-x-int-SDL" sz="1100" dirty="0"/>
              <a:t>Las instrucciones aparecerán en las notas del orador en las diapositivas etiquetadas para cada ejercicio (por ejemplo, 3.1, 3.2). </a:t>
            </a:r>
          </a:p>
          <a:p>
            <a:pPr marL="706717" lvl="1" indent="-235572">
              <a:buFont typeface="+mj-lt"/>
              <a:buAutoNum type="alphaLcPeriod"/>
            </a:pPr>
            <a:r>
              <a:rPr lang="es-x-int-SDL" sz="1100" dirty="0"/>
              <a:t>Decida antes de la facilitación si se completarán en sesión plenaria, en pequeños grupos o en una mezcla de ambos. </a:t>
            </a:r>
          </a:p>
          <a:p>
            <a:pPr marL="706717" lvl="1" indent="-235572">
              <a:buFont typeface="+mj-lt"/>
              <a:buAutoNum type="alphaLcPeriod"/>
            </a:pPr>
            <a:r>
              <a:rPr lang="es-x-int-SDL" sz="1100" dirty="0"/>
              <a:t>Las sugerencias aparecerán en las notas del orador.</a:t>
            </a:r>
          </a:p>
          <a:p>
            <a:pPr marL="235572" indent="-235572">
              <a:buFont typeface="+mj-lt"/>
              <a:buAutoNum type="arabicPeriod"/>
            </a:pPr>
            <a:r>
              <a:rPr lang="es-x-int-SDL" sz="1100" b="1" dirty="0"/>
              <a:t>Finalice la agenda y las funciones</a:t>
            </a:r>
          </a:p>
          <a:p>
            <a:pPr marL="706717" lvl="1" indent="-235572">
              <a:buFont typeface="+mj-lt"/>
              <a:buAutoNum type="alphaLcPeriod"/>
            </a:pPr>
            <a:r>
              <a:rPr lang="es-x-int-SDL" sz="1100" dirty="0"/>
              <a:t>Asigne las funciones a los facilitadores adicionales, a los que van a dirigir los ejercicios, etc.</a:t>
            </a:r>
          </a:p>
          <a:p>
            <a:pPr marL="706717" lvl="1" indent="-235572">
              <a:buFont typeface="+mj-lt"/>
              <a:buAutoNum type="alphaLcPeriod"/>
            </a:pPr>
            <a:r>
              <a:rPr lang="es-x-int-SDL" sz="1100" dirty="0"/>
              <a:t>Designe a uno o varios anotadores para que documenten las conclusiones y los puntos de consenso.</a:t>
            </a:r>
          </a:p>
          <a:p>
            <a:pPr marL="706717" lvl="1" indent="-235572">
              <a:buFont typeface="+mj-lt"/>
              <a:buAutoNum type="alphaLcPeriod"/>
            </a:pPr>
            <a:r>
              <a:rPr lang="es-x-int-SDL" sz="1100" dirty="0"/>
              <a:t>Los informes y las sugerencias para tomar notas del trabajo en grupo se destacarán en las notas del orador en los apartados "facilite la presentación de informes" y "documente las conclusiones"</a:t>
            </a:r>
          </a:p>
          <a:p>
            <a:pPr marL="176679" indent="-176679">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88FDCCB8-BBD5-BB4D-A49B-553A66C479A8}" type="slidenum">
              <a:rPr lang="en-US" smtClean="0"/>
              <a:t>2</a:t>
            </a:fld>
            <a:endParaRPr lang="en-US"/>
          </a:p>
        </p:txBody>
      </p:sp>
    </p:spTree>
    <p:extLst>
      <p:ext uri="{BB962C8B-B14F-4D97-AF65-F5344CB8AC3E}">
        <p14:creationId xmlns:p14="http://schemas.microsoft.com/office/powerpoint/2010/main" val="225620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solidFill>
                  <a:srgbClr val="FF0000"/>
                </a:solidFill>
              </a:rPr>
              <a:t>Asigne el ejercicio del punto 1.1 o pida al individuo o al grupo al que se le haya asignado la tarea como trabajo previo que presente sus conclusiones.</a:t>
            </a:r>
          </a:p>
          <a:p>
            <a:pPr marL="647824" lvl="1" indent="-176679" defTabSz="942289">
              <a:spcBef>
                <a:spcPct val="0"/>
              </a:spcBef>
              <a:buFont typeface="Arial" panose="020B0604020202020204" pitchFamily="34" charset="0"/>
              <a:buChar char="•"/>
              <a:defRPr/>
            </a:pPr>
            <a:r>
              <a:rPr lang="es-x-int-SDL" sz="1100" dirty="0">
                <a:solidFill>
                  <a:srgbClr val="FF0000"/>
                </a:solidFill>
                <a:latin typeface="Calibri" panose="020F0502020204030204" pitchFamily="34" charset="0"/>
                <a:cs typeface="Calibri" panose="020F0502020204030204" pitchFamily="34" charset="0"/>
              </a:rPr>
              <a:t>Instrucciones: </a:t>
            </a:r>
            <a:r>
              <a:rPr lang="es-x-int-SDL" sz="1100" dirty="0">
                <a:latin typeface="Calibri" panose="020F0502020204030204" pitchFamily="34" charset="0"/>
                <a:cs typeface="Calibri" panose="020F0502020204030204" pitchFamily="34" charset="0"/>
              </a:rPr>
              <a:t>ahora empezará a evaluar su propio contexto.</a:t>
            </a:r>
            <a:br>
              <a:rPr lang="es-x-int-SDL" sz="1100" dirty="0">
                <a:latin typeface="Calibri" panose="020F0502020204030204" pitchFamily="34" charset="0"/>
                <a:cs typeface="Calibri" panose="020F0502020204030204" pitchFamily="34" charset="0"/>
              </a:rPr>
            </a:br>
            <a:r>
              <a:rPr lang="es-x-int-SDL" sz="1100" dirty="0">
                <a:latin typeface="Calibri" panose="020F0502020204030204" pitchFamily="34" charset="0"/>
                <a:cs typeface="Calibri" panose="020F0502020204030204" pitchFamily="34" charset="0"/>
              </a:rPr>
              <a:t>Utilice las evidencias y los conocimientos para saber cómo enfocar su defensa. ¿Qué problema abordará su estrategia de advocacy? ¿Cuáles son las oportunidades y los obstáculos para abordar el problema? ¿Cuál es el nivel de apoyo y oposición? ¿Cómo se aborda el problema en los planes, compromisos, estrategias u objetivos oficiales? </a:t>
            </a:r>
          </a:p>
          <a:p>
            <a:pPr marL="647824" lvl="1" indent="-176679" defTabSz="942289">
              <a:spcBef>
                <a:spcPct val="0"/>
              </a:spcBef>
              <a:buFont typeface="Arial" panose="020B0604020202020204" pitchFamily="34" charset="0"/>
              <a:buChar char="•"/>
              <a:defRPr/>
            </a:pPr>
            <a:r>
              <a:rPr lang="es-x-int-SDL" sz="1100" dirty="0">
                <a:solidFill>
                  <a:srgbClr val="FFFFFF"/>
                </a:solidFill>
                <a:latin typeface="Calibri" panose="020F0502020204030204" pitchFamily="34" charset="0"/>
                <a:cs typeface="Calibri" panose="020F0502020204030204" pitchFamily="34" charset="0"/>
              </a:rPr>
              <a:t>Tenga en cuenta todo lo que sabe o puede aprender sobre su problema, desde las estadísticas oficiales hasta las opiniones de los expertos y los conocimientos de otros defensores. Recabe la mayor información posible detallada y relevante, empezando por las preguntas del punto 1.1 de su hoja de trabajo.</a:t>
            </a:r>
          </a:p>
          <a:p>
            <a:pPr marL="647824" lvl="1" indent="-176679" defTabSz="942289">
              <a:spcBef>
                <a:spcPct val="0"/>
              </a:spcBef>
              <a:buFont typeface="Arial" panose="020B0604020202020204" pitchFamily="34" charset="0"/>
              <a:buChar char="•"/>
              <a:defRPr/>
            </a:pPr>
            <a:endParaRPr lang="en-US" altLang="en-US" sz="1100" b="1" dirty="0">
              <a:solidFill>
                <a:srgbClr val="FF0000"/>
              </a:solidFill>
            </a:endParaRPr>
          </a:p>
          <a:p>
            <a:pPr marL="176679" indent="-176679">
              <a:spcBef>
                <a:spcPct val="0"/>
              </a:spcBef>
              <a:buFont typeface="Arial" panose="020B0604020202020204" pitchFamily="34" charset="0"/>
              <a:buChar char="•"/>
            </a:pPr>
            <a:r>
              <a:rPr lang="es-x-int-SDL" sz="1100" b="1" dirty="0">
                <a:solidFill>
                  <a:srgbClr val="FF0000"/>
                </a:solidFill>
              </a:rPr>
              <a:t>Presente las conclusiones: </a:t>
            </a:r>
            <a:r>
              <a:rPr lang="fr-BE" sz="1100" b="1" dirty="0">
                <a:solidFill>
                  <a:srgbClr val="FF0000"/>
                </a:solidFill>
              </a:rPr>
              <a:t>p</a:t>
            </a:r>
            <a:r>
              <a:rPr lang="es-x-int-SDL" sz="1100" b="1" dirty="0">
                <a:solidFill>
                  <a:srgbClr val="FF0000"/>
                </a:solidFill>
              </a:rPr>
              <a:t>regunte al presentador o presentadores las mejores oportunidades que han identificado y los retos que conllevan.</a:t>
            </a:r>
            <a:r>
              <a:rPr lang="es-x-int-SDL" sz="1100" dirty="0">
                <a:solidFill>
                  <a:srgbClr val="FF0000"/>
                </a:solidFill>
              </a:rPr>
              <a:t> Pregunte a los demás participantes si estos puntos les suenan. </a:t>
            </a:r>
          </a:p>
          <a:p>
            <a:pPr marL="176679" indent="-176679">
              <a:spcBef>
                <a:spcPct val="0"/>
              </a:spcBef>
              <a:buFont typeface="Arial" panose="020B0604020202020204" pitchFamily="34" charset="0"/>
              <a:buChar char="•"/>
            </a:pPr>
            <a:endParaRPr lang="en-US" altLang="en-US" sz="1100" b="1" dirty="0">
              <a:solidFill>
                <a:srgbClr val="FF0000"/>
              </a:solidFill>
            </a:endParaRPr>
          </a:p>
          <a:p>
            <a:r>
              <a:rPr lang="es-x-int-SDL" i="1" dirty="0"/>
              <a:t>Guía del usuario páginas 13-17.</a:t>
            </a:r>
          </a:p>
        </p:txBody>
      </p:sp>
      <p:sp>
        <p:nvSpPr>
          <p:cNvPr id="4" name="Slide Number Placeholder 3"/>
          <p:cNvSpPr>
            <a:spLocks noGrp="1"/>
          </p:cNvSpPr>
          <p:nvPr>
            <p:ph type="sldNum" sz="quarter" idx="5"/>
          </p:nvPr>
        </p:nvSpPr>
        <p:spPr/>
        <p:txBody>
          <a:bodyPr/>
          <a:lstStyle/>
          <a:p>
            <a:fld id="{88FDCCB8-BBD5-BB4D-A49B-553A66C479A8}" type="slidenum">
              <a:rPr lang="en-US" smtClean="0"/>
              <a:t>20</a:t>
            </a:fld>
            <a:endParaRPr lang="en-US"/>
          </a:p>
        </p:txBody>
      </p:sp>
    </p:spTree>
    <p:extLst>
      <p:ext uri="{BB962C8B-B14F-4D97-AF65-F5344CB8AC3E}">
        <p14:creationId xmlns:p14="http://schemas.microsoft.com/office/powerpoint/2010/main" val="227001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sz="1100" dirty="0"/>
              <a:t>Muestre esta parte si se realiza la evaluación del contexto durante la facilitación. Pida a los grupos pequeños que hagan lo posible por responder a TODAS las preguntas.</a:t>
            </a:r>
          </a:p>
          <a:p>
            <a:endParaRPr lang="en-US" sz="1100" dirty="0"/>
          </a:p>
          <a:p>
            <a:r>
              <a:rPr lang="es-x-int-SDL" sz="1100" i="1" dirty="0"/>
              <a:t>Guía del usuario página 14.</a:t>
            </a:r>
          </a:p>
        </p:txBody>
      </p:sp>
      <p:sp>
        <p:nvSpPr>
          <p:cNvPr id="4" name="Slide Number Placeholder 3"/>
          <p:cNvSpPr>
            <a:spLocks noGrp="1"/>
          </p:cNvSpPr>
          <p:nvPr>
            <p:ph type="sldNum" sz="quarter" idx="5"/>
          </p:nvPr>
        </p:nvSpPr>
        <p:spPr/>
        <p:txBody>
          <a:bodyPr/>
          <a:lstStyle/>
          <a:p>
            <a:fld id="{88FDCCB8-BBD5-BB4D-A49B-553A66C479A8}" type="slidenum">
              <a:rPr lang="en-US" smtClean="0"/>
              <a:t>21</a:t>
            </a:fld>
            <a:endParaRPr lang="en-US"/>
          </a:p>
        </p:txBody>
      </p:sp>
    </p:spTree>
    <p:extLst>
      <p:ext uri="{BB962C8B-B14F-4D97-AF65-F5344CB8AC3E}">
        <p14:creationId xmlns:p14="http://schemas.microsoft.com/office/powerpoint/2010/main" val="175864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sz="1100"/>
              <a:t>Muestre esta parte si se realiza la evaluación del contexto durante la facilitación. Pida a los grupos pequeños que hagan lo posible por responder a TODAS las preguntas.</a:t>
            </a:r>
          </a:p>
          <a:p>
            <a:endParaRPr lang="en-US" sz="1100" dirty="0"/>
          </a:p>
          <a:p>
            <a:r>
              <a:rPr lang="es-x-int-SDL" sz="1100" i="1"/>
              <a:t>Guía del usuario página 15.</a:t>
            </a:r>
          </a:p>
        </p:txBody>
      </p:sp>
      <p:sp>
        <p:nvSpPr>
          <p:cNvPr id="4" name="Slide Number Placeholder 3"/>
          <p:cNvSpPr>
            <a:spLocks noGrp="1"/>
          </p:cNvSpPr>
          <p:nvPr>
            <p:ph type="sldNum" sz="quarter" idx="5"/>
          </p:nvPr>
        </p:nvSpPr>
        <p:spPr/>
        <p:txBody>
          <a:bodyPr/>
          <a:lstStyle/>
          <a:p>
            <a:fld id="{88FDCCB8-BBD5-BB4D-A49B-553A66C479A8}" type="slidenum">
              <a:rPr lang="en-US" smtClean="0"/>
              <a:t>22</a:t>
            </a:fld>
            <a:endParaRPr lang="en-US"/>
          </a:p>
        </p:txBody>
      </p:sp>
    </p:spTree>
    <p:extLst>
      <p:ext uri="{BB962C8B-B14F-4D97-AF65-F5344CB8AC3E}">
        <p14:creationId xmlns:p14="http://schemas.microsoft.com/office/powerpoint/2010/main" val="210476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s-x-int-SDL" sz="1100"/>
              <a:t>Muestre esta parte si se realiza la evaluación del contexto durante la facilitación. Pida a los grupos pequeños que hagan lo posible por responder a TODAS las preguntas.</a:t>
            </a:r>
          </a:p>
          <a:p>
            <a:endParaRPr lang="en-US" sz="1100" dirty="0"/>
          </a:p>
          <a:p>
            <a:r>
              <a:rPr lang="es-x-int-SDL" sz="1100" i="1"/>
              <a:t>Guía del usuario página 16.</a:t>
            </a:r>
          </a:p>
        </p:txBody>
      </p:sp>
      <p:sp>
        <p:nvSpPr>
          <p:cNvPr id="4" name="Slide Number Placeholder 3"/>
          <p:cNvSpPr>
            <a:spLocks noGrp="1"/>
          </p:cNvSpPr>
          <p:nvPr>
            <p:ph type="sldNum" sz="quarter" idx="5"/>
          </p:nvPr>
        </p:nvSpPr>
        <p:spPr/>
        <p:txBody>
          <a:bodyPr/>
          <a:lstStyle/>
          <a:p>
            <a:fld id="{88FDCCB8-BBD5-BB4D-A49B-553A66C479A8}" type="slidenum">
              <a:rPr lang="en-US" smtClean="0"/>
              <a:t>23</a:t>
            </a:fld>
            <a:endParaRPr lang="en-US"/>
          </a:p>
        </p:txBody>
      </p:sp>
    </p:spTree>
    <p:extLst>
      <p:ext uri="{BB962C8B-B14F-4D97-AF65-F5344CB8AC3E}">
        <p14:creationId xmlns:p14="http://schemas.microsoft.com/office/powerpoint/2010/main" val="1828805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sz="1100"/>
              <a:t>Muestre esta parte si se realiza la evaluación del contexto durante la facilitación. Pida a los grupos pequeños que hagan lo posible por responder a TODAS las preguntas.</a:t>
            </a:r>
          </a:p>
          <a:p>
            <a:endParaRPr lang="en-US" sz="1100" dirty="0"/>
          </a:p>
          <a:p>
            <a:r>
              <a:rPr lang="es-x-int-SDL" sz="1100" i="1"/>
              <a:t>Guía del usuario página 17.</a:t>
            </a:r>
          </a:p>
        </p:txBody>
      </p:sp>
      <p:sp>
        <p:nvSpPr>
          <p:cNvPr id="4" name="Slide Number Placeholder 3"/>
          <p:cNvSpPr>
            <a:spLocks noGrp="1"/>
          </p:cNvSpPr>
          <p:nvPr>
            <p:ph type="sldNum" sz="quarter" idx="5"/>
          </p:nvPr>
        </p:nvSpPr>
        <p:spPr/>
        <p:txBody>
          <a:bodyPr/>
          <a:lstStyle/>
          <a:p>
            <a:fld id="{88FDCCB8-BBD5-BB4D-A49B-553A66C479A8}" type="slidenum">
              <a:rPr lang="en-US" smtClean="0"/>
              <a:t>24</a:t>
            </a:fld>
            <a:endParaRPr lang="en-US"/>
          </a:p>
        </p:txBody>
      </p:sp>
    </p:spTree>
    <p:extLst>
      <p:ext uri="{BB962C8B-B14F-4D97-AF65-F5344CB8AC3E}">
        <p14:creationId xmlns:p14="http://schemas.microsoft.com/office/powerpoint/2010/main" val="114979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sz="1100" b="1" dirty="0"/>
              <a:t>Facilite </a:t>
            </a:r>
            <a:r>
              <a:rPr lang="fr-BE" sz="1100" b="1" dirty="0"/>
              <a:t>la discusi</a:t>
            </a:r>
            <a:r>
              <a:rPr lang="es-x-int-SDL" sz="1100" b="1" dirty="0"/>
              <a:t>ó</a:t>
            </a:r>
            <a:r>
              <a:rPr lang="fr-BE" sz="1100" b="1" dirty="0"/>
              <a:t>n</a:t>
            </a:r>
            <a:r>
              <a:rPr lang="es-x-int-SDL" sz="1100" b="1" dirty="0"/>
              <a:t>:</a:t>
            </a:r>
          </a:p>
          <a:p>
            <a:pPr marL="647824" lvl="1" indent="-176679">
              <a:buFont typeface="Arial" panose="020B0604020202020204" pitchFamily="34" charset="0"/>
              <a:buChar char="•"/>
            </a:pPr>
            <a:r>
              <a:rPr lang="es-x-int-SDL" sz="1100" dirty="0"/>
              <a:t>Identifique las aperturas estratégicas de su grupo de trabajo de advocacy. </a:t>
            </a:r>
          </a:p>
          <a:p>
            <a:pPr marL="647824" lvl="1" indent="-176679">
              <a:buFont typeface="Arial" panose="020B0604020202020204" pitchFamily="34" charset="0"/>
              <a:buChar char="•"/>
            </a:pPr>
            <a:r>
              <a:rPr lang="es-x-int-SDL" sz="1100" dirty="0"/>
              <a:t>¿Qué oportunidades y obstáculos de advocacy ve en su contexto? </a:t>
            </a:r>
          </a:p>
          <a:p>
            <a:pPr marL="647824" lvl="1" indent="-176679">
              <a:buFont typeface="Arial" panose="020B0604020202020204" pitchFamily="34" charset="0"/>
              <a:buChar char="•"/>
            </a:pPr>
            <a:r>
              <a:rPr lang="es-x-int-SDL" sz="1100" dirty="0"/>
              <a:t>¿Cuál de estas oportunidades (nuevo liderazgo, desarrollo de políticas, necesidades de la comunidad) le permitiría alcanzar un resultado de advocacy en los próximos seis meses? </a:t>
            </a:r>
          </a:p>
          <a:p>
            <a:pPr marL="647824" lvl="1" indent="-176679">
              <a:buFont typeface="Arial" panose="020B0604020202020204" pitchFamily="34" charset="0"/>
              <a:buChar char="•"/>
            </a:pPr>
            <a:r>
              <a:rPr lang="es-x-int-SDL" sz="1100" dirty="0"/>
              <a:t>Sopese las oportunidades frente a los obstáculos.</a:t>
            </a:r>
          </a:p>
          <a:p>
            <a:pPr marL="647824" lvl="1" indent="-176679">
              <a:buFont typeface="Arial" panose="020B0604020202020204" pitchFamily="34" charset="0"/>
              <a:buChar char="•"/>
            </a:pPr>
            <a:r>
              <a:rPr lang="es-x-int-SDL" sz="1100" dirty="0"/>
              <a:t>¿Qué tomadores de decisiones tienen más probabilidades de defender la causa o tienen el poder para pasar a la acción en relación con su problema? Es importante enumerarlos por nombre y título.</a:t>
            </a:r>
          </a:p>
          <a:p>
            <a:pPr marL="176679" indent="-176679">
              <a:buFont typeface="Arial" panose="020B0604020202020204" pitchFamily="34" charset="0"/>
              <a:buChar char="•"/>
            </a:pPr>
            <a:endParaRPr lang="en-US" sz="1100" dirty="0"/>
          </a:p>
          <a:p>
            <a:pPr marL="176679" indent="-176679">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defTabSz="942289">
              <a:buFont typeface="Arial" panose="020B0604020202020204" pitchFamily="34" charset="0"/>
              <a:buChar char="•"/>
              <a:defRPr/>
            </a:pPr>
            <a:r>
              <a:rPr lang="es-x-int-SDL" sz="1100" dirty="0">
                <a:solidFill>
                  <a:srgbClr val="000000"/>
                </a:solidFill>
              </a:rPr>
              <a:t>El contexto nunca es estático. La evaluación del contexto debe actualizarse periódicamente para seguir perfeccionando su estrategia. </a:t>
            </a:r>
          </a:p>
          <a:p>
            <a:pPr marL="647824" lvl="1" indent="-176679" defTabSz="942289">
              <a:buFont typeface="Arial" panose="020B0604020202020204" pitchFamily="34" charset="0"/>
              <a:buChar char="•"/>
              <a:defRPr/>
            </a:pPr>
            <a:r>
              <a:rPr lang="es-x-int-SDL" sz="1100" dirty="0">
                <a:solidFill>
                  <a:srgbClr val="000000"/>
                </a:solidFill>
              </a:rPr>
              <a:t>La evaluación sirve como punto de referencia para comparar cualquier cambio con respecto a la situación actual en torno a su problema mientras persigue su objetivo deseado. </a:t>
            </a:r>
          </a:p>
          <a:p>
            <a:pPr marL="647824" lvl="1" indent="-176679" defTabSz="942289">
              <a:buFont typeface="Arial" panose="020B0604020202020204" pitchFamily="34" charset="0"/>
              <a:buChar char="•"/>
              <a:defRPr/>
            </a:pPr>
            <a:endParaRPr lang="en-US" sz="1100" dirty="0">
              <a:solidFill>
                <a:srgbClr val="000000"/>
              </a:solidFill>
            </a:endParaRPr>
          </a:p>
          <a:p>
            <a:pPr marL="176679" indent="-176679" defTabSz="942289">
              <a:buFont typeface="Arial" panose="020B0604020202020204" pitchFamily="34" charset="0"/>
              <a:buChar char="•"/>
              <a:defRPr/>
            </a:pPr>
            <a:r>
              <a:rPr lang="es-x-int-SDL" sz="1100" b="1" dirty="0">
                <a:solidFill>
                  <a:srgbClr val="000000"/>
                </a:solidFill>
              </a:rPr>
              <a:t>Documente las conclusiones en un PowerPoint, rotafolio, hojas de trabajo o pizarra. Esta es probablemente la primera información que hay que guardar: tome una foto de la hoja del rotafolio o de la pizarra. Si la pizarra se utiliza en una plataforma virtual (por ejemplo, Zoom, Microsoft Teams, etc.), familiarícese con la forma de guardar la información para su uso posterior o tome una foto de la pantalla.</a:t>
            </a:r>
          </a:p>
          <a:p>
            <a:pPr marL="647824" lvl="1" indent="-176679" defTabSz="942289">
              <a:buFont typeface="Arial" panose="020B0604020202020204" pitchFamily="34" charset="0"/>
              <a:buChar char="•"/>
              <a:defRPr/>
            </a:pPr>
            <a:endParaRPr lang="en-US" sz="1900" dirty="0">
              <a:solidFill>
                <a:srgbClr val="000000"/>
              </a:solidFill>
              <a:latin typeface="GillSans Light"/>
            </a:endParaRPr>
          </a:p>
          <a:p>
            <a:r>
              <a:rPr lang="es-x-int-SDL" sz="1100" i="1" dirty="0">
                <a:solidFill>
                  <a:srgbClr val="000000"/>
                </a:solidFill>
              </a:rPr>
              <a:t>Guía del usuario página 18.</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25</a:t>
            </a:fld>
            <a:endParaRPr lang="en-US"/>
          </a:p>
        </p:txBody>
      </p:sp>
    </p:spTree>
    <p:extLst>
      <p:ext uri="{BB962C8B-B14F-4D97-AF65-F5344CB8AC3E}">
        <p14:creationId xmlns:p14="http://schemas.microsoft.com/office/powerpoint/2010/main" val="215466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x-int-SDL" sz="1100" b="1" i="0" u="none" strike="noStrike" baseline="0" dirty="0">
                <a:solidFill>
                  <a:srgbClr val="000000"/>
                </a:solidFill>
                <a:latin typeface="+mn-lt"/>
              </a:rPr>
              <a:t>Lista de verificación del inventario de las partes interesadas</a:t>
            </a:r>
          </a:p>
          <a:p>
            <a:pPr algn="l"/>
            <a:endParaRPr lang="en-US" sz="1100" b="0" i="0" u="sng" strike="noStrike" baseline="0" dirty="0">
              <a:solidFill>
                <a:srgbClr val="000000"/>
              </a:solidFill>
              <a:latin typeface="+mn-lt"/>
            </a:endParaRPr>
          </a:p>
          <a:p>
            <a:pPr algn="l"/>
            <a:r>
              <a:rPr lang="es-x-int-SDL" sz="1100" b="0" i="0" u="sng" strike="noStrike" baseline="0" dirty="0">
                <a:solidFill>
                  <a:srgbClr val="000000"/>
                </a:solidFill>
                <a:latin typeface="+mn-lt"/>
              </a:rPr>
              <a:t>¿Incluye su grupo de trabajo de advocacy lo siguiente?:</a:t>
            </a:r>
          </a:p>
          <a:p>
            <a:pPr marL="171450" indent="-171450">
              <a:buFont typeface="Arial" panose="020B0604020202020204" pitchFamily="34" charset="0"/>
              <a:buChar char="•"/>
            </a:pPr>
            <a:r>
              <a:rPr lang="es-x-int-SDL" sz="1100" b="0" i="0" u="none" strike="noStrike" baseline="0" dirty="0">
                <a:solidFill>
                  <a:srgbClr val="211E1F"/>
                </a:solidFill>
                <a:latin typeface="+mn-lt"/>
              </a:rPr>
              <a:t>Personas con influencia y acceso al poder </a:t>
            </a:r>
          </a:p>
          <a:p>
            <a:pPr marL="171450" indent="-171450">
              <a:buFont typeface="Arial" panose="020B0604020202020204" pitchFamily="34" charset="0"/>
              <a:buChar char="•"/>
            </a:pPr>
            <a:r>
              <a:rPr lang="es-x-int-SDL" sz="1100" b="0" i="0" u="none" strike="noStrike" baseline="0" dirty="0">
                <a:solidFill>
                  <a:srgbClr val="211E1F"/>
                </a:solidFill>
                <a:latin typeface="+mn-lt"/>
              </a:rPr>
              <a:t>Profesionales con experiencia en la materia </a:t>
            </a:r>
          </a:p>
          <a:p>
            <a:pPr marL="171450" indent="-171450">
              <a:buFont typeface="Arial" panose="020B0604020202020204" pitchFamily="34" charset="0"/>
              <a:buChar char="•"/>
            </a:pPr>
            <a:r>
              <a:rPr lang="es-x-int-SDL" sz="1100" b="0" i="0" u="none" strike="noStrike" baseline="0" dirty="0">
                <a:solidFill>
                  <a:srgbClr val="211E1F"/>
                </a:solidFill>
                <a:latin typeface="+mn-lt"/>
              </a:rPr>
              <a:t>Informantes que pueden aportar aclaraciones sobre los procesos gubernamentales </a:t>
            </a:r>
          </a:p>
          <a:p>
            <a:pPr marL="171450" indent="-171450">
              <a:buFont typeface="Arial" panose="020B0604020202020204" pitchFamily="34" charset="0"/>
              <a:buChar char="•"/>
            </a:pPr>
            <a:r>
              <a:rPr lang="es-x-int-SDL" sz="1100" b="0" i="0" u="none" strike="noStrike" baseline="0" dirty="0">
                <a:solidFill>
                  <a:srgbClr val="211E1F"/>
                </a:solidFill>
                <a:latin typeface="+mn-lt"/>
              </a:rPr>
              <a:t>Proveedores de servicios de salud, otros profesionales o miembros de la comunidad con conocimiento de primera mano de su problema </a:t>
            </a:r>
          </a:p>
          <a:p>
            <a:pPr marL="171450" indent="-171450">
              <a:buFont typeface="Arial" panose="020B0604020202020204" pitchFamily="34" charset="0"/>
              <a:buChar char="•"/>
            </a:pPr>
            <a:r>
              <a:rPr lang="es-x-int-SDL" sz="1100" b="0" i="0" u="none" strike="noStrike" baseline="0" dirty="0">
                <a:solidFill>
                  <a:srgbClr val="211E1F"/>
                </a:solidFill>
                <a:latin typeface="+mn-lt"/>
              </a:rPr>
              <a:t>Un experto en monitorear, evaluar y aprender (MEA) con acceso a datos clave </a:t>
            </a:r>
          </a:p>
          <a:p>
            <a:pPr marL="171450" indent="-171450">
              <a:buFont typeface="Arial" panose="020B0604020202020204" pitchFamily="34" charset="0"/>
              <a:buChar char="•"/>
            </a:pPr>
            <a:r>
              <a:rPr lang="es-x-int-SDL" sz="1100" b="0" i="0" u="none" strike="noStrike" baseline="0" dirty="0">
                <a:solidFill>
                  <a:srgbClr val="211E1F"/>
                </a:solidFill>
                <a:latin typeface="+mn-lt"/>
              </a:rPr>
              <a:t>Posibles beneficiarios de una decisión política o de financiación </a:t>
            </a:r>
          </a:p>
          <a:p>
            <a:pPr marL="171450" indent="-171450">
              <a:buFont typeface="Arial" panose="020B0604020202020204" pitchFamily="34" charset="0"/>
              <a:buChar char="•"/>
            </a:pPr>
            <a:r>
              <a:rPr lang="es-x-int-SDL" sz="1100" b="0" i="0" u="none" strike="noStrike" baseline="0" dirty="0">
                <a:solidFill>
                  <a:srgbClr val="211E1F"/>
                </a:solidFill>
                <a:latin typeface="+mn-lt"/>
              </a:rPr>
              <a:t>Un facilitador que pueda moderar conversaciones positivas, mediar en los desacuerdos y mantener al grupo en el buen camino. </a:t>
            </a:r>
          </a:p>
        </p:txBody>
      </p:sp>
      <p:sp>
        <p:nvSpPr>
          <p:cNvPr id="4" name="Slide Number Placeholder 3"/>
          <p:cNvSpPr>
            <a:spLocks noGrp="1"/>
          </p:cNvSpPr>
          <p:nvPr>
            <p:ph type="sldNum" sz="quarter" idx="5"/>
          </p:nvPr>
        </p:nvSpPr>
        <p:spPr/>
        <p:txBody>
          <a:bodyPr/>
          <a:lstStyle/>
          <a:p>
            <a:fld id="{88FDCCB8-BBD5-BB4D-A49B-553A66C479A8}" type="slidenum">
              <a:rPr lang="en-US" smtClean="0"/>
              <a:t>26</a:t>
            </a:fld>
            <a:endParaRPr lang="en-US"/>
          </a:p>
        </p:txBody>
      </p:sp>
    </p:spTree>
    <p:extLst>
      <p:ext uri="{BB962C8B-B14F-4D97-AF65-F5344CB8AC3E}">
        <p14:creationId xmlns:p14="http://schemas.microsoft.com/office/powerpoint/2010/main" val="267308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b="1" dirty="0">
                <a:ea typeface="+mn-ea"/>
              </a:rPr>
              <a:t>Al final de este paso, habrá elaborado un inventario de las principales partes interesadas.</a:t>
            </a:r>
          </a:p>
          <a:p>
            <a:pPr marL="176679" indent="-176679">
              <a:spcBef>
                <a:spcPct val="0"/>
              </a:spcBef>
              <a:buFont typeface="Arial" panose="020B0604020202020204" pitchFamily="34" charset="0"/>
              <a:buChar char="•"/>
              <a:defRPr/>
            </a:pPr>
            <a:endParaRPr lang="en-US" altLang="en-US" b="1" dirty="0">
              <a:ea typeface="+mn-ea"/>
            </a:endParaRPr>
          </a:p>
          <a:p>
            <a:pPr marL="176679" indent="-176679">
              <a:spcBef>
                <a:spcPct val="0"/>
              </a:spcBef>
              <a:buFont typeface="Arial" panose="020B0604020202020204" pitchFamily="34" charset="0"/>
              <a:buChar char="•"/>
              <a:defRPr/>
            </a:pPr>
            <a:r>
              <a:rPr lang="es-x-int-SDL" b="1" dirty="0">
                <a:ea typeface="+mn-ea"/>
              </a:rPr>
              <a:t>Plantee </a:t>
            </a:r>
            <a:r>
              <a:rPr lang="fr-BE" b="1" dirty="0">
                <a:ea typeface="+mn-ea"/>
              </a:rPr>
              <a:t>este punto</a:t>
            </a:r>
            <a:r>
              <a:rPr lang="es-x-int-SDL" b="1" dirty="0">
                <a:ea typeface="+mn-ea"/>
              </a:rPr>
              <a:t>:</a:t>
            </a:r>
          </a:p>
          <a:p>
            <a:pPr marL="647824" lvl="1" indent="-176679">
              <a:spcBef>
                <a:spcPct val="0"/>
              </a:spcBef>
              <a:buFont typeface="Arial" panose="020B0604020202020204" pitchFamily="34" charset="0"/>
              <a:buChar char="•"/>
              <a:defRPr/>
            </a:pPr>
            <a:r>
              <a:rPr lang="es-x-int-SDL" b="0" dirty="0">
                <a:ea typeface="+mn-ea"/>
              </a:rPr>
              <a:t>Las posibilidades de éxito aumentan cuando se incorpora a las personas adecuadas a la sesión, como el grupo de trabajo de advocacy, para desarrollar la estrategia de defensa.</a:t>
            </a:r>
          </a:p>
          <a:p>
            <a:pPr>
              <a:spcBef>
                <a:spcPct val="0"/>
              </a:spcBef>
              <a:buFont typeface="Wingdings" panose="05000000000000000000" pitchFamily="2" charset="2"/>
              <a:buNone/>
              <a:defRPr/>
            </a:pPr>
            <a:endParaRPr lang="en-US" altLang="ja-JP" sz="1100" i="1" dirty="0"/>
          </a:p>
          <a:p>
            <a:pPr>
              <a:spcBef>
                <a:spcPct val="0"/>
              </a:spcBef>
              <a:buFont typeface="Wingdings" panose="05000000000000000000" pitchFamily="2" charset="2"/>
              <a:buNone/>
              <a:defRPr/>
            </a:pPr>
            <a:r>
              <a:rPr lang="es-x-int-SDL" sz="1100" i="1" dirty="0"/>
              <a:t>Guía del usuario páginas 19-23.</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27</a:t>
            </a:fld>
            <a:endParaRPr lang="en-US"/>
          </a:p>
        </p:txBody>
      </p:sp>
    </p:spTree>
    <p:extLst>
      <p:ext uri="{BB962C8B-B14F-4D97-AF65-F5344CB8AC3E}">
        <p14:creationId xmlns:p14="http://schemas.microsoft.com/office/powerpoint/2010/main" val="178197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defRPr/>
            </a:pPr>
            <a:r>
              <a:rPr lang="es-x-int-SDL" sz="1100" dirty="0"/>
              <a:t>El siguiente paso consiste en identificar las organizaciones y organismos específicos de su zona que ya están comprometidos con este problema o que podrían estarlo.</a:t>
            </a:r>
          </a:p>
          <a:p>
            <a:pPr marL="647824" lvl="1" indent="-176679" defTabSz="942289" eaLnBrk="0" fontAlgn="base" hangingPunct="0">
              <a:spcBef>
                <a:spcPct val="0"/>
              </a:spcBef>
              <a:spcAft>
                <a:spcPct val="0"/>
              </a:spcAft>
              <a:buFont typeface="Arial" panose="020B0604020202020204" pitchFamily="34" charset="0"/>
              <a:buChar char="•"/>
              <a:defRPr/>
            </a:pPr>
            <a:r>
              <a:rPr lang="es-x-int-SDL" sz="1100" dirty="0"/>
              <a:t>¿Quién más podría ser útil en su grupo de trabajo? (Lea las preguntas de la diapositiva).</a:t>
            </a:r>
          </a:p>
          <a:p>
            <a:pPr marL="647824" lvl="1" indent="-176679">
              <a:spcBef>
                <a:spcPct val="0"/>
              </a:spcBef>
              <a:buFont typeface="Arial" panose="020B0604020202020204" pitchFamily="34" charset="0"/>
              <a:buChar char="•"/>
              <a:defRPr/>
            </a:pPr>
            <a:r>
              <a:rPr lang="es-x-int-SDL" sz="1100" dirty="0"/>
              <a:t>Un amplio abanico de partes interesadas puede aportar su experiencia y perspectivas únicas. </a:t>
            </a:r>
          </a:p>
          <a:p>
            <a:pPr marL="647824" lvl="1" indent="-176679">
              <a:spcBef>
                <a:spcPct val="0"/>
              </a:spcBef>
              <a:buFont typeface="Arial" panose="020B0604020202020204" pitchFamily="34" charset="0"/>
              <a:buChar char="•"/>
              <a:defRPr/>
            </a:pPr>
            <a:r>
              <a:rPr lang="es-x-int-SDL" sz="1100" dirty="0"/>
              <a:t>Todo grupo de trabajo de advocacy tendrá un grupo central de miembros dedicados y fuertemente comprometidos con el cambio. Al mismo tiempo, invitar a participar a personas influyentes que aún no son firmes defensores puede reforzar su compromiso y sus contribuciones.</a:t>
            </a:r>
          </a:p>
          <a:p>
            <a:endParaRPr lang="en-US" dirty="0"/>
          </a:p>
          <a:p>
            <a:pPr defTabSz="942289">
              <a:defRPr/>
            </a:pPr>
            <a:r>
              <a:rPr lang="es-x-int-SDL" i="1" dirty="0"/>
              <a:t>Guía del usuario páginas 20-23.</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28</a:t>
            </a:fld>
            <a:endParaRPr lang="en-US"/>
          </a:p>
        </p:txBody>
      </p:sp>
    </p:spTree>
    <p:extLst>
      <p:ext uri="{BB962C8B-B14F-4D97-AF65-F5344CB8AC3E}">
        <p14:creationId xmlns:p14="http://schemas.microsoft.com/office/powerpoint/2010/main" val="188229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a:solidFill>
                  <a:srgbClr val="0000FF"/>
                </a:solidFill>
              </a:rPr>
              <a:t>Adapte la diapositiva:</a:t>
            </a:r>
          </a:p>
          <a:p>
            <a:pPr marL="647824" lvl="1" indent="-176679">
              <a:buFont typeface="Arial" panose="020B0604020202020204" pitchFamily="34" charset="0"/>
              <a:buChar char="•"/>
            </a:pPr>
            <a:r>
              <a:rPr lang="es-x-int-SDL" sz="1100">
                <a:solidFill>
                  <a:srgbClr val="0000FF"/>
                </a:solidFill>
              </a:rPr>
              <a:t>En la diapositiva, sustituya el marcador de posición por una foto o imagen relevante a nivel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x-int-SDL" i="1"/>
              <a:t>Guía del usuario páginas 20-23.</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29</a:t>
            </a:fld>
            <a:endParaRPr lang="en-US"/>
          </a:p>
        </p:txBody>
      </p:sp>
    </p:spTree>
    <p:extLst>
      <p:ext uri="{BB962C8B-B14F-4D97-AF65-F5344CB8AC3E}">
        <p14:creationId xmlns:p14="http://schemas.microsoft.com/office/powerpoint/2010/main" val="135149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es-x-int-SDL" sz="1100" dirty="0"/>
              <a:t>Para ocultar una diapositiva, haga clic con el botón derecho del ratón sobre la imagen reducida de la diapositiva en la </a:t>
            </a:r>
            <a:r>
              <a:rPr lang="es-x-int-SDL" sz="1100" dirty="0">
                <a:solidFill>
                  <a:srgbClr val="FF0000"/>
                </a:solidFill>
              </a:rPr>
              <a:t>parte izquierda de la pantalla </a:t>
            </a:r>
            <a:r>
              <a:rPr lang="es-x-int-SDL" sz="1100" dirty="0"/>
              <a:t>y, a continuación, haga clic con el botón izquierdo del ratón en "Ocultar diapositiva" en el menú que aparece. Puede hacer que la diapositiva sea visible de nuevo repitiendo esta secuencia. </a:t>
            </a:r>
          </a:p>
          <a:p>
            <a:pPr marL="176679" indent="-176679" defTabSz="942289">
              <a:buFont typeface="Arial" panose="020B0604020202020204" pitchFamily="34" charset="0"/>
              <a:buChar char="•"/>
              <a:defRPr/>
            </a:pPr>
            <a:r>
              <a:rPr lang="es-x-int-SDL" sz="1100" dirty="0"/>
              <a:t>También puede ocultar una diapositiva o hacerla visible haciendo clic en el icono "Ocultar diapositiva" del menú desplegable "Presentar diapositivas" en la parte superior de la pantalla.</a:t>
            </a:r>
          </a:p>
          <a:p>
            <a:pPr marL="176679" indent="-176679" defTabSz="942289">
              <a:buFont typeface="Arial" panose="020B0604020202020204" pitchFamily="34" charset="0"/>
              <a:buChar char="•"/>
              <a:defRPr/>
            </a:pPr>
            <a:r>
              <a:rPr lang="es-x-int-SDL" sz="1100" dirty="0"/>
              <a:t>Si es posible, haga una prueba previa de las fotos, las imágenes y las citas con las partes interesadas antes de llevar a cabo la sesión real.</a:t>
            </a:r>
          </a:p>
          <a:p>
            <a:pPr marL="176679" indent="-176679" defTabSz="942289">
              <a:buFont typeface="Arial" panose="020B0604020202020204" pitchFamily="34" charset="0"/>
              <a:buChar char="•"/>
              <a:defRPr/>
            </a:pPr>
            <a:r>
              <a:rPr lang="es-x-int-SDL" sz="1100" dirty="0"/>
              <a:t>Incluya los créditos para todas las fotos, imágenes y citas. Tenga en cuenta que muchas fotos e imágenes que se encuentran en Internet todavía requieren créditos y, a veces, permiso para ser utilizadas públicamente. </a:t>
            </a:r>
          </a:p>
          <a:p>
            <a:pPr marL="176679" indent="-176679" defTabSz="942289">
              <a:buFont typeface="Arial" panose="020B0604020202020204" pitchFamily="34" charset="0"/>
              <a:buChar char="•"/>
              <a:defRPr/>
            </a:pPr>
            <a:endParaRPr lang="en-US" dirty="0"/>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a:t>
            </a:fld>
            <a:endParaRPr lang="en-US"/>
          </a:p>
        </p:txBody>
      </p:sp>
    </p:spTree>
    <p:extLst>
      <p:ext uri="{BB962C8B-B14F-4D97-AF65-F5344CB8AC3E}">
        <p14:creationId xmlns:p14="http://schemas.microsoft.com/office/powerpoint/2010/main" val="2736658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eaLnBrk="0" fontAlgn="base" hangingPunct="0">
              <a:spcBef>
                <a:spcPct val="30000"/>
              </a:spcBef>
              <a:spcAft>
                <a:spcPct val="0"/>
              </a:spcAft>
              <a:buFont typeface="Arial" panose="020B0604020202020204" pitchFamily="34" charset="0"/>
              <a:buChar char="•"/>
              <a:defRPr/>
            </a:pPr>
            <a:r>
              <a:rPr lang="es-x-int-SDL" sz="1100" b="1" dirty="0"/>
              <a:t>Tarea 2.1:</a:t>
            </a:r>
          </a:p>
          <a:p>
            <a:pPr marL="633879" lvl="1" indent="-176679" defTabSz="942289" eaLnBrk="0" fontAlgn="base" hangingPunct="0">
              <a:spcBef>
                <a:spcPct val="30000"/>
              </a:spcBef>
              <a:spcAft>
                <a:spcPct val="0"/>
              </a:spcAft>
              <a:buFont typeface="Arial" panose="020B0604020202020204" pitchFamily="34" charset="0"/>
              <a:buChar char="•"/>
              <a:defRPr/>
            </a:pPr>
            <a:r>
              <a:rPr lang="es-x-int-SDL" sz="1100" b="0" dirty="0"/>
              <a:t>¿A quién necesita en un grupo de advocacy para alcanzar su oportunidad de advocacy? Haga una lluvia de ideas sobre las personas y organizaciones que pueden ser aliados potenciales. Añada su información de contacto al cuadro y marque la columna "Prioridad de inclusión" si el contacto es fundamental para su labor de advocacy.</a:t>
            </a:r>
          </a:p>
          <a:p>
            <a:pPr marL="176679" indent="-176679" defTabSz="942289" eaLnBrk="0" fontAlgn="base" hangingPunct="0">
              <a:spcBef>
                <a:spcPct val="30000"/>
              </a:spcBef>
              <a:spcAft>
                <a:spcPct val="0"/>
              </a:spcAft>
              <a:buFont typeface="Arial" panose="020B0604020202020204" pitchFamily="34" charset="0"/>
              <a:buChar char="•"/>
              <a:defRPr/>
            </a:pPr>
            <a:endParaRPr lang="en-US" altLang="en-US" sz="1100" b="1" dirty="0"/>
          </a:p>
          <a:p>
            <a:pPr marL="176679" indent="-176679" defTabSz="942289" eaLnBrk="0" fontAlgn="base" hangingPunct="0">
              <a:spcBef>
                <a:spcPct val="30000"/>
              </a:spcBef>
              <a:spcAft>
                <a:spcPct val="0"/>
              </a:spcAft>
              <a:buFont typeface="Arial" panose="020B0604020202020204" pitchFamily="34" charset="0"/>
              <a:buChar char="•"/>
              <a:defRPr/>
            </a:pPr>
            <a:r>
              <a:rPr lang="es-x-int-SDL" sz="1100" b="1" dirty="0"/>
              <a:t>Facilite </a:t>
            </a:r>
            <a:r>
              <a:rPr lang="fr-BE" sz="1100" b="1" dirty="0"/>
              <a:t>el reporte </a:t>
            </a:r>
            <a:r>
              <a:rPr lang="es-x-int-SDL" sz="1100" b="1" dirty="0"/>
              <a:t>y documente los resultados:</a:t>
            </a:r>
          </a:p>
          <a:p>
            <a:pPr marL="647824" lvl="1" indent="-176679" defTabSz="942289" eaLnBrk="0" fontAlgn="base" hangingPunct="0">
              <a:spcBef>
                <a:spcPct val="30000"/>
              </a:spcBef>
              <a:spcAft>
                <a:spcPct val="0"/>
              </a:spcAft>
              <a:buFont typeface="Arial" panose="020B0604020202020204" pitchFamily="34" charset="0"/>
              <a:buChar char="•"/>
              <a:defRPr/>
            </a:pPr>
            <a:r>
              <a:rPr lang="es-x-int-SDL" sz="1100" dirty="0"/>
              <a:t>Pida a los participantes que escriban sus respuestas en una hoja del rotafolio, en la pizarra o en su hoja de trabajo. </a:t>
            </a:r>
          </a:p>
          <a:p>
            <a:pPr marL="647824" lvl="1" indent="-176679" defTabSz="942289" eaLnBrk="0" fontAlgn="base" hangingPunct="0">
              <a:spcBef>
                <a:spcPct val="30000"/>
              </a:spcBef>
              <a:spcAft>
                <a:spcPct val="0"/>
              </a:spcAft>
              <a:buFont typeface="Arial" panose="020B0604020202020204" pitchFamily="34" charset="0"/>
              <a:buChar char="•"/>
              <a:defRPr/>
            </a:pPr>
            <a:r>
              <a:rPr lang="es-x-int-SDL" sz="1100" dirty="0"/>
              <a:t>El grupo puede consultar la lista de ver</a:t>
            </a:r>
            <a:r>
              <a:rPr lang="fr-BE" sz="1100" dirty="0"/>
              <a:t>i</a:t>
            </a:r>
            <a:r>
              <a:rPr lang="es-x-int-SDL" sz="1100" dirty="0"/>
              <a:t>ficación de la página 23 de la Guía del usuario.</a:t>
            </a:r>
          </a:p>
          <a:p>
            <a:endParaRPr lang="en-US" sz="1000" dirty="0"/>
          </a:p>
          <a:p>
            <a:pPr defTabSz="942289">
              <a:defRPr/>
            </a:pPr>
            <a:r>
              <a:rPr lang="es-x-int-SDL" i="1" dirty="0"/>
              <a:t>Guía del usuario páginas 21-23.</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30</a:t>
            </a:fld>
            <a:endParaRPr lang="en-US"/>
          </a:p>
        </p:txBody>
      </p:sp>
    </p:spTree>
    <p:extLst>
      <p:ext uri="{BB962C8B-B14F-4D97-AF65-F5344CB8AC3E}">
        <p14:creationId xmlns:p14="http://schemas.microsoft.com/office/powerpoint/2010/main" val="19077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000" b="1" dirty="0"/>
              <a:t>Paso 3—Resolución de problemas durante la facilitación: </a:t>
            </a:r>
          </a:p>
          <a:p>
            <a:pPr marL="647824" lvl="1" indent="-176679">
              <a:spcBef>
                <a:spcPct val="0"/>
              </a:spcBef>
              <a:buFont typeface="Arial" panose="020B0604020202020204" pitchFamily="34" charset="0"/>
              <a:buChar char="•"/>
            </a:pPr>
            <a:r>
              <a:rPr lang="es-x-int-SDL" sz="1000" b="1" dirty="0"/>
              <a:t>Cuando el objetivo de un grupo carece de especificidad:</a:t>
            </a:r>
          </a:p>
          <a:p>
            <a:pPr marL="1118968" lvl="3" indent="-176679">
              <a:spcBef>
                <a:spcPct val="0"/>
              </a:spcBef>
              <a:buFontTx/>
              <a:buChar char="•"/>
            </a:pPr>
            <a:r>
              <a:rPr lang="es-x-int-SDL" sz="1000" dirty="0"/>
              <a:t>Dígale al grupo que indique su objetivo como un resultado para que sepa cuándo la estrategia tiene éxito o cuándo necesita reagruparse. </a:t>
            </a:r>
          </a:p>
          <a:p>
            <a:pPr marL="1118968" lvl="3" indent="-176679">
              <a:spcBef>
                <a:spcPct val="0"/>
              </a:spcBef>
              <a:buFontTx/>
              <a:buChar char="•"/>
            </a:pPr>
            <a:r>
              <a:rPr lang="es-x-int-SDL" sz="1000" dirty="0"/>
              <a:t>Dígale al grupo que se asegure de que el tomador de decisiones elegido es lo suficientemente específico. "El gobierno" no es un tomador de decisiones. ¿Quién en el </a:t>
            </a:r>
            <a:r>
              <a:rPr lang="fr-BE" sz="1000" dirty="0"/>
              <a:t>G</a:t>
            </a:r>
            <a:r>
              <a:rPr lang="es-x-int-SDL" sz="1000" dirty="0"/>
              <a:t>obierno toma decisiones?</a:t>
            </a:r>
          </a:p>
          <a:p>
            <a:pPr marL="1118968" lvl="3" indent="-176679">
              <a:spcBef>
                <a:spcPct val="0"/>
              </a:spcBef>
              <a:buFontTx/>
              <a:buChar char="•"/>
            </a:pPr>
            <a:r>
              <a:rPr lang="es-x-int-SDL" sz="1000" dirty="0"/>
              <a:t>Pregunte al grupo:</a:t>
            </a:r>
          </a:p>
          <a:p>
            <a:pPr marL="1590113" lvl="5" indent="-176679">
              <a:spcBef>
                <a:spcPct val="0"/>
              </a:spcBef>
              <a:buFont typeface="Courier New" panose="02070309020205020404" pitchFamily="49" charset="0"/>
              <a:buChar char="o"/>
            </a:pPr>
            <a:r>
              <a:rPr lang="es-x-int-SDL" sz="1000" dirty="0"/>
              <a:t>¿Comprendería una persona ajena lo que está tratando de lograr? ¿Es su objetivo explícito y preciso?</a:t>
            </a:r>
          </a:p>
          <a:p>
            <a:pPr marL="1590113" lvl="5" indent="-176679">
              <a:spcBef>
                <a:spcPct val="0"/>
              </a:spcBef>
              <a:buFont typeface="Courier New" panose="02070309020205020404" pitchFamily="49" charset="0"/>
              <a:buChar char="o"/>
            </a:pPr>
            <a:r>
              <a:rPr lang="es-x-int-SDL" sz="1000" dirty="0"/>
              <a:t>¿Su objetivo indica un resultado clave, un plazo y un tomador de decisiones que pueda hacerlo realidad?</a:t>
            </a:r>
          </a:p>
          <a:p>
            <a:pPr marL="647824" lvl="1" indent="-176679">
              <a:spcBef>
                <a:spcPct val="0"/>
              </a:spcBef>
              <a:buFont typeface="Arial" panose="020B0604020202020204" pitchFamily="34" charset="0"/>
              <a:buChar char="•"/>
            </a:pPr>
            <a:r>
              <a:rPr lang="es-x-int-SDL" sz="1000" b="1" dirty="0"/>
              <a:t>Cuando un grupo confunde </a:t>
            </a:r>
            <a:r>
              <a:rPr lang="fr-BE" sz="1000" b="1" dirty="0"/>
              <a:t>objetivos </a:t>
            </a:r>
            <a:r>
              <a:rPr lang="fr-BE" sz="1000" b="1" dirty="0" err="1"/>
              <a:t>generales</a:t>
            </a:r>
            <a:r>
              <a:rPr lang="fr-BE" sz="1000" b="1" dirty="0"/>
              <a:t> </a:t>
            </a:r>
            <a:r>
              <a:rPr lang="es-x-int-SDL" sz="1000" b="1" dirty="0"/>
              <a:t>y objetivos:</a:t>
            </a:r>
          </a:p>
          <a:p>
            <a:pPr marL="1118968" lvl="3" indent="-176679">
              <a:spcBef>
                <a:spcPct val="0"/>
              </a:spcBef>
              <a:buFontTx/>
              <a:buChar char="•"/>
            </a:pPr>
            <a:r>
              <a:rPr lang="es-x-int-SDL" sz="1000" dirty="0"/>
              <a:t>Dígale al grupo que imagine que su objetivo</a:t>
            </a:r>
            <a:r>
              <a:rPr lang="fr-BE" sz="1000" dirty="0"/>
              <a:t> </a:t>
            </a:r>
            <a:r>
              <a:rPr lang="fr-BE" sz="1000" dirty="0" err="1"/>
              <a:t>general</a:t>
            </a:r>
            <a:r>
              <a:rPr lang="fr-BE" sz="1000" dirty="0"/>
              <a:t> </a:t>
            </a:r>
            <a:r>
              <a:rPr lang="es-x-int-SDL" sz="1000" dirty="0"/>
              <a:t>es conseguir que su comunidad sea segura para los niños. A continuación, pregunte: "¿Qué posibles primeros pasos en la labor de advocacy tendría que dar? ¿Cuál sería su primer, segundo y tercer objetivo?"</a:t>
            </a:r>
          </a:p>
          <a:p>
            <a:pPr marL="1118968" lvl="3" indent="-176679">
              <a:spcBef>
                <a:spcPct val="0"/>
              </a:spcBef>
              <a:buFontTx/>
              <a:buChar char="•"/>
            </a:pPr>
            <a:r>
              <a:rPr lang="es-x-int-SDL" sz="1000" dirty="0"/>
              <a:t>Pregunte al grupo:</a:t>
            </a:r>
          </a:p>
          <a:p>
            <a:pPr marL="1590113" lvl="5" indent="-176679">
              <a:spcBef>
                <a:spcPct val="0"/>
              </a:spcBef>
              <a:buFont typeface="Courier New" panose="02070309020205020404" pitchFamily="49" charset="0"/>
              <a:buChar char="o"/>
            </a:pPr>
            <a:r>
              <a:rPr lang="es-x-int-SDL" sz="1000" dirty="0"/>
              <a:t>¿Qué puede lograr ahora para contribuir a su objetivo</a:t>
            </a:r>
            <a:r>
              <a:rPr lang="fr-BE" sz="1000" dirty="0"/>
              <a:t> </a:t>
            </a:r>
            <a:r>
              <a:rPr lang="es-x-int-SDL" sz="1000" dirty="0"/>
              <a:t>a largo plazo</a:t>
            </a:r>
            <a:r>
              <a:rPr lang="en-US" sz="1000" dirty="0"/>
              <a:t> o general</a:t>
            </a:r>
            <a:r>
              <a:rPr lang="es-x-int-SDL" sz="1000" dirty="0"/>
              <a:t>?</a:t>
            </a:r>
          </a:p>
          <a:p>
            <a:pPr marL="1590113" lvl="5" indent="-176679">
              <a:spcBef>
                <a:spcPct val="0"/>
              </a:spcBef>
              <a:buFont typeface="Courier New" panose="02070309020205020404" pitchFamily="49" charset="0"/>
              <a:buChar char="o"/>
            </a:pPr>
            <a:r>
              <a:rPr lang="es-x-int-SDL" sz="1000" dirty="0"/>
              <a:t>¿Cuáles son los pasos graduales importantes para alcanzar su objetivo</a:t>
            </a:r>
            <a:r>
              <a:rPr lang="fr-BE" sz="1000" dirty="0"/>
              <a:t> a largo </a:t>
            </a:r>
            <a:r>
              <a:rPr lang="fr-BE" sz="1000" dirty="0" err="1"/>
              <a:t>plazo</a:t>
            </a:r>
            <a:r>
              <a:rPr lang="fr-BE" sz="1000" dirty="0"/>
              <a:t> o </a:t>
            </a:r>
            <a:r>
              <a:rPr lang="fr-BE" sz="1000" dirty="0" err="1"/>
              <a:t>general</a:t>
            </a:r>
            <a:r>
              <a:rPr lang="es-x-int-SDL" sz="1000" dirty="0"/>
              <a:t>?</a:t>
            </a:r>
          </a:p>
          <a:p>
            <a:pPr marL="647824" lvl="1" indent="-176679">
              <a:spcBef>
                <a:spcPct val="0"/>
              </a:spcBef>
              <a:buFont typeface="Arial" panose="020B0604020202020204" pitchFamily="34" charset="0"/>
              <a:buChar char="•"/>
            </a:pPr>
            <a:r>
              <a:rPr lang="es-x-int-SDL" sz="1000" b="1" dirty="0"/>
              <a:t>Cuando un grupo propone actividades en lugar de objetivos:</a:t>
            </a:r>
          </a:p>
          <a:p>
            <a:pPr marL="1118968" lvl="3" indent="-176679">
              <a:spcBef>
                <a:spcPct val="0"/>
              </a:spcBef>
              <a:buFontTx/>
              <a:buChar char="•"/>
            </a:pPr>
            <a:r>
              <a:rPr lang="es-x-int-SDL" sz="1000" dirty="0"/>
              <a:t>Dígale al </a:t>
            </a:r>
            <a:r>
              <a:rPr lang="es-x-int-SDL" sz="1000" i="1" dirty="0"/>
              <a:t>grupo</a:t>
            </a:r>
            <a:r>
              <a:rPr lang="es-x-int-SDL" sz="1000" dirty="0"/>
              <a:t> que llevará a cabo actividades, pero que un </a:t>
            </a:r>
            <a:r>
              <a:rPr lang="es-x-int-SDL" sz="1000" i="1" dirty="0"/>
              <a:t>tomador de decisiones</a:t>
            </a:r>
            <a:r>
              <a:rPr lang="es-x-int-SDL" sz="1000" dirty="0"/>
              <a:t> tendrá la última palabra sobre la adopción de medidas para cumplir su objetivo. </a:t>
            </a:r>
          </a:p>
          <a:p>
            <a:pPr marL="1118968" lvl="3" indent="-176679">
              <a:spcBef>
                <a:spcPct val="0"/>
              </a:spcBef>
              <a:buFontTx/>
              <a:buChar char="•"/>
            </a:pPr>
            <a:r>
              <a:rPr lang="es-x-int-SDL" sz="1000" dirty="0"/>
              <a:t>Pregunte al grupo:</a:t>
            </a:r>
          </a:p>
          <a:p>
            <a:pPr marL="1590113" lvl="5" indent="-176679">
              <a:spcBef>
                <a:spcPct val="0"/>
              </a:spcBef>
              <a:buFont typeface="Courier New" panose="02070309020205020404" pitchFamily="49" charset="0"/>
              <a:buChar char="o"/>
            </a:pPr>
            <a:r>
              <a:rPr lang="es-x-int-SDL" sz="1000" dirty="0"/>
              <a:t>¿Cómo podrían utilizar esta actividad para contribuir a un objetivo SMART?</a:t>
            </a:r>
          </a:p>
          <a:p>
            <a:pPr marL="647824" lvl="1" indent="-176679">
              <a:spcBef>
                <a:spcPct val="0"/>
              </a:spcBef>
              <a:buFont typeface="Arial" panose="020B0604020202020204" pitchFamily="34" charset="0"/>
              <a:buChar char="•"/>
            </a:pPr>
            <a:r>
              <a:rPr lang="es-x-int-SDL" sz="1000" b="1" dirty="0"/>
              <a:t>Cuando un grupo es incapaz de priorizar un objetivo:</a:t>
            </a:r>
          </a:p>
          <a:p>
            <a:pPr marL="1118968" lvl="3" indent="-176679">
              <a:spcBef>
                <a:spcPct val="0"/>
              </a:spcBef>
              <a:buFontTx/>
              <a:buChar char="•"/>
            </a:pPr>
            <a:r>
              <a:rPr lang="es-x-int-SDL" sz="1000" dirty="0"/>
              <a:t>Diga al grupo que reflexione sobre cómo perseguir objetivos múltiples puede ser más difícil de gestionar. Haga hincapié en que los objetivos más difíciles pueden abordarse en futuras sesiones estratégicas.</a:t>
            </a:r>
          </a:p>
          <a:p>
            <a:pPr marL="1118968" lvl="3" indent="-176679">
              <a:spcBef>
                <a:spcPct val="0"/>
              </a:spcBef>
              <a:buFontTx/>
              <a:buChar char="•"/>
            </a:pPr>
            <a:r>
              <a:rPr lang="es-x-int-SDL" sz="1000" dirty="0"/>
              <a:t>Pregunte al grupo:</a:t>
            </a:r>
          </a:p>
          <a:p>
            <a:pPr marL="1590113" lvl="4" indent="-176679">
              <a:spcBef>
                <a:spcPct val="0"/>
              </a:spcBef>
              <a:buFont typeface="Courier New" panose="02070309020205020404" pitchFamily="49" charset="0"/>
              <a:buChar char="o"/>
            </a:pPr>
            <a:r>
              <a:rPr lang="es-x-int-SDL" sz="1000" dirty="0"/>
              <a:t>¿Algunos de los objetivos que se ha marcado son más importantes que otros?</a:t>
            </a:r>
          </a:p>
          <a:p>
            <a:pPr marL="1590113" lvl="4" indent="-176679">
              <a:spcBef>
                <a:spcPct val="0"/>
              </a:spcBef>
              <a:buFont typeface="Courier New" panose="02070309020205020404" pitchFamily="49" charset="0"/>
              <a:buChar char="o"/>
            </a:pPr>
            <a:r>
              <a:rPr lang="es-x-int-SDL" sz="1000" dirty="0"/>
              <a:t>Si todos son iguales, ¿cómo coordinará los esfuerzos paralelos y qué tipo de recursos necesitará?</a:t>
            </a:r>
          </a:p>
          <a:p>
            <a:pPr marL="647824" lvl="1" indent="-176679">
              <a:spcBef>
                <a:spcPct val="0"/>
              </a:spcBef>
              <a:buFont typeface="Arial" panose="020B0604020202020204" pitchFamily="34" charset="0"/>
              <a:buChar char="•"/>
            </a:pPr>
            <a:r>
              <a:rPr lang="es-x-int-SDL" sz="1000" b="1" dirty="0"/>
              <a:t>Cuando un grupo es incapaz de crear consenso sobre un objetivo:</a:t>
            </a:r>
          </a:p>
          <a:p>
            <a:pPr marL="1118968" lvl="3" indent="-176679">
              <a:spcBef>
                <a:spcPct val="0"/>
              </a:spcBef>
              <a:buFontTx/>
              <a:buChar char="•"/>
            </a:pPr>
            <a:r>
              <a:rPr lang="es-x-int-SDL" sz="1000" dirty="0"/>
              <a:t>Diga al grupo que evalúe los objetivos teniendo en cuento su mayor impacto y su realización a más corto plazo. Grabe los objetivos secundarios para otras sesiones estratégicas.</a:t>
            </a:r>
          </a:p>
          <a:p>
            <a:pPr marL="1118968" lvl="3" indent="-176679">
              <a:spcBef>
                <a:spcPct val="0"/>
              </a:spcBef>
              <a:buFontTx/>
              <a:buChar char="•"/>
            </a:pPr>
            <a:r>
              <a:rPr lang="es-x-int-SDL" sz="1000" dirty="0"/>
              <a:t>Pregunte al grupo:</a:t>
            </a:r>
          </a:p>
          <a:p>
            <a:pPr marL="1590113" lvl="5" indent="-176679">
              <a:spcBef>
                <a:spcPct val="0"/>
              </a:spcBef>
              <a:buFont typeface="Courier New" panose="02070309020205020404" pitchFamily="49" charset="0"/>
              <a:buChar char="o"/>
            </a:pPr>
            <a:r>
              <a:rPr lang="es-x-int-SDL" sz="1000" dirty="0"/>
              <a:t>De la lista que se ha elaborado, ¿cuál de ell</a:t>
            </a:r>
            <a:r>
              <a:rPr lang="fr-BE" sz="1000" dirty="0"/>
              <a:t>o</a:t>
            </a:r>
            <a:r>
              <a:rPr lang="es-x-int-SDL" sz="1000" dirty="0"/>
              <a:t>s tendrá mayor impacto?</a:t>
            </a:r>
          </a:p>
          <a:p>
            <a:pPr marL="1590113" lvl="5" indent="-176679">
              <a:spcBef>
                <a:spcPct val="0"/>
              </a:spcBef>
              <a:buFont typeface="Courier New" panose="02070309020205020404" pitchFamily="49" charset="0"/>
              <a:buChar char="o"/>
            </a:pPr>
            <a:r>
              <a:rPr lang="es-x-int-SDL" sz="1000" dirty="0"/>
              <a:t>¿Qué se puede conseguir a corto plazo?</a:t>
            </a:r>
          </a:p>
          <a:p>
            <a:pPr marL="1590113" lvl="5" indent="-176679">
              <a:spcBef>
                <a:spcPct val="0"/>
              </a:spcBef>
              <a:buFont typeface="Courier New" panose="02070309020205020404" pitchFamily="49" charset="0"/>
              <a:buChar char="o"/>
            </a:pPr>
            <a:r>
              <a:rPr lang="es-x-int-SDL" sz="1000" dirty="0"/>
              <a:t>¿Cómo se puede equilibrar el impacto y la línea de tiempo a la hora de elegir un objetivo?</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31</a:t>
            </a:fld>
            <a:endParaRPr lang="en-US"/>
          </a:p>
        </p:txBody>
      </p:sp>
    </p:spTree>
    <p:extLst>
      <p:ext uri="{BB962C8B-B14F-4D97-AF65-F5344CB8AC3E}">
        <p14:creationId xmlns:p14="http://schemas.microsoft.com/office/powerpoint/2010/main" val="540633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Al final de este paso, habrá especificado un</a:t>
            </a:r>
            <a:r>
              <a:rPr lang="fr-BE" sz="1100" b="1" dirty="0"/>
              <a:t> objetivo </a:t>
            </a:r>
            <a:r>
              <a:rPr lang="fr-BE" sz="1100" b="1" dirty="0" err="1"/>
              <a:t>general</a:t>
            </a:r>
            <a:r>
              <a:rPr lang="fr-BE" sz="1100" b="1" dirty="0"/>
              <a:t> </a:t>
            </a:r>
            <a:r>
              <a:rPr lang="es-x-int-SDL" sz="1100" b="1" dirty="0"/>
              <a:t>de advocacy y establecido un primer objetivo SMART.</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Tx/>
              <a:buChar char="•"/>
            </a:pPr>
            <a:r>
              <a:rPr lang="es-x-int-SDL" sz="1100" dirty="0"/>
              <a:t>Todos los defensores sueñan con un gran cambio. Pero para alcanzar sus objetivos</a:t>
            </a:r>
            <a:r>
              <a:rPr lang="fr-BE" sz="1100" dirty="0"/>
              <a:t> </a:t>
            </a:r>
            <a:r>
              <a:rPr lang="fr-BE" sz="1100" dirty="0" err="1"/>
              <a:t>generales</a:t>
            </a:r>
            <a:r>
              <a:rPr lang="es-x-int-SDL" sz="1100" dirty="0"/>
              <a:t>, también debe centrarse en lograr un progreso gradual a corto plazo. Algo que se pueda lograr en un plazo de 6 a 12 meses. </a:t>
            </a:r>
          </a:p>
          <a:p>
            <a:pPr marL="647824" lvl="1" indent="-176679">
              <a:spcBef>
                <a:spcPct val="0"/>
              </a:spcBef>
              <a:buFontTx/>
              <a:buChar char="•"/>
            </a:pPr>
            <a:r>
              <a:rPr lang="es-x-int-SDL" sz="1100" dirty="0"/>
              <a:t>En el paso 3 identificará un objetivo SMART que se centre en </a:t>
            </a:r>
            <a:r>
              <a:rPr lang="fr-BE" sz="1100" dirty="0"/>
              <a:t>un resultado o</a:t>
            </a:r>
            <a:r>
              <a:rPr lang="es-x-int-SDL" sz="1100" dirty="0"/>
              <a:t> victoria de advocacy. Este objetivo responderá a la pregunta: "¿Qué es lo que </a:t>
            </a:r>
            <a:r>
              <a:rPr lang="es-x-int-SDL" sz="1100" i="1" dirty="0"/>
              <a:t>realmente </a:t>
            </a:r>
            <a:r>
              <a:rPr lang="es-x-int-SDL" sz="1100" dirty="0"/>
              <a:t>quiere conseguir y qué puede hacer </a:t>
            </a:r>
            <a:r>
              <a:rPr lang="es-x-int-SDL" sz="1100" i="1" dirty="0"/>
              <a:t>ahora</a:t>
            </a:r>
            <a:r>
              <a:rPr lang="es-x-int-SDL" sz="1100" dirty="0"/>
              <a:t>?"</a:t>
            </a:r>
          </a:p>
          <a:p>
            <a:pPr marL="647824" lvl="1" indent="-176679" defTabSz="942289" eaLnBrk="0" fontAlgn="base" hangingPunct="0">
              <a:spcBef>
                <a:spcPct val="0"/>
              </a:spcBef>
              <a:spcAft>
                <a:spcPct val="0"/>
              </a:spcAft>
              <a:buFontTx/>
              <a:buChar char="•"/>
              <a:defRPr/>
            </a:pPr>
            <a:r>
              <a:rPr lang="es-x-int-SDL" sz="1100" dirty="0"/>
              <a:t>Si identifica muchos retos o una oposición importante, deberá tenerlos en cuenta a la hora de fijar su objetivo.</a:t>
            </a:r>
          </a:p>
          <a:p>
            <a:pPr marL="647824" lvl="1" indent="-176679">
              <a:spcBef>
                <a:spcPct val="0"/>
              </a:spcBef>
              <a:buFontTx/>
              <a:buChar char="•"/>
            </a:pPr>
            <a:endParaRPr lang="en-US" altLang="en-US" sz="1100" b="1" dirty="0"/>
          </a:p>
          <a:p>
            <a:pPr>
              <a:spcBef>
                <a:spcPct val="0"/>
              </a:spcBef>
            </a:pPr>
            <a:r>
              <a:rPr lang="es-x-int-SDL" sz="1100" i="1" dirty="0"/>
              <a:t>Guía del usuario páginas 24-30.</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32</a:t>
            </a:fld>
            <a:endParaRPr lang="en-US"/>
          </a:p>
        </p:txBody>
      </p:sp>
    </p:spTree>
    <p:extLst>
      <p:ext uri="{BB962C8B-B14F-4D97-AF65-F5344CB8AC3E}">
        <p14:creationId xmlns:p14="http://schemas.microsoft.com/office/powerpoint/2010/main" val="342142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BE" sz="1100" b="1" dirty="0"/>
              <a:t>Facilite la discusión</a:t>
            </a:r>
            <a:r>
              <a:rPr lang="es-x-int-SDL" sz="1100" b="1" dirty="0"/>
              <a:t>:</a:t>
            </a:r>
          </a:p>
          <a:p>
            <a:pPr marL="647824" lvl="1" indent="-176679">
              <a:spcBef>
                <a:spcPct val="0"/>
              </a:spcBef>
              <a:buFont typeface="Arial" panose="020B0604020202020204" pitchFamily="34" charset="0"/>
              <a:buChar char="•"/>
            </a:pPr>
            <a:r>
              <a:rPr lang="es-x-int-SDL" sz="1100" b="1" dirty="0"/>
              <a:t>¿Cómo debe ser una buena formulación de objetivos</a:t>
            </a:r>
            <a:r>
              <a:rPr lang="fr-BE" sz="1100" b="1" dirty="0"/>
              <a:t> </a:t>
            </a:r>
            <a:r>
              <a:rPr lang="fr-BE" sz="1100" b="1" dirty="0" err="1"/>
              <a:t>generales</a:t>
            </a:r>
            <a:r>
              <a:rPr lang="es-x-int-SDL" sz="1100" b="1" dirty="0"/>
              <a:t>? Pida a los participantes que compartan sus opiniones. Algunas respuestas pueden ser:</a:t>
            </a:r>
          </a:p>
          <a:p>
            <a:pPr marL="1118968" lvl="2" indent="-176679">
              <a:spcBef>
                <a:spcPct val="0"/>
              </a:spcBef>
              <a:buFontTx/>
              <a:buChar char="•"/>
            </a:pPr>
            <a:r>
              <a:rPr lang="es-x-int-SDL" sz="1100" dirty="0"/>
              <a:t>Un objetivo </a:t>
            </a:r>
            <a:r>
              <a:rPr lang="fr-BE" sz="1100" dirty="0"/>
              <a:t>general </a:t>
            </a:r>
            <a:r>
              <a:rPr lang="es-x-int-SDL" sz="1100" dirty="0"/>
              <a:t>es ambicioso. Llevará tiempo conseguirlo, pero vale la pena el tiempo y el esfuerzo.</a:t>
            </a:r>
          </a:p>
          <a:p>
            <a:pPr marL="1118968" lvl="2" indent="-176679">
              <a:spcBef>
                <a:spcPct val="0"/>
              </a:spcBef>
              <a:buFontTx/>
              <a:buChar char="•"/>
            </a:pPr>
            <a:r>
              <a:rPr lang="es-x-int-SDL" sz="1100" dirty="0"/>
              <a:t>Una declaración de objetivos</a:t>
            </a:r>
            <a:r>
              <a:rPr lang="fr-BE" sz="1100" dirty="0"/>
              <a:t> generales</a:t>
            </a:r>
            <a:r>
              <a:rPr lang="es-x-int-SDL" sz="1100" dirty="0"/>
              <a:t> es clara y fácil de entender, incluso para quienes no están familiarizados con el problema.</a:t>
            </a:r>
          </a:p>
          <a:p>
            <a:pPr marL="1118968" lvl="2" indent="-176679">
              <a:spcBef>
                <a:spcPct val="0"/>
              </a:spcBef>
              <a:buFontTx/>
              <a:buChar char="•"/>
            </a:pPr>
            <a:r>
              <a:rPr lang="es-x-int-SDL" sz="1100" dirty="0"/>
              <a:t>Un objetivo</a:t>
            </a:r>
            <a:r>
              <a:rPr lang="fr-BE" sz="1100" dirty="0"/>
              <a:t> general</a:t>
            </a:r>
            <a:r>
              <a:rPr lang="es-x-int-SDL" sz="1100" dirty="0"/>
              <a:t> es inspirador y atraerá el compromiso de los defensores y el apoyo de los tomadores de decisiones y del público.</a:t>
            </a:r>
          </a:p>
          <a:p>
            <a:pPr marL="1118968" lvl="2" indent="-176679">
              <a:spcBef>
                <a:spcPct val="0"/>
              </a:spcBef>
              <a:buFontTx/>
              <a:buChar char="•"/>
            </a:pPr>
            <a:r>
              <a:rPr lang="es-x-int-SDL" sz="1100" dirty="0"/>
              <a:t>Un objetivo</a:t>
            </a:r>
            <a:r>
              <a:rPr lang="fr-BE" sz="1100" dirty="0"/>
              <a:t> </a:t>
            </a:r>
            <a:r>
              <a:rPr lang="fr-BE" sz="1100" dirty="0" err="1"/>
              <a:t>general</a:t>
            </a:r>
            <a:r>
              <a:rPr lang="fr-BE" sz="1100" dirty="0"/>
              <a:t> </a:t>
            </a:r>
            <a:r>
              <a:rPr lang="es-x-int-SDL" sz="1100" dirty="0"/>
              <a:t>está en sintonía con los objetivos </a:t>
            </a:r>
            <a:r>
              <a:rPr lang="fr-BE" sz="1100" dirty="0"/>
              <a:t>m</a:t>
            </a:r>
            <a:r>
              <a:rPr lang="es-x-int-SDL" sz="1100" dirty="0"/>
              <a:t>á</a:t>
            </a:r>
            <a:r>
              <a:rPr lang="fr-BE" sz="1100" dirty="0"/>
              <a:t>s amplios</a:t>
            </a:r>
            <a:r>
              <a:rPr lang="es-x-int-SDL" sz="1100" dirty="0"/>
              <a:t> de la política nacional.</a:t>
            </a:r>
          </a:p>
          <a:p>
            <a:pPr marL="647824" lvl="1" indent="-176679">
              <a:spcBef>
                <a:spcPct val="0"/>
              </a:spcBef>
              <a:buFontTx/>
              <a:buChar char="•"/>
            </a:pPr>
            <a:r>
              <a:rPr lang="es-x-int-SDL" sz="1100" dirty="0"/>
              <a:t>Pida ejemplos de objetivos </a:t>
            </a:r>
            <a:r>
              <a:rPr lang="fr-BE" sz="1100" dirty="0"/>
              <a:t>generales </a:t>
            </a:r>
            <a:r>
              <a:rPr lang="es-x-int-SDL" sz="1100" dirty="0"/>
              <a:t>de todo tipo: empresariales, gubernamentales, personales.</a:t>
            </a:r>
          </a:p>
          <a:p>
            <a:pPr marL="647824" lvl="1" indent="-176679">
              <a:spcBef>
                <a:spcPct val="0"/>
              </a:spcBef>
              <a:buFont typeface="Arial" panose="020B0604020202020204" pitchFamily="34" charset="0"/>
              <a:buChar char="•"/>
            </a:pPr>
            <a:endParaRPr lang="en-US" altLang="en-US" sz="1100" b="1" dirty="0"/>
          </a:p>
          <a:p>
            <a:pPr>
              <a:spcBef>
                <a:spcPct val="0"/>
              </a:spcBef>
            </a:pPr>
            <a:r>
              <a:rPr lang="es-x-int-SDL" sz="1100" i="1" dirty="0"/>
              <a:t>Guía del usuario páginas 24-25.</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33</a:t>
            </a:fld>
            <a:endParaRPr lang="en-US"/>
          </a:p>
        </p:txBody>
      </p:sp>
    </p:spTree>
    <p:extLst>
      <p:ext uri="{BB962C8B-B14F-4D97-AF65-F5344CB8AC3E}">
        <p14:creationId xmlns:p14="http://schemas.microsoft.com/office/powerpoint/2010/main" val="1132336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spcBef>
                <a:spcPct val="0"/>
              </a:spcBef>
              <a:buFontTx/>
              <a:buChar char="•"/>
              <a:defRPr/>
            </a:pPr>
            <a:r>
              <a:rPr lang="es-x-int-SDL" sz="1100" b="1" dirty="0"/>
              <a:t>Tarea 3.1.</a:t>
            </a:r>
          </a:p>
          <a:p>
            <a:pPr marL="647824" lvl="1" indent="-176679" defTabSz="942289">
              <a:spcBef>
                <a:spcPct val="0"/>
              </a:spcBef>
              <a:buFontTx/>
              <a:buChar char="•"/>
              <a:defRPr/>
            </a:pPr>
            <a:r>
              <a:rPr lang="es-x-int-SDL" sz="1100" dirty="0"/>
              <a:t>Pida a los participantes que trabajen todos juntos o en pequeños grupos para proponer </a:t>
            </a:r>
            <a:r>
              <a:rPr lang="fr-BE" sz="1100" dirty="0"/>
              <a:t>un objetivo </a:t>
            </a:r>
            <a:r>
              <a:rPr lang="fr-BE" sz="1100" dirty="0" err="1"/>
              <a:t>general</a:t>
            </a:r>
            <a:r>
              <a:rPr lang="fr-BE" sz="1100" dirty="0"/>
              <a:t> </a:t>
            </a:r>
            <a:r>
              <a:rPr lang="es-x-int-SDL" sz="1100" dirty="0"/>
              <a:t>en plenaria. </a:t>
            </a:r>
          </a:p>
          <a:p>
            <a:pPr marL="647824" marR="0" lvl="1" indent="-176679" algn="l" defTabSz="942289" rtl="0" eaLnBrk="1" fontAlgn="auto" latinLnBrk="0" hangingPunct="1">
              <a:lnSpc>
                <a:spcPct val="100000"/>
              </a:lnSpc>
              <a:spcBef>
                <a:spcPct val="0"/>
              </a:spcBef>
              <a:spcAft>
                <a:spcPts val="0"/>
              </a:spcAft>
              <a:buClrTx/>
              <a:buSzTx/>
              <a:buFontTx/>
              <a:buChar char="•"/>
              <a:tabLst/>
              <a:defRPr/>
            </a:pPr>
            <a:r>
              <a:rPr lang="es-x-int-SDL" sz="1100" dirty="0"/>
              <a:t>Si el grupo de trabajo ya tiene </a:t>
            </a:r>
            <a:r>
              <a:rPr lang="fr-BE" sz="1100" dirty="0"/>
              <a:t>un </a:t>
            </a:r>
            <a:r>
              <a:rPr lang="fr-BE" sz="1100" dirty="0" err="1"/>
              <a:t>objetivo</a:t>
            </a:r>
            <a:r>
              <a:rPr lang="fr-BE" sz="1100" dirty="0"/>
              <a:t> </a:t>
            </a:r>
            <a:r>
              <a:rPr lang="fr-BE" sz="1100" dirty="0" err="1"/>
              <a:t>general</a:t>
            </a:r>
            <a:r>
              <a:rPr lang="es-x-int-SDL" sz="1100" dirty="0"/>
              <a:t>, confirme que está en vigor y sáltese el paso 3.1.</a:t>
            </a:r>
          </a:p>
          <a:p>
            <a:pPr marL="647824" marR="0" lvl="1" indent="-176679" algn="l" defTabSz="942289" rtl="0" eaLnBrk="1" fontAlgn="auto" latinLnBrk="0" hangingPunct="1">
              <a:lnSpc>
                <a:spcPct val="100000"/>
              </a:lnSpc>
              <a:spcBef>
                <a:spcPct val="0"/>
              </a:spcBef>
              <a:spcAft>
                <a:spcPts val="0"/>
              </a:spcAft>
              <a:buClrTx/>
              <a:buSzTx/>
              <a:buFontTx/>
              <a:buChar char="•"/>
              <a:tabLst/>
              <a:defRPr/>
            </a:pPr>
            <a:endParaRPr lang="en-US" altLang="en-US" sz="1100" dirty="0"/>
          </a:p>
          <a:p>
            <a:pPr marL="185395" marR="0" lvl="0" indent="-171450" algn="l" defTabSz="94228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b="1" dirty="0"/>
              <a:t>Facilite </a:t>
            </a:r>
            <a:r>
              <a:rPr lang="fr-BE" sz="1100" b="1" dirty="0"/>
              <a:t>el reporte</a:t>
            </a:r>
            <a:r>
              <a:rPr lang="es-x-int-SDL" sz="1100" dirty="0"/>
              <a:t>: si se les ha asignado la tarea en pequeños grupos, pídales que presenten sus propuestas de </a:t>
            </a:r>
            <a:r>
              <a:rPr lang="fr-BE" sz="1100" dirty="0"/>
              <a:t>objetivos </a:t>
            </a:r>
            <a:r>
              <a:rPr lang="fr-BE" sz="1100" dirty="0" err="1"/>
              <a:t>generales</a:t>
            </a:r>
            <a:r>
              <a:rPr lang="fr-BE" sz="1100" dirty="0"/>
              <a:t> </a:t>
            </a:r>
            <a:r>
              <a:rPr lang="es-x-int-SDL" sz="1100" u="sng" dirty="0"/>
              <a:t>a todo el grupo.</a:t>
            </a:r>
          </a:p>
          <a:p>
            <a:pPr marL="171450" indent="-171450" defTabSz="942289" eaLnBrk="0" fontAlgn="base" hangingPunct="0">
              <a:spcBef>
                <a:spcPct val="0"/>
              </a:spcBef>
              <a:spcAft>
                <a:spcPct val="0"/>
              </a:spcAft>
              <a:buFont typeface="Arial" panose="020B0604020202020204" pitchFamily="34" charset="0"/>
              <a:buChar char="•"/>
              <a:defRPr/>
            </a:pPr>
            <a:endParaRPr lang="en-US" sz="1100" b="1" dirty="0">
              <a:ea typeface="MS PGothic" panose="020B0600070205080204" pitchFamily="34" charset="-128"/>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x-int-SDL" sz="1100" b="1" dirty="0">
                <a:solidFill>
                  <a:srgbClr val="000000"/>
                </a:solidFill>
              </a:rPr>
              <a:t>Documente los resultados en una hoja de rotafolio, una hoja de trabajo o una pizarra.</a:t>
            </a:r>
          </a:p>
          <a:p>
            <a:pPr marL="176679" indent="-176679" defTabSz="942289" eaLnBrk="0" fontAlgn="base" hangingPunct="0">
              <a:spcBef>
                <a:spcPct val="0"/>
              </a:spcBef>
              <a:spcAft>
                <a:spcPct val="0"/>
              </a:spcAft>
              <a:buFont typeface="Wingdings" panose="05000000000000000000" pitchFamily="2" charset="2"/>
              <a:buChar char="Ø"/>
              <a:defRPr/>
            </a:pPr>
            <a:endParaRPr lang="en-US" sz="1100" b="1" dirty="0">
              <a:ea typeface="MS PGothic" panose="020B0600070205080204" pitchFamily="34" charset="-128"/>
            </a:endParaRPr>
          </a:p>
          <a:p>
            <a:pPr marL="176679" indent="-176679" defTabSz="942289" eaLnBrk="0" fontAlgn="base" hangingPunct="0">
              <a:spcBef>
                <a:spcPct val="0"/>
              </a:spcBef>
              <a:spcAft>
                <a:spcPct val="0"/>
              </a:spcAft>
              <a:buFont typeface="Arial" panose="020B0604020202020204" pitchFamily="34" charset="0"/>
              <a:buChar char="•"/>
              <a:defRPr/>
            </a:pPr>
            <a:r>
              <a:rPr lang="es-x-int-SDL" sz="1100" b="1" dirty="0">
                <a:ea typeface="MS PGothic" panose="020B0600070205080204" pitchFamily="34" charset="-128"/>
              </a:rPr>
              <a:t>Consejos para la facilitación:</a:t>
            </a:r>
          </a:p>
          <a:p>
            <a:pPr marL="647824" lvl="1" indent="-176679" defTabSz="942289">
              <a:spcBef>
                <a:spcPct val="0"/>
              </a:spcBef>
              <a:buFont typeface="Arial" panose="020B0604020202020204" pitchFamily="34" charset="0"/>
              <a:buChar char="•"/>
              <a:defRPr/>
            </a:pPr>
            <a:r>
              <a:rPr lang="es-x-int-SDL" sz="1100" dirty="0">
                <a:solidFill>
                  <a:srgbClr val="211E1F"/>
                </a:solidFill>
              </a:rPr>
              <a:t>Revise su evaluación del contexto para formular o consensuar </a:t>
            </a:r>
            <a:r>
              <a:rPr lang="fr-BE" sz="1100" dirty="0">
                <a:solidFill>
                  <a:srgbClr val="211E1F"/>
                </a:solidFill>
              </a:rPr>
              <a:t>un objetivo </a:t>
            </a:r>
            <a:r>
              <a:rPr lang="fr-BE" sz="1100" dirty="0" err="1">
                <a:solidFill>
                  <a:srgbClr val="211E1F"/>
                </a:solidFill>
              </a:rPr>
              <a:t>general</a:t>
            </a:r>
            <a:r>
              <a:rPr lang="fr-BE" sz="1100" dirty="0">
                <a:solidFill>
                  <a:srgbClr val="211E1F"/>
                </a:solidFill>
              </a:rPr>
              <a:t> </a:t>
            </a:r>
            <a:r>
              <a:rPr lang="es-x-int-SDL" sz="1100" dirty="0">
                <a:solidFill>
                  <a:srgbClr val="211E1F"/>
                </a:solidFill>
              </a:rPr>
              <a:t>que establezca claramente el cambio que espera ver como resultado de sus esfuerzos.</a:t>
            </a:r>
          </a:p>
          <a:p>
            <a:pPr marL="647824" lvl="1" indent="-176679">
              <a:spcBef>
                <a:spcPct val="0"/>
              </a:spcBef>
              <a:buFont typeface="Arial" panose="020B0604020202020204" pitchFamily="34" charset="0"/>
              <a:buChar char="•"/>
            </a:pPr>
            <a:r>
              <a:rPr lang="es-x-int-SDL" sz="1100" dirty="0">
                <a:ea typeface="MS PGothic" panose="020B0600070205080204" pitchFamily="34" charset="-128"/>
              </a:rPr>
              <a:t>Si es la primera vez que su grupo formula </a:t>
            </a:r>
            <a:r>
              <a:rPr lang="fr-BE" sz="1100" dirty="0">
                <a:ea typeface="MS PGothic" panose="020B0600070205080204" pitchFamily="34" charset="-128"/>
              </a:rPr>
              <a:t>un </a:t>
            </a:r>
            <a:r>
              <a:rPr lang="fr-BE" sz="1100" dirty="0" err="1">
                <a:ea typeface="MS PGothic" panose="020B0600070205080204" pitchFamily="34" charset="-128"/>
              </a:rPr>
              <a:t>objetivo</a:t>
            </a:r>
            <a:r>
              <a:rPr lang="fr-BE" sz="1100" dirty="0">
                <a:ea typeface="MS PGothic" panose="020B0600070205080204" pitchFamily="34" charset="-128"/>
              </a:rPr>
              <a:t> </a:t>
            </a:r>
            <a:r>
              <a:rPr lang="fr-BE" sz="1100" dirty="0" err="1">
                <a:ea typeface="MS PGothic" panose="020B0600070205080204" pitchFamily="34" charset="-128"/>
              </a:rPr>
              <a:t>general</a:t>
            </a:r>
            <a:r>
              <a:rPr lang="es-x-int-SDL" sz="1100" dirty="0">
                <a:ea typeface="MS PGothic" panose="020B0600070205080204" pitchFamily="34" charset="-128"/>
              </a:rPr>
              <a:t>, considere varias opciones, incluyendo la que mejor inspire un fuerte compromiso. En cualquier caso, tómese tiempo para conversar y debatir. </a:t>
            </a:r>
          </a:p>
          <a:p>
            <a:pPr marL="647824" lvl="1" indent="-176679">
              <a:spcBef>
                <a:spcPct val="0"/>
              </a:spcBef>
              <a:buFont typeface="Arial" panose="020B0604020202020204" pitchFamily="34" charset="0"/>
              <a:buChar char="•"/>
            </a:pPr>
            <a:r>
              <a:rPr lang="es-x-int-SDL" sz="1100" dirty="0">
                <a:ea typeface="MS PGothic" panose="020B0600070205080204" pitchFamily="34" charset="-128"/>
              </a:rPr>
              <a:t>Este es el paso más importante para llegar a un consenso. Es el factor de unión crítico para establecer o dinamizar un grupo de trabajo de advocacy.</a:t>
            </a:r>
            <a:r>
              <a:rPr lang="es-x-int-SDL" sz="1100" dirty="0"/>
              <a:t> </a:t>
            </a:r>
          </a:p>
          <a:p>
            <a:pPr marL="647824" lvl="1"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i="1" dirty="0"/>
              <a:t>Guía del usuario páginas 24-25.</a:t>
            </a:r>
          </a:p>
          <a:p>
            <a:endParaRPr lang="en-US" sz="1900" dirty="0">
              <a:solidFill>
                <a:srgbClr val="211E1F"/>
              </a:solidFill>
              <a:latin typeface="GillSans Light"/>
            </a:endParaRPr>
          </a:p>
          <a:p>
            <a:endParaRPr lang="en-US" sz="1900" dirty="0">
              <a:solidFill>
                <a:srgbClr val="211E1F"/>
              </a:solidFill>
              <a:latin typeface="GillSans Light"/>
            </a:endParaRPr>
          </a:p>
          <a:p>
            <a:endParaRPr lang="en-US" sz="1900" dirty="0">
              <a:solidFill>
                <a:srgbClr val="211E1F"/>
              </a:solidFill>
              <a:latin typeface="GillSans Light"/>
            </a:endParaRPr>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34</a:t>
            </a:fld>
            <a:endParaRPr lang="en-US" altLang="en-US"/>
          </a:p>
        </p:txBody>
      </p:sp>
    </p:spTree>
    <p:extLst>
      <p:ext uri="{BB962C8B-B14F-4D97-AF65-F5344CB8AC3E}">
        <p14:creationId xmlns:p14="http://schemas.microsoft.com/office/powerpoint/2010/main" val="3354421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BE" sz="1100" b="1" dirty="0"/>
              <a:t>Facilite la discusión</a:t>
            </a:r>
            <a:r>
              <a:rPr lang="es-x-int-SDL" sz="1100" b="1" dirty="0"/>
              <a:t>:</a:t>
            </a:r>
          </a:p>
          <a:p>
            <a:pPr marL="633879" lvl="1" indent="-176679">
              <a:buFont typeface="Arial" panose="020B0604020202020204" pitchFamily="34" charset="0"/>
              <a:buChar char="•"/>
              <a:defRPr/>
            </a:pPr>
            <a:r>
              <a:rPr lang="es-x-int-SDL" sz="1100" b="0" dirty="0"/>
              <a:t>¿Cuál es la diferencia entre </a:t>
            </a:r>
            <a:r>
              <a:rPr lang="fr-BE" sz="1100" b="0" dirty="0"/>
              <a:t>un objetivo </a:t>
            </a:r>
            <a:r>
              <a:rPr lang="fr-BE" sz="1100" b="0" dirty="0" err="1"/>
              <a:t>general</a:t>
            </a:r>
            <a:r>
              <a:rPr lang="fr-BE" sz="1100" b="0" dirty="0"/>
              <a:t> </a:t>
            </a:r>
            <a:r>
              <a:rPr lang="es-x-int-SDL" sz="1100" b="0" dirty="0"/>
              <a:t>y un objetivo</a:t>
            </a:r>
            <a:r>
              <a:rPr lang="en-US" sz="1100" b="0" dirty="0"/>
              <a:t> SMART</a:t>
            </a:r>
            <a:r>
              <a:rPr lang="es-x-int-SDL" sz="1100" b="0" dirty="0"/>
              <a:t>?</a:t>
            </a:r>
          </a:p>
          <a:p>
            <a:pPr marL="176679" indent="-176679">
              <a:buFont typeface="Wingdings" panose="05000000000000000000" pitchFamily="2" charset="2"/>
              <a:buChar char="Ø"/>
              <a:defRPr/>
            </a:pPr>
            <a:endParaRPr lang="en-US" sz="1100" b="1" dirty="0"/>
          </a:p>
          <a:p>
            <a:pPr marL="176679" indent="-176679">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buFont typeface="Arial" panose="020B0604020202020204" pitchFamily="34" charset="0"/>
              <a:buChar char="•"/>
              <a:defRPr/>
            </a:pPr>
            <a:r>
              <a:rPr lang="es-x-int-SDL" sz="1100" dirty="0"/>
              <a:t>Los objetivos son pasos pequeños y graduales. </a:t>
            </a:r>
            <a:r>
              <a:rPr lang="es-x-int-SDL" sz="1100" dirty="0">
                <a:solidFill>
                  <a:schemeClr val="accent2"/>
                </a:solidFill>
                <a:cs typeface="Arial" panose="020B0604020202020204" pitchFamily="34" charset="0"/>
              </a:rPr>
              <a:t>Se alcanza </a:t>
            </a:r>
            <a:r>
              <a:rPr lang="fr-BE" sz="1100" dirty="0">
                <a:solidFill>
                  <a:schemeClr val="accent2"/>
                </a:solidFill>
                <a:cs typeface="Arial" panose="020B0604020202020204" pitchFamily="34" charset="0"/>
              </a:rPr>
              <a:t>el objetivo </a:t>
            </a:r>
            <a:r>
              <a:rPr lang="fr-BE" sz="1100" dirty="0" err="1">
                <a:solidFill>
                  <a:schemeClr val="accent2"/>
                </a:solidFill>
                <a:cs typeface="Arial" panose="020B0604020202020204" pitchFamily="34" charset="0"/>
              </a:rPr>
              <a:t>general</a:t>
            </a:r>
            <a:r>
              <a:rPr lang="fr-BE" sz="1100" dirty="0">
                <a:solidFill>
                  <a:schemeClr val="accent2"/>
                </a:solidFill>
                <a:cs typeface="Arial" panose="020B0604020202020204" pitchFamily="34" charset="0"/>
              </a:rPr>
              <a:t> </a:t>
            </a:r>
            <a:r>
              <a:rPr lang="es-x-int-SDL" sz="1100" dirty="0">
                <a:solidFill>
                  <a:schemeClr val="accent2"/>
                </a:solidFill>
                <a:cs typeface="Arial" panose="020B0604020202020204" pitchFamily="34" charset="0"/>
              </a:rPr>
              <a:t>a través de un encadenamiento de est</a:t>
            </a:r>
            <a:r>
              <a:rPr lang="fr-BE" sz="1100" dirty="0">
                <a:solidFill>
                  <a:schemeClr val="accent2"/>
                </a:solidFill>
                <a:cs typeface="Arial" panose="020B0604020202020204" pitchFamily="34" charset="0"/>
              </a:rPr>
              <a:t>o</a:t>
            </a:r>
            <a:r>
              <a:rPr lang="es-x-int-SDL" sz="1100" dirty="0">
                <a:solidFill>
                  <a:schemeClr val="accent2"/>
                </a:solidFill>
                <a:cs typeface="Arial" panose="020B0604020202020204" pitchFamily="34" charset="0"/>
              </a:rPr>
              <a:t>s </a:t>
            </a:r>
            <a:r>
              <a:rPr lang="fr-BE" sz="1100" dirty="0">
                <a:solidFill>
                  <a:schemeClr val="accent2"/>
                </a:solidFill>
                <a:cs typeface="Arial" panose="020B0604020202020204" pitchFamily="34" charset="0"/>
              </a:rPr>
              <a:t>« resultados o </a:t>
            </a:r>
            <a:r>
              <a:rPr lang="es-x-int-SDL" sz="1100" dirty="0">
                <a:solidFill>
                  <a:schemeClr val="accent2"/>
                </a:solidFill>
                <a:cs typeface="Arial" panose="020B0604020202020204" pitchFamily="34" charset="0"/>
              </a:rPr>
              <a:t>victorias de advocacy</a:t>
            </a:r>
            <a:r>
              <a:rPr lang="fr-BE" sz="1100" dirty="0">
                <a:solidFill>
                  <a:schemeClr val="accent2"/>
                </a:solidFill>
                <a:cs typeface="Arial" panose="020B0604020202020204" pitchFamily="34" charset="0"/>
              </a:rPr>
              <a:t> »</a:t>
            </a:r>
            <a:r>
              <a:rPr lang="es-x-int-SDL" sz="1100" dirty="0">
                <a:solidFill>
                  <a:schemeClr val="accent2"/>
                </a:solidFill>
                <a:cs typeface="Arial" panose="020B0604020202020204" pitchFamily="34" charset="0"/>
              </a:rPr>
              <a:t>.</a:t>
            </a:r>
            <a:r>
              <a:rPr lang="fr-BE" sz="1100" dirty="0">
                <a:solidFill>
                  <a:schemeClr val="accent2"/>
                </a:solidFill>
                <a:cs typeface="Arial" panose="020B0604020202020204" pitchFamily="34" charset="0"/>
              </a:rPr>
              <a:t> </a:t>
            </a:r>
            <a:endParaRPr lang="es-x-int-SDL" sz="1100" dirty="0">
              <a:solidFill>
                <a:schemeClr val="accent2"/>
              </a:solidFill>
              <a:cs typeface="Arial" panose="020B0604020202020204" pitchFamily="34" charset="0"/>
            </a:endParaRPr>
          </a:p>
          <a:p>
            <a:pPr marL="647824" lvl="1" indent="-176679">
              <a:buFont typeface="Arial" panose="020B0604020202020204" pitchFamily="34" charset="0"/>
              <a:buChar char="•"/>
              <a:defRPr/>
            </a:pPr>
            <a:r>
              <a:rPr lang="es-x-int-SDL" sz="1100" dirty="0"/>
              <a:t>Los objetivos suelen aprovechar oportunidades políticas inminentes.</a:t>
            </a:r>
          </a:p>
          <a:p>
            <a:pPr marL="176679" indent="-176679">
              <a:buFont typeface="Wingdings" panose="05000000000000000000" pitchFamily="2" charset="2"/>
              <a:buChar char="Ø"/>
              <a:defRPr/>
            </a:pPr>
            <a:endParaRPr lang="en-US" sz="1100" dirty="0"/>
          </a:p>
          <a:p>
            <a:pPr marL="176679" indent="-176679">
              <a:buFont typeface="Arial" panose="020B0604020202020204" pitchFamily="34" charset="0"/>
              <a:buChar char="•"/>
              <a:defRPr/>
            </a:pPr>
            <a:r>
              <a:rPr lang="es-x-int-SDL" sz="1100" b="1" dirty="0"/>
              <a:t>Actividad opcional:</a:t>
            </a:r>
          </a:p>
          <a:p>
            <a:pPr marL="647824" lvl="1" indent="-176679">
              <a:buFont typeface="Arial" panose="020B0604020202020204" pitchFamily="34" charset="0"/>
              <a:buChar char="•"/>
              <a:defRPr/>
            </a:pPr>
            <a:r>
              <a:rPr lang="es-x-int-SDL" sz="1100" dirty="0"/>
              <a:t>Prepare con antelación una lista de ejemplos de posibles </a:t>
            </a:r>
            <a:r>
              <a:rPr lang="fr-BE" sz="1100" dirty="0"/>
              <a:t>objetivos </a:t>
            </a:r>
            <a:r>
              <a:rPr lang="fr-BE" sz="1100" dirty="0" err="1"/>
              <a:t>generales</a:t>
            </a:r>
            <a:r>
              <a:rPr lang="fr-BE" sz="1100" dirty="0"/>
              <a:t> </a:t>
            </a:r>
            <a:r>
              <a:rPr lang="es-x-int-SDL" sz="1100" dirty="0"/>
              <a:t>y objetivos adecuados al contexto local.                                                                                                                                                </a:t>
            </a:r>
          </a:p>
          <a:p>
            <a:pPr marL="647824" lvl="1" indent="-176679">
              <a:buFont typeface="Arial" panose="020B0604020202020204" pitchFamily="34" charset="0"/>
              <a:buChar char="•"/>
              <a:defRPr/>
            </a:pPr>
            <a:r>
              <a:rPr lang="es-x-int-SDL" sz="1100" dirty="0"/>
              <a:t>Lea cada ejemplo. Discuta con los participantes si se trata de </a:t>
            </a:r>
            <a:r>
              <a:rPr lang="fr-BE" sz="1100" dirty="0"/>
              <a:t>un </a:t>
            </a:r>
            <a:r>
              <a:rPr lang="fr-BE" sz="1100" dirty="0" err="1"/>
              <a:t>objetivo</a:t>
            </a:r>
            <a:r>
              <a:rPr lang="fr-BE" sz="1100" dirty="0"/>
              <a:t> </a:t>
            </a:r>
            <a:r>
              <a:rPr lang="fr-BE" sz="1100" dirty="0" err="1"/>
              <a:t>general</a:t>
            </a:r>
            <a:r>
              <a:rPr lang="fr-BE" sz="1100" dirty="0"/>
              <a:t> </a:t>
            </a:r>
            <a:r>
              <a:rPr lang="es-x-int-SDL" sz="1100" dirty="0"/>
              <a:t>o de un objetivo. </a:t>
            </a:r>
          </a:p>
          <a:p>
            <a:pPr marL="176679" indent="-176679">
              <a:buFont typeface="Wingdings" panose="05000000000000000000" pitchFamily="2" charset="2"/>
              <a:buChar char="Ø"/>
              <a:defRPr/>
            </a:pPr>
            <a:endParaRPr lang="en-US" sz="1100" i="1" dirty="0"/>
          </a:p>
          <a:p>
            <a:pPr>
              <a:defRPr/>
            </a:pPr>
            <a:r>
              <a:rPr lang="es-x-int-SDL" i="1" dirty="0">
                <a:ea typeface="+mn-ea"/>
              </a:rPr>
              <a:t>Guía del usuario páginas 26-30.</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35</a:t>
            </a:fld>
            <a:endParaRPr lang="en-US"/>
          </a:p>
        </p:txBody>
      </p:sp>
    </p:spTree>
    <p:extLst>
      <p:ext uri="{BB962C8B-B14F-4D97-AF65-F5344CB8AC3E}">
        <p14:creationId xmlns:p14="http://schemas.microsoft.com/office/powerpoint/2010/main" val="1908155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este punto</a:t>
            </a:r>
            <a:r>
              <a:rPr lang="es-x-int-SDL" b="1" dirty="0"/>
              <a:t>:</a:t>
            </a:r>
          </a:p>
          <a:p>
            <a:pPr marL="647824" lvl="1" indent="-176679">
              <a:buFont typeface="Arial" panose="020B0604020202020204" pitchFamily="34" charset="0"/>
              <a:buChar char="•"/>
              <a:defRPr/>
            </a:pPr>
            <a:r>
              <a:rPr lang="es-x-int-SDL" dirty="0"/>
              <a:t>Para impulsar los esfuerzos de advocacy y lograr el éxito, el objetivo debe ser SMART (tener características que califiquen el objetivo como específico, medible, alcanzable, relevante y con límite de tiempo).</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dirty="0"/>
              <a:t>(Lea cada una de las 5 características de un objetivo SMART en la diapositiva) </a:t>
            </a:r>
          </a:p>
          <a:p>
            <a:pPr>
              <a:defRPr/>
            </a:pPr>
            <a:endParaRPr lang="en-US" b="1" dirty="0"/>
          </a:p>
          <a:p>
            <a:pPr marL="176679" indent="-176679">
              <a:buFont typeface="Arial" panose="020B0604020202020204" pitchFamily="34" charset="0"/>
              <a:buChar char="•"/>
              <a:defRPr/>
            </a:pPr>
            <a:r>
              <a:rPr lang="fr-BE" b="1" dirty="0"/>
              <a:t>Facilite la discusión</a:t>
            </a:r>
            <a:r>
              <a:rPr lang="es-x-int-SDL" b="1" dirty="0"/>
              <a:t>: </a:t>
            </a:r>
          </a:p>
          <a:p>
            <a:pPr marL="647824" lvl="1" indent="-176679">
              <a:buFont typeface="Arial" panose="020B0604020202020204" pitchFamily="34" charset="0"/>
              <a:buChar char="•"/>
              <a:defRPr/>
            </a:pPr>
            <a:r>
              <a:rPr lang="es-x-int-SDL" dirty="0"/>
              <a:t>¿Cómo un objetivo formulado de manera SMART puede facilitar un</a:t>
            </a:r>
            <a:r>
              <a:rPr lang="fr-BE" dirty="0"/>
              <a:t> resultado o</a:t>
            </a:r>
            <a:r>
              <a:rPr lang="es-x-int-SDL" dirty="0"/>
              <a:t> victoria de advocacy? Utilice un ejemplo que le resulte familiar al grupo o pida al grupo que comparta ejemplos que consideren que son SMART.</a:t>
            </a:r>
          </a:p>
          <a:p>
            <a:pPr marL="647824" lvl="1"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es-x-int-SDL" b="1" dirty="0"/>
              <a:t>Actividad opcional:</a:t>
            </a:r>
          </a:p>
          <a:p>
            <a:pPr marL="647824" lvl="1" indent="-176679">
              <a:buFont typeface="Arial" panose="020B0604020202020204" pitchFamily="34" charset="0"/>
              <a:buChar char="•"/>
              <a:defRPr/>
            </a:pPr>
            <a:r>
              <a:rPr lang="es-x-int-SDL" dirty="0"/>
              <a:t>Establezca pequeños grupos y pida a cada uno que redacte un objetivo SMART basado en la evaluación del contexto y en sus propios conocimientos. Pueden anotar su objetivo en un rotafolio o en una diapositiva para compartirlo con el resto del grupo. El grupo más amplio evalúa si el objetivo de cada grupo es SMART y cómo podría reforzarse. Este ejercicio es especialmente útil cuando el concepto SMART es nuevo para el grupo.</a:t>
            </a:r>
          </a:p>
          <a:p>
            <a:pPr marL="176679" indent="-176679">
              <a:buFont typeface="Wingdings" panose="05000000000000000000" pitchFamily="2" charset="2"/>
              <a:buChar char="Ø"/>
              <a:defRPr/>
            </a:pPr>
            <a:endParaRPr lang="en-US" dirty="0"/>
          </a:p>
          <a:p>
            <a:pPr>
              <a:defRPr/>
            </a:pPr>
            <a:r>
              <a:rPr lang="es-x-int-SDL" i="1" dirty="0"/>
              <a:t>Guía del usuario páginas 26-27.</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36</a:t>
            </a:fld>
            <a:endParaRPr lang="en-US"/>
          </a:p>
        </p:txBody>
      </p:sp>
    </p:spTree>
    <p:extLst>
      <p:ext uri="{BB962C8B-B14F-4D97-AF65-F5344CB8AC3E}">
        <p14:creationId xmlns:p14="http://schemas.microsoft.com/office/powerpoint/2010/main" val="205092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Plantee </a:t>
            </a:r>
            <a:r>
              <a:rPr lang="fr-BE" sz="1100" b="1" dirty="0"/>
              <a:t>este punto</a:t>
            </a:r>
            <a:r>
              <a:rPr lang="es-x-int-SDL" sz="1100" b="1" dirty="0"/>
              <a:t>:</a:t>
            </a:r>
          </a:p>
          <a:p>
            <a:pPr marL="647824" lvl="1" indent="-176679">
              <a:spcBef>
                <a:spcPct val="0"/>
              </a:spcBef>
              <a:buFontTx/>
              <a:buChar char="•"/>
              <a:defRPr/>
            </a:pPr>
            <a:r>
              <a:rPr lang="es-x-int-SDL" sz="1100" dirty="0"/>
              <a:t>Se necesitan much</a:t>
            </a:r>
            <a:r>
              <a:rPr lang="fr-BE" sz="1100" dirty="0"/>
              <a:t>os resultados o</a:t>
            </a:r>
            <a:r>
              <a:rPr lang="es-x-int-SDL" sz="1100" dirty="0"/>
              <a:t> victorias de advocacy (es decir, el cumplimiento de los objetivos SMART) para alcanzar</a:t>
            </a:r>
            <a:r>
              <a:rPr lang="fr-BE" sz="1100" dirty="0"/>
              <a:t> el objetivo general o</a:t>
            </a:r>
            <a:r>
              <a:rPr lang="es-x-int-SDL" sz="1100" dirty="0"/>
              <a:t> </a:t>
            </a:r>
            <a:r>
              <a:rPr lang="fr-BE" sz="1100" dirty="0"/>
              <a:t>a largo </a:t>
            </a:r>
            <a:r>
              <a:rPr lang="fr-BE" sz="1100" dirty="0" err="1"/>
              <a:t>plazo</a:t>
            </a:r>
            <a:r>
              <a:rPr lang="es-x-int-SDL" sz="1100" dirty="0"/>
              <a:t> más amplia. En este ejemplo, </a:t>
            </a:r>
            <a:r>
              <a:rPr lang="fr-BE" sz="1100" dirty="0"/>
              <a:t>el objetivo general o a largo </a:t>
            </a:r>
            <a:r>
              <a:rPr lang="fr-BE" sz="1100" dirty="0" err="1"/>
              <a:t>plazo</a:t>
            </a:r>
            <a:r>
              <a:rPr lang="fr-BE" sz="1100" dirty="0"/>
              <a:t> </a:t>
            </a:r>
            <a:r>
              <a:rPr lang="es-x-int-SDL" sz="1100" dirty="0"/>
              <a:t>es reducir la mortalidad materna. </a:t>
            </a:r>
          </a:p>
          <a:p>
            <a:pPr marL="647824" lvl="1" indent="-176679">
              <a:spcBef>
                <a:spcPct val="0"/>
              </a:spcBef>
              <a:buFontTx/>
              <a:buChar char="•"/>
              <a:defRPr/>
            </a:pPr>
            <a:r>
              <a:rPr lang="es-x-int-SDL" sz="1100" dirty="0"/>
              <a:t>Repase los objetivos 1 a 5 de la diapositiva.</a:t>
            </a:r>
          </a:p>
          <a:p>
            <a:pPr marL="176679" indent="-176679">
              <a:spcBef>
                <a:spcPct val="0"/>
              </a:spcBef>
              <a:buFont typeface="Arial" panose="020B0604020202020204" pitchFamily="34" charset="0"/>
              <a:buChar char="•"/>
              <a:defRPr/>
            </a:pPr>
            <a:endParaRPr lang="en-US" altLang="en-US" sz="1100" dirty="0"/>
          </a:p>
          <a:p>
            <a:pPr marL="176679" indent="-176679">
              <a:spcBef>
                <a:spcPct val="0"/>
              </a:spcBef>
              <a:buFont typeface="Arial" panose="020B0604020202020204" pitchFamily="34" charset="0"/>
              <a:buChar char="•"/>
              <a:defRPr/>
            </a:pPr>
            <a:r>
              <a:rPr lang="fr-BE" sz="1100" b="1" dirty="0"/>
              <a:t>Facilite la discusión</a:t>
            </a:r>
            <a:r>
              <a:rPr lang="es-x-int-SDL" sz="1100" b="1" dirty="0"/>
              <a:t>:</a:t>
            </a:r>
          </a:p>
          <a:p>
            <a:pPr marL="647824" lvl="1" indent="-176679">
              <a:spcBef>
                <a:spcPct val="0"/>
              </a:spcBef>
              <a:buFont typeface="Arial" panose="020B0604020202020204" pitchFamily="34" charset="0"/>
              <a:buChar char="•"/>
              <a:defRPr/>
            </a:pPr>
            <a:r>
              <a:rPr lang="es-x-int-SDL" sz="1100" dirty="0"/>
              <a:t>¿Forman estos objetivos una cadena de resultados que conducen al logro de</a:t>
            </a:r>
            <a:r>
              <a:rPr lang="fr-BE" sz="1100" dirty="0"/>
              <a:t>l objetivo general o</a:t>
            </a:r>
            <a:r>
              <a:rPr lang="es-x-int-SDL" sz="1100" dirty="0"/>
              <a:t> </a:t>
            </a:r>
            <a:r>
              <a:rPr lang="fr-BE" sz="1100" dirty="0"/>
              <a:t>a largo </a:t>
            </a:r>
            <a:r>
              <a:rPr lang="fr-BE" sz="1100" dirty="0" err="1"/>
              <a:t>plazo</a:t>
            </a:r>
            <a:r>
              <a:rPr lang="es-x-int-SDL" sz="1100" dirty="0"/>
              <a:t>?</a:t>
            </a:r>
          </a:p>
          <a:p>
            <a:pPr marL="647824" lvl="1" indent="-176679">
              <a:spcBef>
                <a:spcPct val="0"/>
              </a:spcBef>
              <a:buFont typeface="Arial" panose="020B0604020202020204" pitchFamily="34" charset="0"/>
              <a:buChar char="•"/>
              <a:defRPr/>
            </a:pPr>
            <a:r>
              <a:rPr lang="es-x-int-SDL" sz="1100" dirty="0"/>
              <a:t>¿Es posible llevarlos a cabo en un orden diferente?</a:t>
            </a:r>
          </a:p>
          <a:p>
            <a:pPr marL="647824" lvl="1" indent="-176679">
              <a:spcBef>
                <a:spcPct val="0"/>
              </a:spcBef>
              <a:buFont typeface="Arial" panose="020B0604020202020204" pitchFamily="34" charset="0"/>
              <a:buChar char="•"/>
              <a:defRPr/>
            </a:pPr>
            <a:r>
              <a:rPr lang="es-x-int-SDL" sz="1100" dirty="0"/>
              <a:t>¿Qué otros posibles objetivos ayudarían a alcanzar </a:t>
            </a:r>
            <a:r>
              <a:rPr lang="fr-BE" sz="1100" dirty="0"/>
              <a:t>el objetivo general o a largo </a:t>
            </a:r>
            <a:r>
              <a:rPr lang="fr-BE" sz="1100" dirty="0" err="1"/>
              <a:t>plazo</a:t>
            </a:r>
            <a:r>
              <a:rPr lang="es-x-int-SDL" sz="1100" dirty="0"/>
              <a:t>?</a:t>
            </a:r>
          </a:p>
          <a:p>
            <a:pPr marL="647824" lvl="1" indent="-176679" defTabSz="942289">
              <a:spcBef>
                <a:spcPct val="0"/>
              </a:spcBef>
              <a:buFont typeface="Arial" panose="020B0604020202020204" pitchFamily="34" charset="0"/>
              <a:buChar char="•"/>
              <a:defRPr/>
            </a:pPr>
            <a:r>
              <a:rPr lang="es-x-int-SDL" sz="1100" dirty="0">
                <a:solidFill>
                  <a:srgbClr val="211E1F"/>
                </a:solidFill>
                <a:latin typeface="Calibri" panose="020F0502020204030204" pitchFamily="34" charset="0"/>
                <a:cs typeface="Calibri" panose="020F0502020204030204" pitchFamily="34" charset="0"/>
              </a:rPr>
              <a:t>Haga una lluvia de ideas sobre las maneras de formular, medir y verificar el éxito. </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Pregunte si tienen alguna duda para aclarar las diferencias entre </a:t>
            </a:r>
            <a:r>
              <a:rPr lang="fr-BE" sz="1100" b="1" dirty="0"/>
              <a:t>objetivos generales o a largo </a:t>
            </a:r>
            <a:r>
              <a:rPr lang="fr-BE" sz="1100" b="1" dirty="0" err="1"/>
              <a:t>plazo</a:t>
            </a:r>
            <a:r>
              <a:rPr lang="es-x-int-SDL" sz="1100" b="1" dirty="0"/>
              <a:t> y objetivos</a:t>
            </a:r>
            <a:r>
              <a:rPr lang="fr-BE" sz="1100" b="1" dirty="0"/>
              <a:t>, as</a:t>
            </a:r>
            <a:r>
              <a:rPr lang="es-x-int-SDL" sz="1100" b="1" dirty="0"/>
              <a:t>í</a:t>
            </a:r>
            <a:r>
              <a:rPr lang="fr-BE" sz="1100" b="1" dirty="0"/>
              <a:t> </a:t>
            </a:r>
            <a:r>
              <a:rPr lang="fr-BE" sz="1100" b="1" dirty="0" err="1"/>
              <a:t>como</a:t>
            </a:r>
            <a:r>
              <a:rPr lang="fr-BE" sz="1100" b="1" dirty="0"/>
              <a:t> </a:t>
            </a:r>
            <a:r>
              <a:rPr lang="es-x-int-SDL" sz="1100" b="1" dirty="0"/>
              <a:t>las características de un objetivo SMART.  </a:t>
            </a:r>
          </a:p>
          <a:p>
            <a:pPr>
              <a:spcBef>
                <a:spcPct val="0"/>
              </a:spcBef>
              <a:defRPr/>
            </a:pPr>
            <a:endParaRPr lang="en-US" altLang="en-US" sz="1100" b="1" dirty="0"/>
          </a:p>
          <a:p>
            <a:pPr>
              <a:spcBef>
                <a:spcPct val="0"/>
              </a:spcBef>
              <a:defRPr/>
            </a:pPr>
            <a:r>
              <a:rPr lang="es-x-int-SDL" sz="1100" i="1" dirty="0"/>
              <a:t>Guía del usuario página 30.</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37</a:t>
            </a:fld>
            <a:endParaRPr lang="en-US"/>
          </a:p>
        </p:txBody>
      </p:sp>
    </p:spTree>
    <p:extLst>
      <p:ext uri="{BB962C8B-B14F-4D97-AF65-F5344CB8AC3E}">
        <p14:creationId xmlns:p14="http://schemas.microsoft.com/office/powerpoint/2010/main" val="3204758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4621A56-F64F-4B64-BFF0-640EB7F0D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5B1FA900-DDF5-4DFF-811C-4881AD0D6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x-int-SDL" sz="1100" dirty="0"/>
              <a:t>Opcional: diapositiva alternativa</a:t>
            </a:r>
          </a:p>
          <a:p>
            <a:pPr>
              <a:spcBef>
                <a:spcPct val="0"/>
              </a:spcBef>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pPr>
            <a:r>
              <a:rPr lang="fr-BE" sz="1100" dirty="0"/>
              <a:t>Un objetivo </a:t>
            </a:r>
            <a:r>
              <a:rPr lang="fr-BE" sz="1100" dirty="0" err="1"/>
              <a:t>general</a:t>
            </a:r>
            <a:r>
              <a:rPr lang="fr-BE" sz="1100" dirty="0"/>
              <a:t> </a:t>
            </a:r>
            <a:r>
              <a:rPr lang="es-x-int-SDL" sz="1100" dirty="0"/>
              <a:t>más amplia se consigue alcanzando múltiples objetivos SMART. Cuando se alcanza un objetivo, se logra un</a:t>
            </a:r>
            <a:r>
              <a:rPr lang="fr-BE" sz="1100" dirty="0"/>
              <a:t> resultado o </a:t>
            </a:r>
            <a:r>
              <a:rPr lang="es-x-int-SDL" sz="1100" dirty="0"/>
              <a:t>victoria de advocacy.</a:t>
            </a:r>
          </a:p>
          <a:p>
            <a:pPr marL="647824" lvl="1" indent="-176679">
              <a:spcBef>
                <a:spcPct val="0"/>
              </a:spcBef>
              <a:buFont typeface="Arial" panose="020B0604020202020204" pitchFamily="34" charset="0"/>
              <a:buChar char="•"/>
            </a:pPr>
            <a:r>
              <a:rPr lang="es-x-int-SDL" sz="1100" dirty="0"/>
              <a:t>En este ejemplo, </a:t>
            </a:r>
            <a:r>
              <a:rPr lang="fr-BE" sz="1100" dirty="0"/>
              <a:t>el objetivo </a:t>
            </a:r>
            <a:r>
              <a:rPr lang="fr-BE" sz="1100" dirty="0" err="1"/>
              <a:t>general</a:t>
            </a:r>
            <a:r>
              <a:rPr lang="fr-BE" sz="1100" dirty="0"/>
              <a:t> </a:t>
            </a:r>
            <a:r>
              <a:rPr lang="es-x-int-SDL" sz="1100" dirty="0"/>
              <a:t>es que menos mujeres mueran durante el parto, pero actualmente el </a:t>
            </a:r>
            <a:r>
              <a:rPr lang="fr-BE" sz="1100" dirty="0"/>
              <a:t>E</a:t>
            </a:r>
            <a:r>
              <a:rPr lang="es-x-int-SDL" sz="1100" dirty="0"/>
              <a:t>stado registra muchas muertes de mujeres durante el embarazo y el parto. </a:t>
            </a:r>
          </a:p>
          <a:p>
            <a:pPr marL="647824" lvl="1" indent="-176679">
              <a:spcBef>
                <a:spcPct val="0"/>
              </a:spcBef>
              <a:buFont typeface="Arial" panose="020B0604020202020204" pitchFamily="34" charset="0"/>
              <a:buChar char="•"/>
            </a:pPr>
            <a:r>
              <a:rPr lang="es-x-int-SDL" sz="1100" dirty="0"/>
              <a:t>(Repase los objetivos 1 a 5 de la diapositiva)</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Pida que le aclaren las diferencias entre</a:t>
            </a:r>
            <a:r>
              <a:rPr lang="fr-BE" sz="1100" b="1" dirty="0"/>
              <a:t> objetivos </a:t>
            </a:r>
            <a:r>
              <a:rPr lang="fr-BE" sz="1100" b="1" dirty="0" err="1"/>
              <a:t>generales</a:t>
            </a:r>
            <a:r>
              <a:rPr lang="fr-BE" sz="1100" b="1" dirty="0"/>
              <a:t> </a:t>
            </a:r>
            <a:r>
              <a:rPr lang="es-x-int-SDL" sz="1100" b="1" dirty="0"/>
              <a:t>y objetivos</a:t>
            </a:r>
            <a:r>
              <a:rPr lang="en-US" sz="1100" b="1" dirty="0"/>
              <a:t> SMART</a:t>
            </a:r>
            <a:r>
              <a:rPr lang="es-x-int-SDL" sz="1100" b="1" dirty="0"/>
              <a:t>, y lo que debe incluir un objetivo.  </a:t>
            </a:r>
          </a:p>
          <a:p>
            <a:pPr marL="176679" indent="-176679">
              <a:spcBef>
                <a:spcPct val="0"/>
              </a:spcBef>
            </a:pPr>
            <a:endParaRPr lang="en-US" altLang="en-US" dirty="0"/>
          </a:p>
        </p:txBody>
      </p:sp>
      <p:sp>
        <p:nvSpPr>
          <p:cNvPr id="72707" name="Slide Number Placeholder 3">
            <a:extLst>
              <a:ext uri="{FF2B5EF4-FFF2-40B4-BE49-F238E27FC236}">
                <a16:creationId xmlns:a16="http://schemas.microsoft.com/office/drawing/2014/main" id="{3534EF6F-CC65-45BB-982F-E6DC28823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D95A654-4837-4C82-999E-C445A57C7566}"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238694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4621A56-F64F-4B64-BFF0-640EB7F0D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5B1FA900-DDF5-4DFF-811C-4881AD0D6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x-int-SDL" sz="1100" dirty="0"/>
              <a:t>Opcional: diapositiva alternativa</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pPr>
            <a:r>
              <a:rPr lang="es-x-int-SDL" sz="1100" dirty="0"/>
              <a:t>Un</a:t>
            </a:r>
            <a:r>
              <a:rPr lang="fr-BE" sz="1100" dirty="0"/>
              <a:t> objetivo </a:t>
            </a:r>
            <a:r>
              <a:rPr lang="fr-BE" sz="1100" dirty="0" err="1"/>
              <a:t>general</a:t>
            </a:r>
            <a:r>
              <a:rPr lang="fr-BE" sz="1100" dirty="0"/>
              <a:t> </a:t>
            </a:r>
            <a:r>
              <a:rPr lang="es-x-int-SDL" sz="1100" dirty="0"/>
              <a:t>más ampli</a:t>
            </a:r>
            <a:r>
              <a:rPr lang="fr-BE" sz="1100" dirty="0"/>
              <a:t>o</a:t>
            </a:r>
            <a:r>
              <a:rPr lang="es-x-int-SDL" sz="1100" dirty="0"/>
              <a:t> se consigue alcanzando múltiples objetivos SMART. Cuando se alcanza un objetivo, se logra </a:t>
            </a:r>
            <a:r>
              <a:rPr lang="fr-BE" sz="1100" dirty="0"/>
              <a:t>un resultado o</a:t>
            </a:r>
            <a:r>
              <a:rPr lang="es-x-int-SDL" sz="1100" dirty="0"/>
              <a:t> victoria de advocacy.</a:t>
            </a:r>
          </a:p>
          <a:p>
            <a:pPr marL="647824" lvl="1" indent="-176679">
              <a:spcBef>
                <a:spcPct val="0"/>
              </a:spcBef>
              <a:buFont typeface="Arial" panose="020B0604020202020204" pitchFamily="34" charset="0"/>
              <a:buChar char="•"/>
            </a:pPr>
            <a:r>
              <a:rPr lang="es-x-int-SDL" sz="1100" dirty="0"/>
              <a:t>En este ejemplo, </a:t>
            </a:r>
            <a:r>
              <a:rPr lang="fr-BE" sz="1100" dirty="0"/>
              <a:t>el objetivo </a:t>
            </a:r>
            <a:r>
              <a:rPr lang="es-x-int-SDL" sz="1100" dirty="0"/>
              <a:t>general</a:t>
            </a:r>
            <a:r>
              <a:rPr lang="fr-BE" sz="1100" dirty="0"/>
              <a:t> </a:t>
            </a:r>
            <a:r>
              <a:rPr lang="es-x-int-SDL" sz="1100" dirty="0"/>
              <a:t>es conseguir un espacio seguro y limpio para que los niños jueguen al aire libre, pero el barrio tiene actualmente un tráfico intenso y retrasos en la recogida de basuras, lo que hace que las zonas exteriores sean inseguras y poco higiénicas. </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dirty="0"/>
              <a:t>Repase los objetivos 1 a 5 de la diapositiva.</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Pida que le aclaren las diferencias entre </a:t>
            </a:r>
            <a:r>
              <a:rPr lang="fr-BE" sz="1100" b="1" dirty="0"/>
              <a:t>objetivos </a:t>
            </a:r>
            <a:r>
              <a:rPr lang="fr-BE" sz="1100" b="1" dirty="0" err="1"/>
              <a:t>generales</a:t>
            </a:r>
            <a:r>
              <a:rPr lang="fr-BE" sz="1100" b="1" dirty="0"/>
              <a:t> </a:t>
            </a:r>
            <a:r>
              <a:rPr lang="es-x-int-SDL" sz="1100" b="1" dirty="0"/>
              <a:t>y objetivos</a:t>
            </a:r>
            <a:r>
              <a:rPr lang="en-US" sz="1100" b="1" dirty="0"/>
              <a:t> SMART</a:t>
            </a:r>
            <a:r>
              <a:rPr lang="es-x-int-SDL" sz="1100" b="1" dirty="0"/>
              <a:t>, y lo que debe incluir un objetivo.  </a:t>
            </a:r>
          </a:p>
          <a:p>
            <a:pPr marL="176679" indent="-176679">
              <a:spcBef>
                <a:spcPct val="0"/>
              </a:spcBef>
            </a:pPr>
            <a:endParaRPr lang="en-US" altLang="en-US" dirty="0"/>
          </a:p>
        </p:txBody>
      </p:sp>
      <p:sp>
        <p:nvSpPr>
          <p:cNvPr id="72707" name="Slide Number Placeholder 3">
            <a:extLst>
              <a:ext uri="{FF2B5EF4-FFF2-40B4-BE49-F238E27FC236}">
                <a16:creationId xmlns:a16="http://schemas.microsoft.com/office/drawing/2014/main" id="{3534EF6F-CC65-45BB-982F-E6DC28823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D95A654-4837-4C82-999E-C445A57C7566}"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88FDCCB8-BBD5-BB4D-A49B-553A66C479A8}" type="slidenum">
              <a:rPr lang="en-US" smtClean="0"/>
              <a:t>4</a:t>
            </a:fld>
            <a:endParaRPr lang="en-US"/>
          </a:p>
        </p:txBody>
      </p:sp>
    </p:spTree>
    <p:extLst>
      <p:ext uri="{BB962C8B-B14F-4D97-AF65-F5344CB8AC3E}">
        <p14:creationId xmlns:p14="http://schemas.microsoft.com/office/powerpoint/2010/main" val="3276473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DFD5AB2-E265-4D41-B7DF-4C6E13405F78}"/>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56B22F3-A8A7-4F31-BB78-F61CA6E8B25D}"/>
              </a:ext>
            </a:extLst>
          </p:cNvPr>
          <p:cNvSpPr>
            <a:spLocks noGrp="1"/>
          </p:cNvSpPr>
          <p:nvPr>
            <p:ph type="body" idx="1"/>
          </p:nvPr>
        </p:nvSpPr>
        <p:spPr bwMode="auto"/>
        <p:txBody>
          <a:bodyPr wrap="square" numCol="1" anchor="t" anchorCtr="0" compatLnSpc="1">
            <a:prstTxWarp prst="textNoShape">
              <a:avLst/>
            </a:prstTxWarp>
          </a:bodyPr>
          <a:lstStyle/>
          <a:p>
            <a:pPr>
              <a:spcBef>
                <a:spcPct val="0"/>
              </a:spcBef>
            </a:pPr>
            <a:r>
              <a:rPr lang="es-x-int-SDL" sz="1100" dirty="0"/>
              <a:t>Opcional: diapositiva alternativa</a:t>
            </a:r>
          </a:p>
          <a:p>
            <a:pPr marL="176679" indent="-176679">
              <a:spcBef>
                <a:spcPct val="0"/>
              </a:spcBef>
              <a:defRPr/>
            </a:pPr>
            <a:endParaRPr lang="en-US" altLang="en-US" sz="1100" b="1" dirty="0">
              <a:solidFill>
                <a:srgbClr val="0000FF"/>
              </a:solidFill>
            </a:endParaRPr>
          </a:p>
          <a:p>
            <a:pPr marL="176679" indent="-176679">
              <a:spcBef>
                <a:spcPct val="0"/>
              </a:spcBef>
              <a:buFont typeface="Arial" panose="020B0604020202020204" pitchFamily="34" charset="0"/>
              <a:buChar char="•"/>
              <a:defRPr/>
            </a:pPr>
            <a:r>
              <a:rPr lang="es-x-int-SDL" sz="1100" b="1" dirty="0">
                <a:solidFill>
                  <a:srgbClr val="0000FF"/>
                </a:solidFill>
              </a:rPr>
              <a:t>Adaptaciones opcionales de la diapositiva:</a:t>
            </a:r>
          </a:p>
          <a:p>
            <a:pPr marL="647824" lvl="1" indent="-176679">
              <a:buFont typeface="Arial" panose="020B0604020202020204" pitchFamily="34" charset="0"/>
              <a:buChar char="•"/>
              <a:defRPr/>
            </a:pPr>
            <a:r>
              <a:rPr lang="es-x-int-SDL" sz="1100" dirty="0">
                <a:solidFill>
                  <a:srgbClr val="0000FF"/>
                </a:solidFill>
              </a:rPr>
              <a:t>Sustituya un objetivo SMART por otro redactado en términos localmente relevantes, ya sea un objetivo real de un esfuerzo de advocacy anterior o un objetivo SMART hipotético.</a:t>
            </a:r>
          </a:p>
          <a:p>
            <a:pPr marL="647824" lvl="1" indent="-176679">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Facilite un</a:t>
            </a:r>
            <a:r>
              <a:rPr lang="fr-BE" sz="1100" b="1" dirty="0"/>
              <a:t>a discusi</a:t>
            </a:r>
            <a:r>
              <a:rPr lang="es-x-int-SDL" sz="1100" b="1" dirty="0"/>
              <a:t>ó</a:t>
            </a:r>
            <a:r>
              <a:rPr lang="fr-BE" sz="1100" b="1" dirty="0"/>
              <a:t>n </a:t>
            </a:r>
            <a:r>
              <a:rPr lang="es-x-int-SDL" sz="1100" b="1" dirty="0"/>
              <a:t>sobre por qué/cómo este se trata de un objetivo SMART. </a:t>
            </a:r>
          </a:p>
          <a:p>
            <a:pPr marL="647824" lvl="2" indent="-176679">
              <a:spcBef>
                <a:spcPct val="0"/>
              </a:spcBef>
              <a:buFontTx/>
              <a:buChar char="•"/>
              <a:defRPr/>
            </a:pPr>
            <a:r>
              <a:rPr lang="es-x-int-SDL" sz="1100" dirty="0"/>
              <a:t>Pida al grupo que identifique las 5 características SMART de este objetivo.</a:t>
            </a:r>
          </a:p>
          <a:p>
            <a:pPr marL="647824" lvl="2" indent="-176679">
              <a:spcBef>
                <a:spcPct val="0"/>
              </a:spcBef>
              <a:buFontTx/>
              <a:buChar char="•"/>
              <a:defRPr/>
            </a:pPr>
            <a:r>
              <a:rPr lang="es-x-int-SDL" sz="1100" dirty="0"/>
              <a:t>¿Cómo conseguirá este objetivo lograr un</a:t>
            </a:r>
            <a:r>
              <a:rPr lang="fr-BE" sz="1100" dirty="0"/>
              <a:t> resultado o</a:t>
            </a:r>
            <a:r>
              <a:rPr lang="es-x-int-SDL" sz="1100" dirty="0"/>
              <a:t> victoria de advocacy?</a:t>
            </a:r>
          </a:p>
          <a:p>
            <a:pPr marL="647824" lvl="2" indent="-176679">
              <a:spcBef>
                <a:spcPct val="0"/>
              </a:spcBef>
              <a:buFontTx/>
              <a:buChar char="•"/>
              <a:defRPr/>
            </a:pPr>
            <a:r>
              <a:rPr lang="es-x-int-SDL" sz="1100" dirty="0"/>
              <a:t>¿Cómo contribuiría un</a:t>
            </a:r>
            <a:r>
              <a:rPr lang="fr-BE" sz="1100" dirty="0"/>
              <a:t> resultado o</a:t>
            </a:r>
            <a:r>
              <a:rPr lang="es-x-int-SDL" sz="1100" dirty="0"/>
              <a:t> victoria de advocacy en este objetivo para la consecución de</a:t>
            </a:r>
            <a:r>
              <a:rPr lang="fr-BE" sz="1100" dirty="0"/>
              <a:t>l </a:t>
            </a:r>
            <a:r>
              <a:rPr lang="fr-BE" sz="1100" dirty="0" err="1"/>
              <a:t>objetivo</a:t>
            </a:r>
            <a:r>
              <a:rPr lang="fr-BE" sz="1100" dirty="0"/>
              <a:t> </a:t>
            </a:r>
            <a:r>
              <a:rPr lang="fr-BE" sz="1100" dirty="0" err="1"/>
              <a:t>general</a:t>
            </a:r>
            <a:r>
              <a:rPr lang="es-x-int-SDL" sz="1100" dirty="0"/>
              <a:t>?</a:t>
            </a:r>
          </a:p>
          <a:p>
            <a:pPr marL="176679" indent="-176679">
              <a:defRPr/>
            </a:pPr>
            <a:endParaRPr lang="en-US" altLang="en-US" sz="1100" dirty="0">
              <a:solidFill>
                <a:srgbClr val="0000FF"/>
              </a:solidFill>
            </a:endParaRPr>
          </a:p>
          <a:p>
            <a:pPr marL="176679" indent="-176679">
              <a:spcBef>
                <a:spcPct val="0"/>
              </a:spcBef>
              <a:defRPr/>
            </a:pPr>
            <a:endParaRPr lang="en-US" altLang="en-US" sz="1100" b="1" dirty="0"/>
          </a:p>
          <a:p>
            <a:pPr marL="176679" indent="-176679">
              <a:spcBef>
                <a:spcPct val="0"/>
              </a:spcBef>
              <a:defRPr/>
            </a:pPr>
            <a:endParaRPr lang="en-US" altLang="en-US" b="1" dirty="0"/>
          </a:p>
        </p:txBody>
      </p:sp>
      <p:sp>
        <p:nvSpPr>
          <p:cNvPr id="94212" name="Slide Number Placeholder 3">
            <a:extLst>
              <a:ext uri="{FF2B5EF4-FFF2-40B4-BE49-F238E27FC236}">
                <a16:creationId xmlns:a16="http://schemas.microsoft.com/office/drawing/2014/main" id="{B88096B6-38DF-4FFF-847A-75667C107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500C7AE-9BF1-480F-960F-5D45CFCD9246}"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spcBef>
                <a:spcPct val="0"/>
              </a:spcBef>
              <a:buFont typeface="Arial" panose="020B0604020202020204" pitchFamily="34" charset="0"/>
              <a:buChar char="•"/>
            </a:pPr>
            <a:r>
              <a:rPr lang="es-x-int-SDL" sz="1100" b="1" dirty="0"/>
              <a:t>Tarea 3.2:</a:t>
            </a:r>
          </a:p>
          <a:p>
            <a:pPr marL="647824" lvl="1" indent="-176679">
              <a:spcBef>
                <a:spcPct val="0"/>
              </a:spcBef>
              <a:buFontTx/>
              <a:buChar char="•"/>
            </a:pPr>
            <a:r>
              <a:rPr lang="es-x-int-SDL" sz="1100" dirty="0"/>
              <a:t>En pequeños grupos, los participantes trabajarán para identificar un objetivo SMART que sirva de base para desarrollar su estrategia de advocacy. </a:t>
            </a:r>
          </a:p>
          <a:p>
            <a:pPr marL="647824" lvl="1" indent="-176679">
              <a:spcBef>
                <a:spcPct val="0"/>
              </a:spcBef>
              <a:buFontTx/>
              <a:buChar char="•"/>
            </a:pPr>
            <a:r>
              <a:rPr lang="es-x-int-SDL" sz="1100" dirty="0"/>
              <a:t>A veces los grupos discuten varios objetivos a corto plazo y luego se reducen a uno. </a:t>
            </a:r>
          </a:p>
          <a:p>
            <a:pPr marL="647824" lvl="1" indent="-176679">
              <a:spcBef>
                <a:spcPct val="0"/>
              </a:spcBef>
              <a:buFontTx/>
              <a:buChar char="•"/>
            </a:pPr>
            <a:r>
              <a:rPr lang="es-x-int-SDL" sz="1100" dirty="0"/>
              <a:t>Si es necesario, el grupo puede reducir esta lista a UN objetivo SMART formulando las siguientes preguntas:</a:t>
            </a:r>
          </a:p>
          <a:p>
            <a:pPr marL="1118968" lvl="2" indent="-176679">
              <a:spcBef>
                <a:spcPct val="0"/>
              </a:spcBef>
              <a:buFont typeface="Courier New" panose="02070309020205020404" pitchFamily="49" charset="0"/>
              <a:buChar char="o"/>
            </a:pPr>
            <a:r>
              <a:rPr lang="es-x-int-SDL" sz="1100" dirty="0"/>
              <a:t>¿Cuál es la mayor prioridad?</a:t>
            </a:r>
          </a:p>
          <a:p>
            <a:pPr marL="1118968" lvl="2" indent="-176679">
              <a:spcBef>
                <a:spcPct val="0"/>
              </a:spcBef>
              <a:buFont typeface="Courier New" panose="02070309020205020404" pitchFamily="49" charset="0"/>
              <a:buChar char="o"/>
            </a:pPr>
            <a:r>
              <a:rPr lang="es-x-int-SDL" sz="1100" dirty="0"/>
              <a:t>¿Cuál es el más factible a corto plazo? </a:t>
            </a:r>
          </a:p>
          <a:p>
            <a:pPr marL="1118968" lvl="2" indent="-176679">
              <a:spcBef>
                <a:spcPct val="0"/>
              </a:spcBef>
              <a:buFont typeface="Courier New" panose="02070309020205020404" pitchFamily="49" charset="0"/>
              <a:buChar char="o"/>
            </a:pPr>
            <a:r>
              <a:rPr lang="es-x-int-SDL" sz="1100" dirty="0"/>
              <a:t>¿Cuál tiene el mayor potencial para contribuir al logro de nuestr</a:t>
            </a:r>
            <a:r>
              <a:rPr lang="fr-BE" sz="1100" dirty="0"/>
              <a:t>o </a:t>
            </a:r>
            <a:r>
              <a:rPr lang="fr-BE" sz="1100" dirty="0" err="1"/>
              <a:t>objetivo</a:t>
            </a:r>
            <a:r>
              <a:rPr lang="fr-BE" sz="1100" dirty="0"/>
              <a:t> </a:t>
            </a:r>
            <a:r>
              <a:rPr lang="fr-BE" sz="1100" dirty="0" err="1"/>
              <a:t>general</a:t>
            </a:r>
            <a:r>
              <a:rPr lang="fr-BE" sz="1100" dirty="0"/>
              <a:t> </a:t>
            </a:r>
            <a:r>
              <a:rPr lang="es-x-int-SDL" sz="1100" dirty="0"/>
              <a:t>a largo plazo?</a:t>
            </a:r>
          </a:p>
          <a:p>
            <a:pPr marL="1118968" lvl="2" indent="-176679">
              <a:spcBef>
                <a:spcPct val="0"/>
              </a:spcBef>
              <a:buFont typeface="Courier New" panose="02070309020205020404" pitchFamily="49" charset="0"/>
              <a:buChar char="o"/>
            </a:pPr>
            <a:r>
              <a:rPr lang="es-x-int-SDL" sz="1100" dirty="0"/>
              <a:t>¿Cuál debe realizarse ANTES de que puedan abordarse otros objetivos?</a:t>
            </a:r>
          </a:p>
          <a:p>
            <a:pPr marL="1118968" lvl="2" indent="-176679">
              <a:spcBef>
                <a:spcPct val="0"/>
              </a:spcBef>
              <a:buFont typeface="Courier New" panose="02070309020205020404" pitchFamily="49" charset="0"/>
              <a:buChar char="o"/>
            </a:pPr>
            <a:r>
              <a:rPr lang="es-x-int-SDL" sz="1100" dirty="0"/>
              <a:t>¿Es SMART?</a:t>
            </a:r>
          </a:p>
          <a:p>
            <a:pPr marL="0" indent="0" defTabSz="942289" eaLnBrk="0" fontAlgn="base" hangingPunct="0">
              <a:spcBef>
                <a:spcPct val="0"/>
              </a:spcBef>
              <a:spcAft>
                <a:spcPct val="0"/>
              </a:spcAft>
              <a:buFont typeface="Arial" panose="020B0604020202020204" pitchFamily="34" charset="0"/>
              <a:buNone/>
              <a:defRPr/>
            </a:pPr>
            <a:endParaRPr lang="en-US" sz="1100" b="1" dirty="0">
              <a:ea typeface="MS PGothic" panose="020B0600070205080204" pitchFamily="34" charset="-128"/>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x-int-SDL" sz="1100" b="1" dirty="0"/>
              <a:t>Programe un descanso después del trabajo en grupo en este paso</a:t>
            </a:r>
            <a:r>
              <a:rPr lang="es-x-int-SDL" sz="1100" dirty="0"/>
              <a:t>, antes de que los grupos vuelvan a la sala para </a:t>
            </a:r>
            <a:r>
              <a:rPr lang="fr-BE" sz="1100" dirty="0" err="1"/>
              <a:t>reportar</a:t>
            </a:r>
            <a:r>
              <a:rPr lang="es-x-int-SDL" sz="1100" dirty="0"/>
              <a:t>.</a:t>
            </a: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altLang="en-US" sz="1100" dirty="0"/>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x-int-SDL" sz="1100" b="1" dirty="0">
                <a:solidFill>
                  <a:srgbClr val="000000"/>
                </a:solidFill>
              </a:rPr>
              <a:t>Facilite </a:t>
            </a:r>
            <a:r>
              <a:rPr lang="fr-BE" sz="1100" b="1" dirty="0">
                <a:solidFill>
                  <a:srgbClr val="000000"/>
                </a:solidFill>
              </a:rPr>
              <a:t>el reporte </a:t>
            </a:r>
            <a:r>
              <a:rPr lang="es-x-int-SDL" sz="1100" b="1" dirty="0">
                <a:solidFill>
                  <a:srgbClr val="000000"/>
                </a:solidFill>
              </a:rPr>
              <a:t>de cada grupo y documente las conclusiones en una hoja de rotafolio, una hoja de trabajo o una pizarra. </a:t>
            </a:r>
            <a:r>
              <a:rPr lang="es-x-int-SDL" sz="1100" dirty="0"/>
              <a:t>Anote todos los objetivos propuestos (puede que algunos deban perseguirse más adelante).</a:t>
            </a: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100" b="1" dirty="0">
              <a:solidFill>
                <a:srgbClr val="000000"/>
              </a:solidFill>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x-int-SDL" sz="1100" b="1" dirty="0">
                <a:solidFill>
                  <a:srgbClr val="000000"/>
                </a:solidFill>
              </a:rPr>
              <a:t>Revise los consejos para la resolución de problemas para la facilitación en la diapositiva 31 </a:t>
            </a:r>
            <a:r>
              <a:rPr lang="es-x-int-SDL" sz="1100" b="0" dirty="0">
                <a:solidFill>
                  <a:srgbClr val="000000"/>
                </a:solidFill>
              </a:rPr>
              <a:t>y la </a:t>
            </a:r>
            <a:r>
              <a:rPr lang="es-x-int-SDL" sz="1100" b="0" i="1" dirty="0">
                <a:solidFill>
                  <a:srgbClr val="000000"/>
                </a:solidFill>
              </a:rPr>
              <a:t>Guía del </a:t>
            </a:r>
            <a:r>
              <a:rPr lang="fr-BE" sz="1100" b="0" i="1" dirty="0">
                <a:solidFill>
                  <a:srgbClr val="000000"/>
                </a:solidFill>
              </a:rPr>
              <a:t>f</a:t>
            </a:r>
            <a:r>
              <a:rPr lang="es-x-int-SDL" sz="1100" b="0" i="1" dirty="0">
                <a:solidFill>
                  <a:srgbClr val="000000"/>
                </a:solidFill>
              </a:rPr>
              <a:t>acilitador de SMART Advocacy</a:t>
            </a:r>
            <a:r>
              <a:rPr lang="es-x-int-SDL" sz="1100" b="0" dirty="0">
                <a:solidFill>
                  <a:srgbClr val="000000"/>
                </a:solidFill>
              </a:rPr>
              <a:t>.</a:t>
            </a:r>
          </a:p>
          <a:p>
            <a:pPr marL="176679" indent="-176679">
              <a:spcBef>
                <a:spcPct val="0"/>
              </a:spcBef>
              <a:buFont typeface="Arial" panose="020B0604020202020204" pitchFamily="34" charset="0"/>
              <a:buChar char="•"/>
            </a:pPr>
            <a:endParaRPr lang="en-US" altLang="en-US" sz="1100" b="0" dirty="0"/>
          </a:p>
          <a:p>
            <a:pPr marL="176679" indent="-176679" defTabSz="942289">
              <a:spcBef>
                <a:spcPct val="0"/>
              </a:spcBef>
              <a:buFont typeface="Arial" panose="020B0604020202020204" pitchFamily="34" charset="0"/>
              <a:buChar char="•"/>
              <a:defRPr/>
            </a:pPr>
            <a:r>
              <a:rPr lang="es-x-int-SDL" sz="1100" i="1" dirty="0"/>
              <a:t>Guía del usuario páginas 28.</a:t>
            </a:r>
          </a:p>
          <a:p>
            <a:pPr marL="176679" indent="-176679">
              <a:spcBef>
                <a:spcPct val="0"/>
              </a:spcBef>
              <a:buFont typeface="Arial" panose="020B0604020202020204" pitchFamily="34" charset="0"/>
              <a:buChar char="•"/>
            </a:pPr>
            <a:endParaRPr lang="en-US" altLang="en-US" sz="1100" dirty="0"/>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41</a:t>
            </a:fld>
            <a:endParaRPr lang="en-US" altLang="en-US"/>
          </a:p>
        </p:txBody>
      </p:sp>
    </p:spTree>
    <p:extLst>
      <p:ext uri="{BB962C8B-B14F-4D97-AF65-F5344CB8AC3E}">
        <p14:creationId xmlns:p14="http://schemas.microsoft.com/office/powerpoint/2010/main" val="1649235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39D820E-1848-4C35-A767-4833DDAE932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7A1E710D-567E-4364-8D29-B182E442D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Facilite el consenso sobre el primer objetivo SMART del grupo. Pida al grupo que:</a:t>
            </a:r>
          </a:p>
          <a:p>
            <a:pPr marL="647824" lvl="1" indent="-176679">
              <a:spcBef>
                <a:spcPct val="0"/>
              </a:spcBef>
              <a:buFontTx/>
              <a:buChar char="•"/>
            </a:pPr>
            <a:r>
              <a:rPr lang="es-x-int-SDL" sz="1100" dirty="0"/>
              <a:t>Anote en la hoja de rotafolio o la pizarra "Priorización de objetivos". A la hora de elegir qué objetivo viene en primer lugar, hay que tener en cuenta:</a:t>
            </a:r>
          </a:p>
          <a:p>
            <a:pPr marL="1118968" lvl="2" indent="-176679">
              <a:spcBef>
                <a:spcPct val="0"/>
              </a:spcBef>
              <a:buFontTx/>
              <a:buChar char="•"/>
            </a:pPr>
            <a:r>
              <a:rPr lang="es-x-int-SDL" sz="1100" b="1" dirty="0"/>
              <a:t>¿Qué objetivo sería más fácil y rápido de lograr? </a:t>
            </a:r>
            <a:r>
              <a:rPr lang="es-x-int-SDL" sz="1100" dirty="0"/>
              <a:t>Un</a:t>
            </a:r>
            <a:r>
              <a:rPr lang="fr-BE" sz="1100" dirty="0"/>
              <a:t> primer resultado o</a:t>
            </a:r>
            <a:r>
              <a:rPr lang="es-x-int-SDL" sz="1100" dirty="0"/>
              <a:t> victoria de advocacy rápida contribuirá a consolidar la confianza, el entusiasmo y la energía del grupo.</a:t>
            </a:r>
          </a:p>
          <a:p>
            <a:pPr marL="1118968" lvl="2" indent="-176679">
              <a:spcBef>
                <a:spcPct val="0"/>
              </a:spcBef>
              <a:buFontTx/>
              <a:buChar char="•"/>
            </a:pPr>
            <a:r>
              <a:rPr lang="es-x-int-SDL" sz="1100" dirty="0"/>
              <a:t>Los momentos de oportunidad pueden no mantenerse por mucho tiempo. </a:t>
            </a:r>
            <a:r>
              <a:rPr lang="es-x-int-SDL" sz="1100" b="1" dirty="0"/>
              <a:t>¿Qué objetivo propuesto aprovecha mejor las oportunidades actuales o a corto plazo </a:t>
            </a:r>
            <a:r>
              <a:rPr lang="es-x-int-SDL" sz="1100" dirty="0"/>
              <a:t>identificadas en la evaluación del contexto? </a:t>
            </a:r>
          </a:p>
          <a:p>
            <a:pPr marL="1118968" lvl="2" indent="-176679">
              <a:spcBef>
                <a:spcPct val="0"/>
              </a:spcBef>
              <a:buFontTx/>
              <a:buChar char="•"/>
            </a:pPr>
            <a:r>
              <a:rPr lang="es-x-int-SDL" sz="1100" b="1" dirty="0"/>
              <a:t>¿Qué objetivo generará más entusiasmo </a:t>
            </a:r>
            <a:r>
              <a:rPr lang="es-x-int-SDL" sz="1100" dirty="0"/>
              <a:t>entre los defensores y atraerá a más defensores?</a:t>
            </a:r>
          </a:p>
          <a:p>
            <a:pPr marL="1118968" lvl="2" indent="-176679">
              <a:spcBef>
                <a:spcPct val="0"/>
              </a:spcBef>
              <a:buFontTx/>
              <a:buChar char="•"/>
            </a:pPr>
            <a:r>
              <a:rPr lang="es-x-int-SDL" sz="1100" b="1" dirty="0"/>
              <a:t>¿Hay un objetivo que se encuentra claramente al principio de la cadena,</a:t>
            </a:r>
            <a:r>
              <a:rPr lang="es-x-int-SDL" sz="1100" dirty="0"/>
              <a:t> es decir, que debe lograrse antes de poder perseguir otros objetivos?</a:t>
            </a:r>
          </a:p>
          <a:p>
            <a:pPr marL="1118968" lvl="2" indent="-176679">
              <a:spcBef>
                <a:spcPct val="0"/>
              </a:spcBef>
              <a:buFontTx/>
              <a:buChar char="•"/>
            </a:pPr>
            <a:r>
              <a:rPr lang="es-x-int-SDL" sz="1100" dirty="0"/>
              <a:t>Y, por supuesto, ¿es </a:t>
            </a:r>
            <a:r>
              <a:rPr lang="es-x-int-SDL" sz="1100" b="1" dirty="0"/>
              <a:t>SMART?</a:t>
            </a:r>
          </a:p>
          <a:p>
            <a:pPr marL="942289" lvl="2" indent="0">
              <a:spcBef>
                <a:spcPct val="0"/>
              </a:spcBef>
              <a:buFont typeface="Arial" panose="020B0604020202020204" pitchFamily="34" charset="0"/>
              <a:buNone/>
            </a:pPr>
            <a:endParaRPr lang="en-US" altLang="en-US" sz="1100" dirty="0"/>
          </a:p>
          <a:p>
            <a:pPr marL="176679" indent="-176679">
              <a:spcBef>
                <a:spcPct val="0"/>
              </a:spcBef>
              <a:buFont typeface="Arial" panose="020B0604020202020204" pitchFamily="34" charset="0"/>
              <a:buChar char="•"/>
            </a:pPr>
            <a:r>
              <a:rPr lang="es-x-int-SDL" sz="1100" b="1" dirty="0"/>
              <a:t>Ejercicio opcional: </a:t>
            </a:r>
            <a:r>
              <a:rPr lang="es-x-int-SDL" sz="1100" b="0" dirty="0"/>
              <a:t>es posible que tenga que realizar un ejercicio de priorización con notas adhesivas como en el paso 1 para facilitar que se consiga el consenso sobre un objetivo prioritario.</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Escriba la elección de</a:t>
            </a:r>
            <a:r>
              <a:rPr lang="fr-BE" sz="1100" b="1" dirty="0"/>
              <a:t>l objetivo </a:t>
            </a:r>
            <a:r>
              <a:rPr lang="fr-BE" sz="1100" b="1" dirty="0" err="1"/>
              <a:t>general</a:t>
            </a:r>
            <a:r>
              <a:rPr lang="fr-BE" sz="1100" b="1" dirty="0"/>
              <a:t> </a:t>
            </a:r>
            <a:r>
              <a:rPr lang="es-x-int-SDL" sz="1100" b="1" dirty="0"/>
              <a:t>y el primer objetivo en una hoja de rotafolio o en una pizarra </a:t>
            </a:r>
            <a:r>
              <a:rPr lang="es-x-int-SDL" sz="1100" dirty="0"/>
              <a:t>y colóquela en un lugar donde pueda mostrarse durante todo el taller. </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Dirija al grupo para que se asegure de que el objetivo cumple los 5 criterios SMART.</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dirty="0"/>
              <a:t>La primera fase "Crear consenso" ya ha concluido.  </a:t>
            </a:r>
            <a:r>
              <a:rPr lang="es-x-int-SDL" sz="1100" b="1" dirty="0"/>
              <a:t>Felicite al grupo por su arduo trabajo y su éxito en la formulación de</a:t>
            </a:r>
            <a:r>
              <a:rPr lang="en-US" sz="1100" b="1" dirty="0"/>
              <a:t>l </a:t>
            </a:r>
            <a:r>
              <a:rPr lang="en-US" sz="1100" b="1" dirty="0" err="1"/>
              <a:t>objetivo</a:t>
            </a:r>
            <a:r>
              <a:rPr lang="en-US" sz="1100" b="1" dirty="0"/>
              <a:t> general </a:t>
            </a:r>
            <a:r>
              <a:rPr lang="es-x-int-SDL" sz="1100" b="1" dirty="0"/>
              <a:t>y el objetivo</a:t>
            </a:r>
            <a:r>
              <a:rPr lang="en-US" sz="1100" b="1" dirty="0"/>
              <a:t> SMART</a:t>
            </a:r>
            <a:r>
              <a:rPr lang="es-x-int-SDL" sz="1100" b="1" dirty="0"/>
              <a:t>. </a:t>
            </a:r>
            <a:r>
              <a:rPr lang="es-x-int-SDL" sz="1100" dirty="0"/>
              <a:t>Este puede ser un buen momento para realizar un largo descanso. </a:t>
            </a:r>
          </a:p>
          <a:p>
            <a:pPr marL="176679" indent="-176679">
              <a:spcBef>
                <a:spcPct val="0"/>
              </a:spcBef>
              <a:buFont typeface="Arial" panose="020B0604020202020204" pitchFamily="34" charset="0"/>
              <a:buChar char="•"/>
            </a:pPr>
            <a:endParaRPr lang="en-US" altLang="en-US" sz="1100" b="1" dirty="0"/>
          </a:p>
          <a:p>
            <a:pPr marL="0" indent="0">
              <a:spcBef>
                <a:spcPct val="0"/>
              </a:spcBef>
              <a:buFont typeface="Arial" panose="020B0604020202020204" pitchFamily="34" charset="0"/>
              <a:buNone/>
            </a:pPr>
            <a:r>
              <a:rPr lang="es-x-int-SDL" sz="1100" b="0" dirty="0"/>
              <a:t>Guía del usuario páginas 29-30.</a:t>
            </a:r>
          </a:p>
          <a:p>
            <a:pPr marL="647824" lvl="1" indent="-176679">
              <a:spcBef>
                <a:spcPct val="0"/>
              </a:spcBef>
              <a:buFont typeface="Arial" panose="020B0604020202020204" pitchFamily="34" charset="0"/>
              <a:buChar char="•"/>
            </a:pPr>
            <a:endParaRPr lang="en-US" altLang="en-US" sz="1100" dirty="0"/>
          </a:p>
          <a:p>
            <a:pPr marL="647824" lvl="1" indent="-176679">
              <a:spcBef>
                <a:spcPct val="0"/>
              </a:spcBef>
            </a:pPr>
            <a:endParaRPr lang="en-US" altLang="en-US" sz="1100" dirty="0"/>
          </a:p>
          <a:p>
            <a:pPr marL="176679" indent="-176679">
              <a:spcBef>
                <a:spcPct val="0"/>
              </a:spcBef>
            </a:pPr>
            <a:endParaRPr lang="en-US" altLang="en-US" sz="1100" b="1" dirty="0"/>
          </a:p>
          <a:p>
            <a:pPr marL="647824" lvl="1" indent="-176679">
              <a:spcBef>
                <a:spcPct val="0"/>
              </a:spcBef>
            </a:pPr>
            <a:endParaRPr lang="en-US" altLang="en-US" sz="1100" dirty="0"/>
          </a:p>
          <a:p>
            <a:pPr marL="176679" indent="-176679">
              <a:spcBef>
                <a:spcPct val="0"/>
              </a:spcBef>
            </a:pPr>
            <a:endParaRPr lang="en-US" altLang="en-US" b="1" dirty="0"/>
          </a:p>
        </p:txBody>
      </p:sp>
      <p:sp>
        <p:nvSpPr>
          <p:cNvPr id="98308" name="Slide Number Placeholder 3">
            <a:extLst>
              <a:ext uri="{FF2B5EF4-FFF2-40B4-BE49-F238E27FC236}">
                <a16:creationId xmlns:a16="http://schemas.microsoft.com/office/drawing/2014/main" id="{63DA4B8A-9CB2-44CB-B2D0-336AE15F9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AFA84BF3-4324-4A3D-89C9-138AA50FDD6C}"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Plantee est</a:t>
            </a:r>
            <a:r>
              <a:rPr lang="fr-BE" sz="1100" b="1" dirty="0"/>
              <a:t>e punto</a:t>
            </a:r>
            <a:r>
              <a:rPr lang="es-x-int-SDL" sz="1100" b="1" dirty="0"/>
              <a:t>:</a:t>
            </a:r>
          </a:p>
          <a:p>
            <a:pPr marL="647824" lvl="1" indent="-176679">
              <a:spcBef>
                <a:spcPct val="0"/>
              </a:spcBef>
              <a:buFontTx/>
              <a:buChar char="•"/>
            </a:pPr>
            <a:r>
              <a:rPr lang="es-x-int-SDL" sz="1100" dirty="0"/>
              <a:t>En la fase 2, identificará y conocerá al tomador de decisiones clave para su objetivo, decidirá qué debe pedirle y creará un plan de trabajo detallado para hacer llegar la solicitud al tomador de decisiones.</a:t>
            </a:r>
          </a:p>
          <a:p>
            <a:pPr marL="647824" lvl="1" indent="-176679">
              <a:spcBef>
                <a:spcPct val="0"/>
              </a:spcBef>
              <a:buFontTx/>
              <a:buChar char="•"/>
            </a:pPr>
            <a:endParaRPr lang="en-US" altLang="ja-JP" sz="1100" dirty="0"/>
          </a:p>
          <a:p>
            <a:pPr>
              <a:spcBef>
                <a:spcPct val="0"/>
              </a:spcBef>
            </a:pPr>
            <a:r>
              <a:rPr lang="es-x-int-SDL" sz="1100" i="1" dirty="0"/>
              <a:t>Guía del usuario páginas 32-55.</a:t>
            </a:r>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43</a:t>
            </a:fld>
            <a:endParaRPr lang="en-US" altLang="en-US"/>
          </a:p>
        </p:txBody>
      </p:sp>
    </p:spTree>
    <p:extLst>
      <p:ext uri="{BB962C8B-B14F-4D97-AF65-F5344CB8AC3E}">
        <p14:creationId xmlns:p14="http://schemas.microsoft.com/office/powerpoint/2010/main" val="4043544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6903500-A6F3-4173-8787-17EFC4E9AE83}"/>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922120E-8857-4C2C-B2CC-8DD592C5213C}"/>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sz="1100" b="1" dirty="0"/>
          </a:p>
        </p:txBody>
      </p:sp>
      <p:sp>
        <p:nvSpPr>
          <p:cNvPr id="101380" name="Slide Number Placeholder 3">
            <a:extLst>
              <a:ext uri="{FF2B5EF4-FFF2-40B4-BE49-F238E27FC236}">
                <a16:creationId xmlns:a16="http://schemas.microsoft.com/office/drawing/2014/main" id="{1093362F-76D4-4B8D-A62C-523CD4458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5FEF78C-631B-4BEC-9D3E-D3B07AC86903}"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sz="1100" b="1" dirty="0"/>
              <a:t>Al final de este paso, confirmará que ha identificado al tomador de decisiones adecuado y que conoce sus valores, intereses y posibles objeciones a su solicitud.</a:t>
            </a:r>
          </a:p>
          <a:p>
            <a:pPr marL="176679" indent="-176679">
              <a:buFont typeface="Arial" panose="020B0604020202020204" pitchFamily="34" charset="0"/>
              <a:buChar char="•"/>
              <a:defRPr/>
            </a:pPr>
            <a:endParaRPr lang="en-US" sz="1100" b="1" dirty="0"/>
          </a:p>
          <a:p>
            <a:pPr marL="176679" indent="-176679">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buFont typeface="Arial" panose="020B0604020202020204" pitchFamily="34" charset="0"/>
              <a:buChar char="•"/>
              <a:defRPr/>
            </a:pPr>
            <a:r>
              <a:rPr lang="es-x-int-SDL" sz="1100" dirty="0"/>
              <a:t>En el paso 4 identificará a una persona que tiene el poder de hacer realidad su objetivo. Un esfuerzo de advocacy tiene más posibilidades de éxito cuando se puede adaptar la estrategia de advocacy a una persona concreta. </a:t>
            </a:r>
          </a:p>
          <a:p>
            <a:pPr marL="647824" lvl="1" indent="-176679">
              <a:buFont typeface="Arial" panose="020B0604020202020204" pitchFamily="34" charset="0"/>
              <a:buChar char="•"/>
              <a:defRPr/>
            </a:pPr>
            <a:r>
              <a:rPr lang="es-x-int-SDL" sz="1100" dirty="0"/>
              <a:t>Además, conocerá a su tomador de decisiones, de modo que podrá adaptar su advocacy para dirigirse a él específicamente.</a:t>
            </a:r>
          </a:p>
          <a:p>
            <a:pPr marL="647824" lvl="1" indent="-176679">
              <a:buFont typeface="Arial" panose="020B0604020202020204" pitchFamily="34" charset="0"/>
              <a:buChar char="•"/>
              <a:defRPr/>
            </a:pPr>
            <a:endParaRPr lang="en-US" sz="1100" dirty="0"/>
          </a:p>
          <a:p>
            <a:pPr>
              <a:defRPr/>
            </a:pPr>
            <a:r>
              <a:rPr lang="es-x-int-SDL" sz="1100" i="1" dirty="0"/>
              <a:t>Guía del usuario páginas 33-38.</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45</a:t>
            </a:fld>
            <a:endParaRPr lang="en-US"/>
          </a:p>
        </p:txBody>
      </p:sp>
    </p:spTree>
    <p:extLst>
      <p:ext uri="{BB962C8B-B14F-4D97-AF65-F5344CB8AC3E}">
        <p14:creationId xmlns:p14="http://schemas.microsoft.com/office/powerpoint/2010/main" val="172912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1F131E1-F044-4D8F-BB0E-6B38125AE19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A976F737-4DBE-4A58-8292-AD6D41427CD4}"/>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Repase brevemente los ejemplos de tomadores de decisiones de la diapositiva. </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Facilite </a:t>
            </a:r>
            <a:r>
              <a:rPr lang="fr-BE" sz="1100" b="1" dirty="0"/>
              <a:t>una discusi</a:t>
            </a:r>
            <a:r>
              <a:rPr lang="es-x-int-SDL" sz="1100" b="1" dirty="0"/>
              <a:t>ón</a:t>
            </a:r>
            <a:r>
              <a:rPr lang="fr-BE" sz="1100" dirty="0"/>
              <a:t> </a:t>
            </a:r>
            <a:r>
              <a:rPr lang="es-x-int-SDL" sz="1100" b="1" dirty="0"/>
              <a:t>para identificar al tomador de decisiones al que se dirigirá: </a:t>
            </a:r>
          </a:p>
          <a:p>
            <a:pPr marL="633879" lvl="1" indent="-176679">
              <a:spcBef>
                <a:spcPct val="0"/>
              </a:spcBef>
              <a:buFont typeface="Arial" panose="020B0604020202020204" pitchFamily="34" charset="0"/>
              <a:buChar char="•"/>
              <a:defRPr/>
            </a:pPr>
            <a:r>
              <a:rPr lang="es-x-int-SDL" sz="1100" dirty="0"/>
              <a:t>Los defensores suelen pensar que deben dirigirse al tomador de decisiones del más alto nivel. ¿Es esto siempre necesario </a:t>
            </a:r>
            <a:r>
              <a:rPr lang="fr-BE" sz="1100" dirty="0"/>
              <a:t>o tiene m</a:t>
            </a:r>
            <a:r>
              <a:rPr lang="es-x-int-SDL" sz="1100" dirty="0"/>
              <a:t>á</a:t>
            </a:r>
            <a:r>
              <a:rPr lang="fr-BE" sz="1100" dirty="0"/>
              <a:t>s probabilidades de tener éxito</a:t>
            </a:r>
            <a:r>
              <a:rPr lang="es-x-int-SDL" sz="1100" dirty="0"/>
              <a:t>? ¿Por qué querría dirigirse a un tomador de decisiones de nivel inferior, como el jefe de un grupo de trabajo técnico?</a:t>
            </a:r>
          </a:p>
          <a:p>
            <a:pPr marL="176679" indent="-176679">
              <a:spcBef>
                <a:spcPct val="0"/>
              </a:spcBef>
              <a:buFont typeface="Arial" panose="020B0604020202020204" pitchFamily="34" charset="0"/>
              <a:buChar char="•"/>
              <a:defRPr/>
            </a:pPr>
            <a:endParaRPr lang="en-US" altLang="en-US" sz="1100" dirty="0"/>
          </a:p>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 </a:t>
            </a:r>
          </a:p>
          <a:p>
            <a:pPr marL="647824" lvl="1" indent="-176679">
              <a:spcBef>
                <a:spcPct val="0"/>
              </a:spcBef>
              <a:buFont typeface="Arial" panose="020B0604020202020204" pitchFamily="34" charset="0"/>
              <a:buChar char="•"/>
              <a:defRPr/>
            </a:pPr>
            <a:r>
              <a:rPr lang="es-x-int-SDL" sz="1100" dirty="0"/>
              <a:t>Para identificar al tomador de decisiones, hay que entender cómo se toman las decisiones sobre el </a:t>
            </a:r>
            <a:r>
              <a:rPr lang="fr-BE" sz="1100" dirty="0"/>
              <a:t>problema</a:t>
            </a:r>
            <a:r>
              <a:rPr lang="es-x-int-SDL" sz="1100" dirty="0"/>
              <a:t> que se quiere abordar. ¿Quién, dentro de este proceso de toma de decisiones, tiene la mayor autoridad para ayudarnos a lograr su objetivo?</a:t>
            </a:r>
          </a:p>
          <a:p>
            <a:pPr marL="647824" lvl="1" indent="-176679">
              <a:spcBef>
                <a:spcPct val="0"/>
              </a:spcBef>
              <a:buFont typeface="Arial" panose="020B0604020202020204" pitchFamily="34" charset="0"/>
              <a:buChar char="•"/>
              <a:defRPr/>
            </a:pPr>
            <a:r>
              <a:rPr lang="es-x-int-SDL" sz="1100" dirty="0"/>
              <a:t>Tal vez no quiera centrarse en el nivel más alto de los tomadores de decisiones, como el ministro de Salud o de Finanzas. En cambio, podría dirigirse a un encargado de asesorar al ministro o de elaborar el presupuesto. En última instancia, el tomador de decisiones debe ser un guardián que pueda desbloquear y facilitar la acción para lograr su objetivo. </a:t>
            </a:r>
          </a:p>
          <a:p>
            <a:pPr marL="647824" lvl="1" indent="-176679">
              <a:spcBef>
                <a:spcPct val="0"/>
              </a:spcBef>
              <a:buFont typeface="Arial" panose="020B0604020202020204" pitchFamily="34" charset="0"/>
              <a:buChar char="•"/>
              <a:defRPr/>
            </a:pPr>
            <a:r>
              <a:rPr lang="es-x-int-SDL" sz="1100" dirty="0"/>
              <a:t>No dé por sentado que sólo hay un tomador de decisiones. Es posible que tenga que persuadir a más de una encargado o a la dirección de un órgano de gobierno. </a:t>
            </a:r>
          </a:p>
          <a:p>
            <a:pPr marL="647824" lvl="1" indent="-176679">
              <a:spcBef>
                <a:spcPct val="0"/>
              </a:spcBef>
              <a:buFont typeface="Arial" panose="020B0604020202020204" pitchFamily="34" charset="0"/>
              <a:buChar char="•"/>
              <a:defRPr/>
            </a:pPr>
            <a:r>
              <a:rPr lang="es-x-int-SDL" sz="1100" dirty="0"/>
              <a:t>Es fácil confundir a los tomadores de decisiones con los mensajeros (o los que influyen en los tomadores de decisiones).  ¿Cuál de los grupos que se muestran en esta diapositiva sobre los tomadores de decisiones puede influir en la política o la financiación? ¿Cuáles tienen menos probabilidades de estar en ese cargo?  ¿Se ha omitido algún tomador de decisiones (por ejemplo, empresas privadas, donantes)?</a:t>
            </a:r>
          </a:p>
          <a:p>
            <a:pPr marL="176679" indent="-176679">
              <a:spcBef>
                <a:spcPct val="0"/>
              </a:spcBef>
              <a:buFont typeface="Arial" panose="020B0604020202020204" pitchFamily="34" charset="0"/>
              <a:buChar char="•"/>
              <a:defRPr/>
            </a:pPr>
            <a:endParaRPr lang="en-US" altLang="en-US" sz="1100" dirty="0"/>
          </a:p>
          <a:p>
            <a:pPr>
              <a:spcBef>
                <a:spcPct val="0"/>
              </a:spcBef>
              <a:buFont typeface="Wingdings" panose="05000000000000000000" pitchFamily="2" charset="2"/>
              <a:buNone/>
              <a:defRPr/>
            </a:pPr>
            <a:endParaRPr lang="en-US" altLang="en-US" sz="1100" dirty="0"/>
          </a:p>
          <a:p>
            <a:pPr>
              <a:spcBef>
                <a:spcPct val="0"/>
              </a:spcBef>
              <a:buFont typeface="Wingdings" panose="05000000000000000000" pitchFamily="2" charset="2"/>
              <a:buNone/>
              <a:defRPr/>
            </a:pPr>
            <a:r>
              <a:rPr lang="es-x-int-SDL" sz="1100" i="1" dirty="0"/>
              <a:t>Guía del usuario páginas 33-34.</a:t>
            </a:r>
          </a:p>
        </p:txBody>
      </p:sp>
      <p:sp>
        <p:nvSpPr>
          <p:cNvPr id="105476" name="Slide Number Placeholder 3">
            <a:extLst>
              <a:ext uri="{FF2B5EF4-FFF2-40B4-BE49-F238E27FC236}">
                <a16:creationId xmlns:a16="http://schemas.microsoft.com/office/drawing/2014/main" id="{AD1DEA97-1AF7-4E15-B061-C6957D6C5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6575248-91B6-4444-B100-5E43716298E6}"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Tarea 4.1. Facilite un</a:t>
            </a:r>
            <a:r>
              <a:rPr lang="fr-BE" sz="1100" b="1" dirty="0"/>
              <a:t>a discusi</a:t>
            </a:r>
            <a:r>
              <a:rPr lang="es-x-int-SDL" sz="1100" b="1" dirty="0"/>
              <a:t>ó</a:t>
            </a:r>
            <a:r>
              <a:rPr lang="fr-BE" sz="1100" b="1" dirty="0"/>
              <a:t>n </a:t>
            </a:r>
            <a:r>
              <a:rPr lang="es-x-int-SDL" sz="1100" b="1" dirty="0"/>
              <a:t>con todo el grupo o divídase en pequeños grupos para identificar a los tomadores de decisiones clave necesarios para lograr su objetivo SMART:</a:t>
            </a:r>
          </a:p>
          <a:p>
            <a:pPr marL="647824" lvl="1" indent="-176679">
              <a:spcBef>
                <a:spcPct val="0"/>
              </a:spcBef>
              <a:buFont typeface="Arial" panose="020B0604020202020204" pitchFamily="34" charset="0"/>
              <a:buChar char="•"/>
              <a:defRPr/>
            </a:pPr>
            <a:r>
              <a:rPr lang="es-x-int-SDL" sz="1100" dirty="0"/>
              <a:t>Pida a los participantes que tengan en cuenta las siguientes preguntas:</a:t>
            </a:r>
          </a:p>
          <a:p>
            <a:pPr marL="1118968" lvl="2" indent="-176679">
              <a:spcBef>
                <a:spcPct val="0"/>
              </a:spcBef>
              <a:buFont typeface="Arial" panose="020B0604020202020204" pitchFamily="34" charset="0"/>
              <a:buChar char="•"/>
              <a:defRPr/>
            </a:pPr>
            <a:r>
              <a:rPr lang="es-x-int-SDL" sz="1100" dirty="0"/>
              <a:t>¿Cómo se toman las decisiones sobre su problema?</a:t>
            </a:r>
          </a:p>
          <a:p>
            <a:pPr marL="1118968" lvl="2" indent="-176679">
              <a:spcBef>
                <a:spcPct val="0"/>
              </a:spcBef>
              <a:buFont typeface="Arial" panose="020B0604020202020204" pitchFamily="34" charset="0"/>
              <a:buChar char="•"/>
              <a:defRPr/>
            </a:pPr>
            <a:r>
              <a:rPr lang="es-x-int-SDL" sz="1100" dirty="0"/>
              <a:t>¿Quién ocupa el mejor cargo para ayudarle a lograr su objetivo? </a:t>
            </a:r>
          </a:p>
          <a:p>
            <a:pPr marL="1118968" lvl="2" indent="-176679">
              <a:spcBef>
                <a:spcPct val="0"/>
              </a:spcBef>
              <a:buFont typeface="Arial" panose="020B0604020202020204" pitchFamily="34" charset="0"/>
              <a:buChar char="•"/>
              <a:defRPr/>
            </a:pPr>
            <a:r>
              <a:rPr lang="es-x-int-SDL" sz="1100" dirty="0"/>
              <a:t>¿Quién puede hacer realidad su objetivo?</a:t>
            </a:r>
          </a:p>
          <a:p>
            <a:pPr marL="1118968" lvl="2" indent="-176679">
              <a:spcBef>
                <a:spcPct val="0"/>
              </a:spcBef>
              <a:buFont typeface="Arial" panose="020B0604020202020204" pitchFamily="34" charset="0"/>
              <a:buChar char="•"/>
              <a:defRPr/>
            </a:pPr>
            <a:r>
              <a:rPr lang="es-x-int-SDL" sz="1100" dirty="0"/>
              <a:t>¿Por qué es importante esta persona?</a:t>
            </a:r>
          </a:p>
          <a:p>
            <a:pPr marL="1118968" lvl="2" indent="-176679">
              <a:spcBef>
                <a:spcPct val="0"/>
              </a:spcBef>
              <a:buFont typeface="Arial" panose="020B0604020202020204" pitchFamily="34" charset="0"/>
              <a:buChar char="•"/>
              <a:defRPr/>
            </a:pPr>
            <a:endParaRPr lang="en-US" altLang="en-US" sz="1100" dirty="0"/>
          </a:p>
          <a:p>
            <a:pPr marL="176679" marR="0" lvl="0" indent="-176679" algn="l" defTabSz="94228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x-int-SDL" b="1" dirty="0"/>
              <a:t>Documente el nombre, el cargo y la ubicación del tomador de decisiones identificado </a:t>
            </a:r>
            <a:r>
              <a:rPr lang="es-x-int-SDL" sz="1200" b="1" dirty="0">
                <a:solidFill>
                  <a:srgbClr val="000000"/>
                </a:solidFill>
              </a:rPr>
              <a:t>en una hoja de rotafolio, una hoja de trabajo o una pizarra. </a:t>
            </a:r>
            <a:r>
              <a:rPr lang="es-x-int-SDL" dirty="0"/>
              <a:t>Si es posible, añada una foto del tomador de decisiones.</a:t>
            </a:r>
          </a:p>
          <a:p>
            <a:pPr marL="176679" indent="-176679" defTabSz="942289" eaLnBrk="0" fontAlgn="base" hangingPunct="0">
              <a:spcBef>
                <a:spcPct val="30000"/>
              </a:spcBef>
              <a:spcAft>
                <a:spcPct val="0"/>
              </a:spcAft>
              <a:buFont typeface="Arial" panose="020B0604020202020204" pitchFamily="34" charset="0"/>
              <a:buChar char="•"/>
              <a:defRPr/>
            </a:pPr>
            <a:endParaRPr lang="en-US" altLang="en-US" b="1" dirty="0"/>
          </a:p>
          <a:p>
            <a:pPr defTabSz="942289" eaLnBrk="0" fontAlgn="base" hangingPunct="0">
              <a:spcBef>
                <a:spcPct val="30000"/>
              </a:spcBef>
              <a:spcAft>
                <a:spcPct val="0"/>
              </a:spcAft>
              <a:defRPr/>
            </a:pPr>
            <a:r>
              <a:rPr lang="es-x-int-SDL" i="1" dirty="0"/>
              <a:t>Guía del usuario página 34.</a:t>
            </a:r>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47</a:t>
            </a:fld>
            <a:endParaRPr lang="en-US" altLang="en-US"/>
          </a:p>
        </p:txBody>
      </p:sp>
    </p:spTree>
    <p:extLst>
      <p:ext uri="{BB962C8B-B14F-4D97-AF65-F5344CB8AC3E}">
        <p14:creationId xmlns:p14="http://schemas.microsoft.com/office/powerpoint/2010/main" val="2698487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pPr>
            <a:r>
              <a:rPr lang="es-x-int-SDL" sz="1100" dirty="0"/>
              <a:t>Ahora vamos a conocer a su tomador de decisiones.</a:t>
            </a:r>
            <a:r>
              <a:rPr lang="es-x-int-SDL" sz="1100" b="1" dirty="0"/>
              <a:t> </a:t>
            </a:r>
            <a:r>
              <a:rPr lang="es-x-int-SDL" sz="1100" dirty="0"/>
              <a:t>El paso 4 consiste en explorar todo lo que sabe sobre esta persona, incluyendo lo que siente sobre su problema. </a:t>
            </a:r>
          </a:p>
          <a:p>
            <a:pPr marL="647824" lvl="1" indent="-176679" defTabSz="942289">
              <a:spcBef>
                <a:spcPct val="0"/>
              </a:spcBef>
              <a:buFont typeface="Arial" panose="020B0604020202020204" pitchFamily="34" charset="0"/>
              <a:buChar char="•"/>
              <a:defRPr/>
            </a:pPr>
            <a:r>
              <a:rPr lang="es-x-int-SDL" sz="1100" dirty="0"/>
              <a:t>Tendrá que adaptar su estrategia de advocacy para que los tomadores de decisiones vean sus valores reflejados y logrados a través de su objetivo.</a:t>
            </a:r>
          </a:p>
          <a:p>
            <a:pPr>
              <a:spcBef>
                <a:spcPct val="0"/>
              </a:spcBef>
            </a:pPr>
            <a:endParaRPr lang="en-US" altLang="en-US" sz="1100" dirty="0"/>
          </a:p>
          <a:p>
            <a:pPr marL="176679" indent="-176679">
              <a:spcBef>
                <a:spcPct val="0"/>
              </a:spcBef>
              <a:buFont typeface="Arial" panose="020B0604020202020204" pitchFamily="34" charset="0"/>
              <a:buChar char="•"/>
            </a:pPr>
            <a:r>
              <a:rPr lang="fr-BE" sz="1100" b="1" dirty="0"/>
              <a:t>Facilite la discusión</a:t>
            </a:r>
            <a:r>
              <a:rPr lang="es-x-int-SDL" sz="1100" b="1" dirty="0"/>
              <a:t>: </a:t>
            </a:r>
          </a:p>
          <a:p>
            <a:pPr marL="647824" lvl="1" indent="-176679">
              <a:spcBef>
                <a:spcPct val="0"/>
              </a:spcBef>
              <a:buFont typeface="Arial" panose="020B0604020202020204" pitchFamily="34" charset="0"/>
              <a:buChar char="•"/>
            </a:pPr>
            <a:r>
              <a:rPr lang="es-x-int-SDL" sz="1100" dirty="0"/>
              <a:t>Pregunte a los participantes qué querrían saber sobre su tomador de decisiones antes de dirigirse a él para pedirle ayuda. </a:t>
            </a:r>
          </a:p>
          <a:p>
            <a:pPr marL="647824" lvl="1"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Ejercicio opcional:</a:t>
            </a:r>
          </a:p>
          <a:p>
            <a:pPr marL="647824" lvl="1" indent="-176679">
              <a:spcBef>
                <a:spcPct val="0"/>
              </a:spcBef>
              <a:buFont typeface="Arial" panose="020B0604020202020204" pitchFamily="34" charset="0"/>
              <a:buChar char="•"/>
            </a:pPr>
            <a:r>
              <a:rPr lang="es-x-int-SDL" sz="1100" dirty="0"/>
              <a:t>Si tiene acceso a WiFi y los participantes tienen ordenadores, pídales que recaben cualquier información sobre el tomador de decisiones que sea relevante para </a:t>
            </a:r>
            <a:r>
              <a:rPr lang="fr-BE" sz="1100" dirty="0"/>
              <a:t>el objetivo </a:t>
            </a:r>
            <a:r>
              <a:rPr lang="fr-BE" sz="1100" dirty="0" err="1"/>
              <a:t>general</a:t>
            </a:r>
            <a:r>
              <a:rPr lang="fr-BE" sz="1100" dirty="0"/>
              <a:t> </a:t>
            </a:r>
            <a:r>
              <a:rPr lang="es-x-int-SDL" sz="1100" dirty="0"/>
              <a:t>y la evaluación del contexto.</a:t>
            </a:r>
          </a:p>
          <a:p>
            <a:pPr marL="647824" lvl="1"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Adapte la diapositiva:</a:t>
            </a:r>
          </a:p>
          <a:p>
            <a:pPr marL="647824" lvl="1" indent="-176679">
              <a:spcBef>
                <a:spcPct val="0"/>
              </a:spcBef>
              <a:buFont typeface="Arial" panose="020B0604020202020204" pitchFamily="34" charset="0"/>
              <a:buChar char="•"/>
            </a:pPr>
            <a:r>
              <a:rPr lang="es-x-int-SDL" sz="1100" dirty="0"/>
              <a:t>Inserte fotos de la ciudad natal del tomador de decisiones, su lugar de trabajo, su universidad, sus aficiones, etc.</a:t>
            </a:r>
          </a:p>
          <a:p>
            <a:pPr marL="647824" lvl="1" indent="-176679">
              <a:spcBef>
                <a:spcPct val="0"/>
              </a:spcBef>
              <a:buFont typeface="Arial" panose="020B0604020202020204" pitchFamily="34" charset="0"/>
              <a:buChar char="•"/>
            </a:pPr>
            <a:endParaRPr lang="en-US" altLang="en-US" sz="1100" b="1" dirty="0"/>
          </a:p>
          <a:p>
            <a:pPr defTabSz="942289">
              <a:spcBef>
                <a:spcPct val="0"/>
              </a:spcBef>
              <a:defRPr/>
            </a:pPr>
            <a:r>
              <a:rPr lang="es-x-int-SDL" sz="1100" i="1" dirty="0"/>
              <a:t>Guía del usuario páginas 35-37.</a:t>
            </a:r>
          </a:p>
          <a:p>
            <a:pPr marL="647824" lvl="1" indent="-176679">
              <a:spcBef>
                <a:spcPct val="0"/>
              </a:spcBef>
              <a:buFont typeface="Arial" panose="020B0604020202020204" pitchFamily="34" charset="0"/>
              <a:buChar char="•"/>
            </a:pPr>
            <a:endParaRPr lang="en-US" altLang="en-US" sz="110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48</a:t>
            </a:fld>
            <a:endParaRPr lang="en-US" altLang="en-US"/>
          </a:p>
        </p:txBody>
      </p:sp>
    </p:spTree>
    <p:extLst>
      <p:ext uri="{BB962C8B-B14F-4D97-AF65-F5344CB8AC3E}">
        <p14:creationId xmlns:p14="http://schemas.microsoft.com/office/powerpoint/2010/main" val="3905087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3986CED-8BDE-4D7C-9447-7F9B6318266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24809AE-8B38-490B-9346-3B8F5319F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Ahora que ha identificado a su tomador de decisiones clave, vamos a conocerlo.</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pPr>
            <a:r>
              <a:rPr lang="es-x-int-SDL" sz="1100" dirty="0"/>
              <a:t>En esta diapositiva se enumeran las preguntas a las que debe responder para tener una mejor idea de la formación de su tomador de decisiones y de las probabilidades de que apoye su caso.</a:t>
            </a:r>
          </a:p>
          <a:p>
            <a:pPr marL="647824" lvl="1" indent="-176679">
              <a:spcBef>
                <a:spcPct val="0"/>
              </a:spcBef>
              <a:buFont typeface="Arial" panose="020B0604020202020204" pitchFamily="34" charset="0"/>
              <a:buChar char="•"/>
            </a:pPr>
            <a:r>
              <a:rPr lang="es-x-int-SDL" sz="1100" dirty="0"/>
              <a:t>A medida que desarrolle y lleve a cabo su estrategia, es posible que descubra que necesita investigar más sobre el proceso de toma de decisiones y el responsable del proceso. Anote los elementos de información que reconoce que pueden requerir más investigación.</a:t>
            </a:r>
          </a:p>
          <a:p>
            <a:pPr marL="176679" indent="-176679"/>
            <a:endParaRPr lang="en-US" altLang="en-US" sz="1100" dirty="0">
              <a:solidFill>
                <a:srgbClr val="0000FF"/>
              </a:solidFill>
            </a:endParaRPr>
          </a:p>
          <a:p>
            <a:pPr marL="176679" indent="-176679"/>
            <a:r>
              <a:rPr lang="es-x-int-SDL" sz="1100" i="1" dirty="0">
                <a:solidFill>
                  <a:srgbClr val="0000FF"/>
                </a:solidFill>
              </a:rPr>
              <a:t>Guía del usuario página 35-37.</a:t>
            </a:r>
          </a:p>
          <a:p>
            <a:pPr marL="1118968" lvl="3" indent="-176679">
              <a:spcBef>
                <a:spcPct val="0"/>
              </a:spcBef>
              <a:buFont typeface="Courier New" panose="02070309020205020404" pitchFamily="49" charset="0"/>
              <a:buChar char="o"/>
            </a:pPr>
            <a:endParaRPr lang="en-US" altLang="en-US" sz="1100" dirty="0"/>
          </a:p>
          <a:p>
            <a:pPr marL="176679" indent="-176679">
              <a:spcBef>
                <a:spcPct val="0"/>
              </a:spcBef>
            </a:pPr>
            <a:endParaRPr lang="en-US" altLang="en-US" b="1" dirty="0"/>
          </a:p>
        </p:txBody>
      </p:sp>
      <p:sp>
        <p:nvSpPr>
          <p:cNvPr id="107524" name="Slide Number Placeholder 3">
            <a:extLst>
              <a:ext uri="{FF2B5EF4-FFF2-40B4-BE49-F238E27FC236}">
                <a16:creationId xmlns:a16="http://schemas.microsoft.com/office/drawing/2014/main" id="{3AAE5760-296C-490E-8FB3-0E621459C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2B12D71-5324-42FD-B3FE-D6AAD615183C}"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dirty="0"/>
              <a:t>Esta es su oportunidad para establecer las expectativas y orientar a su grupo de trabajo sobre lo que se avecina.</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s-x-int-SDL" dirty="0"/>
              <a:t>Considere cómo transferir la información a la hoja de trabajo que le servirá de plan de trabajo.</a:t>
            </a:r>
          </a:p>
        </p:txBody>
      </p:sp>
      <p:sp>
        <p:nvSpPr>
          <p:cNvPr id="4" name="Slide Number Placeholder 3"/>
          <p:cNvSpPr>
            <a:spLocks noGrp="1"/>
          </p:cNvSpPr>
          <p:nvPr>
            <p:ph type="sldNum" sz="quarter" idx="5"/>
          </p:nvPr>
        </p:nvSpPr>
        <p:spPr/>
        <p:txBody>
          <a:bodyPr/>
          <a:lstStyle/>
          <a:p>
            <a:fld id="{88FDCCB8-BBD5-BB4D-A49B-553A66C479A8}" type="slidenum">
              <a:rPr lang="en-US" smtClean="0"/>
              <a:t>5</a:t>
            </a:fld>
            <a:endParaRPr lang="en-US"/>
          </a:p>
        </p:txBody>
      </p:sp>
    </p:spTree>
    <p:extLst>
      <p:ext uri="{BB962C8B-B14F-4D97-AF65-F5344CB8AC3E}">
        <p14:creationId xmlns:p14="http://schemas.microsoft.com/office/powerpoint/2010/main" val="795035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1E61A78-7AAD-498A-8D8C-5838134BB02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499A980-9FB8-457F-BBB4-08FE827B4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Tx/>
              <a:buChar char="•"/>
            </a:pPr>
            <a:r>
              <a:rPr lang="es-x-int-SDL" sz="1100" dirty="0"/>
              <a:t>Al pensar en su problema desde la perspectiva del tomador de decisiones, es importante tener en cuenta lo que valora. Su argumento de advocacy debe abordar lo que más valora el tomador de decisiones. Por ejemplo:</a:t>
            </a:r>
          </a:p>
          <a:p>
            <a:pPr marL="1118968" lvl="2" indent="-176679">
              <a:spcBef>
                <a:spcPct val="0"/>
              </a:spcBef>
              <a:buFontTx/>
              <a:buChar char="•"/>
            </a:pPr>
            <a:r>
              <a:rPr lang="es-x-int-SDL" sz="1100" dirty="0">
                <a:solidFill>
                  <a:srgbClr val="211E1F"/>
                </a:solidFill>
              </a:rPr>
              <a:t>¿Su tomador de decisiones se guía por el avance de la economía del país o por el desarrollo social?</a:t>
            </a:r>
          </a:p>
          <a:p>
            <a:pPr marL="1118968" lvl="2" indent="-176679" defTabSz="942289" eaLnBrk="0" fontAlgn="base" hangingPunct="0">
              <a:spcBef>
                <a:spcPct val="0"/>
              </a:spcBef>
              <a:spcAft>
                <a:spcPct val="0"/>
              </a:spcAft>
              <a:buFontTx/>
              <a:buChar char="•"/>
              <a:defRPr/>
            </a:pPr>
            <a:r>
              <a:rPr lang="es-x-int-SDL" sz="1100" dirty="0">
                <a:solidFill>
                  <a:srgbClr val="211E1F"/>
                </a:solidFill>
              </a:rPr>
              <a:t>¿Se sabe que el tomador de decisiones se preocupa por el presupuesto? 	</a:t>
            </a:r>
          </a:p>
          <a:p>
            <a:pPr marL="1118968" lvl="2" indent="-176679" defTabSz="942289" eaLnBrk="0" fontAlgn="base" hangingPunct="0">
              <a:spcBef>
                <a:spcPct val="0"/>
              </a:spcBef>
              <a:spcAft>
                <a:spcPct val="0"/>
              </a:spcAft>
              <a:buFontTx/>
              <a:buChar char="•"/>
              <a:defRPr/>
            </a:pPr>
            <a:r>
              <a:rPr lang="es-x-int-SDL" sz="1100" dirty="0">
                <a:solidFill>
                  <a:srgbClr val="211E1F"/>
                </a:solidFill>
              </a:rPr>
              <a:t>¿Los jóvenes ocupan un lugar central en su agenda de decisiones? 	</a:t>
            </a:r>
          </a:p>
          <a:p>
            <a:pPr marL="1118968" lvl="2" indent="-176679" defTabSz="942289" eaLnBrk="0" fontAlgn="base" hangingPunct="0">
              <a:spcBef>
                <a:spcPct val="0"/>
              </a:spcBef>
              <a:spcAft>
                <a:spcPct val="0"/>
              </a:spcAft>
              <a:buFontTx/>
              <a:buChar char="•"/>
              <a:defRPr/>
            </a:pPr>
            <a:r>
              <a:rPr lang="es-x-int-SDL" sz="1100" dirty="0">
                <a:solidFill>
                  <a:srgbClr val="211E1F"/>
                </a:solidFill>
              </a:rPr>
              <a:t>¿Le preocupa a su tomador de decisiones la salud pública o el medioambiente? 	</a:t>
            </a:r>
          </a:p>
          <a:p>
            <a:pPr marL="1118968" lvl="2" indent="-176679" defTabSz="942289" eaLnBrk="0" fontAlgn="base" hangingPunct="0">
              <a:spcBef>
                <a:spcPct val="0"/>
              </a:spcBef>
              <a:spcAft>
                <a:spcPct val="0"/>
              </a:spcAft>
              <a:buFontTx/>
              <a:buChar char="•"/>
              <a:defRPr/>
            </a:pPr>
            <a:r>
              <a:rPr lang="es-x-int-SDL" sz="1100" dirty="0">
                <a:solidFill>
                  <a:srgbClr val="211E1F"/>
                </a:solidFill>
              </a:rPr>
              <a:t>¿Ha utilizado su tomador de decisiones argumentos basados en los derechos humanos o en la fe para justificar sus acciones o su cargo? </a:t>
            </a:r>
          </a:p>
          <a:p>
            <a:pPr marL="1118968" lvl="2" indent="-176679" defTabSz="942289" eaLnBrk="0" fontAlgn="base" hangingPunct="0">
              <a:spcBef>
                <a:spcPct val="0"/>
              </a:spcBef>
              <a:spcAft>
                <a:spcPct val="0"/>
              </a:spcAft>
              <a:buFontTx/>
              <a:buChar char="•"/>
              <a:defRPr/>
            </a:pPr>
            <a:r>
              <a:rPr lang="es-x-int-SDL" sz="1100" dirty="0">
                <a:solidFill>
                  <a:srgbClr val="211E1F"/>
                </a:solidFill>
              </a:rPr>
              <a:t>¿Podría la acción política sobre su problema ayudar a mejorar la carrera o la reputación del tomador de decisiones?</a:t>
            </a:r>
          </a:p>
          <a:p>
            <a:pPr marL="1118968" lvl="2" indent="-176679" defTabSz="942289" eaLnBrk="0" fontAlgn="base" hangingPunct="0">
              <a:spcBef>
                <a:spcPct val="0"/>
              </a:spcBef>
              <a:spcAft>
                <a:spcPct val="0"/>
              </a:spcAft>
              <a:buFontTx/>
              <a:buChar char="•"/>
              <a:defRPr/>
            </a:pPr>
            <a:r>
              <a:rPr lang="es-x-int-SDL" sz="1100" dirty="0">
                <a:solidFill>
                  <a:srgbClr val="211E1F"/>
                </a:solidFill>
              </a:rPr>
              <a:t>¿Existen declaraciones públicas, acciones políticas o información extraoficial que expliquen los valores del tomador de decisiones?</a:t>
            </a:r>
          </a:p>
          <a:p>
            <a:pPr marL="176679" indent="-176679">
              <a:spcBef>
                <a:spcPct val="0"/>
              </a:spcBef>
            </a:pPr>
            <a:endParaRPr lang="en-US" altLang="en-US" sz="1100" dirty="0"/>
          </a:p>
          <a:p>
            <a:pPr marL="176679" indent="-176679">
              <a:spcBef>
                <a:spcPct val="0"/>
              </a:spcBef>
              <a:buFont typeface="Arial" panose="020B0604020202020204" pitchFamily="34" charset="0"/>
              <a:buChar char="•"/>
            </a:pPr>
            <a:r>
              <a:rPr lang="fr-BE" sz="1100" b="1" dirty="0"/>
              <a:t>Facilite la discusión</a:t>
            </a:r>
            <a:r>
              <a:rPr lang="es-x-int-SDL" sz="1100" b="1" dirty="0"/>
              <a:t>:</a:t>
            </a:r>
          </a:p>
          <a:p>
            <a:pPr marL="647824" lvl="1" indent="-176679">
              <a:spcBef>
                <a:spcPct val="0"/>
              </a:spcBef>
              <a:buFont typeface="Arial" panose="020B0604020202020204" pitchFamily="34" charset="0"/>
              <a:buChar char="•"/>
            </a:pPr>
            <a:r>
              <a:rPr lang="es-x-int-SDL" sz="1100" dirty="0"/>
              <a:t>Pregunte a los participantes si hay algún elemento más que deban saber sobre la formación, los valores y la situación del tomador de decisiones.</a:t>
            </a:r>
          </a:p>
          <a:p>
            <a:pPr marL="176679" indent="-176679">
              <a:spcBef>
                <a:spcPct val="0"/>
              </a:spcBef>
              <a:buFont typeface="Wingdings" panose="05000000000000000000" pitchFamily="2" charset="2"/>
              <a:buChar char="Ø"/>
            </a:pPr>
            <a:endParaRPr lang="en-US" altLang="en-US" sz="1100" b="1" dirty="0"/>
          </a:p>
          <a:p>
            <a:pPr marL="176679" indent="-176679">
              <a:spcBef>
                <a:spcPct val="0"/>
              </a:spcBef>
              <a:buFont typeface="Arial" panose="020B0604020202020204" pitchFamily="34" charset="0"/>
              <a:buChar char="•"/>
            </a:pPr>
            <a:r>
              <a:rPr lang="es-x-int-SDL" sz="1100" b="1" dirty="0">
                <a:solidFill>
                  <a:srgbClr val="0000FF"/>
                </a:solidFill>
              </a:rPr>
              <a:t>Adaptación de la diapositiva:</a:t>
            </a:r>
          </a:p>
          <a:p>
            <a:pPr marL="647824" lvl="1" indent="-176679">
              <a:buFont typeface="Arial" panose="020B0604020202020204" pitchFamily="34" charset="0"/>
              <a:buChar char="•"/>
            </a:pPr>
            <a:r>
              <a:rPr lang="es-x-int-SDL" sz="1100" dirty="0">
                <a:solidFill>
                  <a:srgbClr val="0000FF"/>
                </a:solidFill>
              </a:rPr>
              <a:t>Si es posible, sustituya el recuadro del marcador de posición de la diapositiva por una foto del tomador de decisiones. </a:t>
            </a:r>
          </a:p>
          <a:p>
            <a:pPr marL="176679" indent="-176679"/>
            <a:endParaRPr lang="en-US" altLang="en-US" sz="1100" dirty="0">
              <a:solidFill>
                <a:srgbClr val="0000FF"/>
              </a:solidFill>
            </a:endParaRPr>
          </a:p>
          <a:p>
            <a:pPr marL="176679" indent="-176679"/>
            <a:r>
              <a:rPr lang="es-x-int-SDL" sz="1100" i="1" dirty="0">
                <a:solidFill>
                  <a:srgbClr val="0000FF"/>
                </a:solidFill>
              </a:rPr>
              <a:t>Guía del usuario página 35-37.</a:t>
            </a:r>
          </a:p>
          <a:p>
            <a:pPr marL="176679" indent="-176679">
              <a:spcBef>
                <a:spcPct val="0"/>
              </a:spcBef>
              <a:buFont typeface="Wingdings" panose="05000000000000000000" pitchFamily="2" charset="2"/>
              <a:buChar char="Ø"/>
            </a:pPr>
            <a:endParaRPr lang="en-US" altLang="en-US" sz="1100" b="1" dirty="0"/>
          </a:p>
          <a:p>
            <a:pPr marL="176679" indent="-176679"/>
            <a:r>
              <a:rPr lang="es-x-int-SDL" dirty="0"/>
              <a:t> </a:t>
            </a:r>
          </a:p>
        </p:txBody>
      </p:sp>
      <p:sp>
        <p:nvSpPr>
          <p:cNvPr id="109572" name="Slide Number Placeholder 3">
            <a:extLst>
              <a:ext uri="{FF2B5EF4-FFF2-40B4-BE49-F238E27FC236}">
                <a16:creationId xmlns:a16="http://schemas.microsoft.com/office/drawing/2014/main" id="{FC702A1C-D37C-48A7-8EFA-ADC2ED8B0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672D87F-2DF4-4B5D-B567-CF255B48A465}"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B4A2693-8709-4255-8DFD-09A49C4F486E}"/>
              </a:ext>
            </a:extLst>
          </p:cNvPr>
          <p:cNvSpPr>
            <a:spLocks noGrp="1" noRot="1" noChangeAspect="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1817D873-72D1-4415-AD9F-77AB0E1E9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Facilite el paso 4.2 en sesión plenaria o asigne la tarea en pequeños grupos.</a:t>
            </a:r>
          </a:p>
          <a:p>
            <a:pPr marL="647824" lvl="1" indent="-176679">
              <a:spcBef>
                <a:spcPct val="0"/>
              </a:spcBef>
              <a:buFont typeface="Arial" panose="020B0604020202020204" pitchFamily="34" charset="0"/>
              <a:buChar char="•"/>
            </a:pPr>
            <a:r>
              <a:rPr lang="es-x-int-SDL" sz="1100" b="1" dirty="0"/>
              <a:t>Parte 1: </a:t>
            </a:r>
            <a:r>
              <a:rPr lang="es-x-int-SDL" sz="1100" dirty="0"/>
              <a:t>de todos los valores que ha evaluado para su tomador de decisiones ¿qué valor parece ser su fuerza impulsora principal? </a:t>
            </a:r>
          </a:p>
          <a:p>
            <a:pPr marL="647824" lvl="1" indent="-176679">
              <a:spcBef>
                <a:spcPct val="0"/>
              </a:spcBef>
              <a:buFont typeface="Arial" panose="020B0604020202020204" pitchFamily="34" charset="0"/>
              <a:buChar char="•"/>
            </a:pPr>
            <a:r>
              <a:rPr lang="es-x-int-SDL" sz="1100" b="1" dirty="0"/>
              <a:t>Parte 2: </a:t>
            </a:r>
            <a:r>
              <a:rPr lang="es-x-int-SDL" sz="1100" dirty="0"/>
              <a:t>su argumento debe centrarse en lo positivo y transmitir que el liderazgo del tomador de decisiones puede marcar la diferencia. ¿Cómo beneficiará al tomador de decisiones decir que sí a su solicitud?</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dirty="0"/>
              <a:t>Si se les asigna la tarea a pequeños grupos, asegúrese de facilitar </a:t>
            </a:r>
            <a:r>
              <a:rPr lang="fr-BE" sz="1100" dirty="0"/>
              <a:t>el reporte </a:t>
            </a:r>
            <a:r>
              <a:rPr lang="es-x-int-SDL" sz="1100" dirty="0"/>
              <a:t>en la sesión plenaria.</a:t>
            </a:r>
          </a:p>
          <a:p>
            <a:pPr marL="176679" indent="-176679">
              <a:spcBef>
                <a:spcPct val="0"/>
              </a:spcBef>
              <a:buFont typeface="Arial" panose="020B0604020202020204" pitchFamily="34" charset="0"/>
              <a:buChar char="•"/>
            </a:pPr>
            <a:endParaRPr lang="en-US" altLang="en-US" sz="110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b="1" dirty="0">
                <a:solidFill>
                  <a:srgbClr val="000000"/>
                </a:solidFill>
              </a:rPr>
              <a:t>Documente los resultados en una hoja de rotafolio, una hoja de trabajo o una pizarra.</a:t>
            </a:r>
          </a:p>
          <a:p>
            <a:pPr>
              <a:spcBef>
                <a:spcPct val="0"/>
              </a:spcBef>
            </a:pPr>
            <a:endParaRPr lang="en-US" altLang="en-US" sz="1100" i="1" dirty="0"/>
          </a:p>
          <a:p>
            <a:pPr>
              <a:spcBef>
                <a:spcPct val="0"/>
              </a:spcBef>
            </a:pPr>
            <a:r>
              <a:rPr lang="es-x-int-SDL" sz="1100" i="1" dirty="0"/>
              <a:t>Guía del usuario página 37.</a:t>
            </a:r>
          </a:p>
        </p:txBody>
      </p:sp>
      <p:sp>
        <p:nvSpPr>
          <p:cNvPr id="113668" name="Slide Number Placeholder 3">
            <a:extLst>
              <a:ext uri="{FF2B5EF4-FFF2-40B4-BE49-F238E27FC236}">
                <a16:creationId xmlns:a16="http://schemas.microsoft.com/office/drawing/2014/main" id="{321AD5F0-84C7-4A75-BB3C-D9AC4CA049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E6FA742-6E2B-4251-AF09-FABA044427D6}" type="slidenum">
              <a:rPr lang="en-US" altLang="en-US" smtClean="0">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Ahora que conocemos mejor a nuestro tomador de decisiones, ¿cómo podríamos acercarnos a él? Eso depende en parte de hasta qué punto el tomador de decisiones está familiarizado con el problema.</a:t>
            </a:r>
          </a:p>
          <a:p>
            <a:pPr marL="176679" indent="-176679">
              <a:spcBef>
                <a:spcPct val="0"/>
              </a:spcBef>
              <a:buFont typeface="Wingdings" panose="05000000000000000000" pitchFamily="2" charset="2"/>
              <a:buChar char="Ø"/>
              <a:defRPr/>
            </a:pPr>
            <a:endParaRPr lang="en-US" altLang="en-US" sz="1100" b="1" dirty="0"/>
          </a:p>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u="sng" dirty="0"/>
              <a:t>Proporcionar información</a:t>
            </a:r>
            <a:r>
              <a:rPr lang="es-x-int-SDL" sz="1100" dirty="0"/>
              <a:t> es el mejor enfoque para un tomador de decisiones que no sabe mucho sobre su problema o no lo considera importante. Comience por compartir conocimientos básicos sobre su problema específico. Explique a su tomador de decisiones por qué es importante el problema, qué se puede hacer para priorizarlo y qué resultados positivos cabría esperar.</a:t>
            </a:r>
          </a:p>
          <a:p>
            <a:pPr marL="647824" lvl="1" indent="-176679">
              <a:spcBef>
                <a:spcPct val="0"/>
              </a:spcBef>
              <a:buFontTx/>
              <a:buChar char="•"/>
              <a:defRPr/>
            </a:pPr>
            <a:r>
              <a:rPr lang="es-x-int-SDL" sz="1100" dirty="0"/>
              <a:t>Si el tomador de decisiones ya está informado sobre su asunto, </a:t>
            </a:r>
            <a:r>
              <a:rPr lang="es-x-int-SDL" sz="1100" u="sng" dirty="0"/>
              <a:t>debe animarle a </a:t>
            </a:r>
            <a:r>
              <a:rPr lang="fr-BE" sz="1100" u="sng" dirty="0"/>
              <a:t>tomar acci</a:t>
            </a:r>
            <a:r>
              <a:rPr lang="es-x-int-SDL" sz="1100" u="sng" dirty="0"/>
              <a:t>ó</a:t>
            </a:r>
            <a:r>
              <a:rPr lang="fr-BE" sz="1100" u="sng" dirty="0"/>
              <a:t>n</a:t>
            </a:r>
            <a:r>
              <a:rPr lang="es-x-int-SDL" sz="1100" u="sng" dirty="0"/>
              <a:t>:</a:t>
            </a:r>
            <a:r>
              <a:rPr lang="es-x-int-SDL" sz="1100" dirty="0"/>
              <a:t> muéstrele que su objetivo se puede lograr con relativa facilidad, y dígale que es lo más fácil que puede hacer para cambiar la situación. </a:t>
            </a:r>
          </a:p>
          <a:p>
            <a:pPr marL="647824" lvl="1" indent="-176679">
              <a:spcBef>
                <a:spcPct val="0"/>
              </a:spcBef>
              <a:buFontTx/>
              <a:buChar char="•"/>
              <a:defRPr/>
            </a:pPr>
            <a:r>
              <a:rPr lang="es-x-int-SDL" sz="1100" dirty="0"/>
              <a:t>Si el tomador de decisiones ya apoya  su problema y es activo en él, </a:t>
            </a:r>
            <a:r>
              <a:rPr lang="es-x-int-SDL" sz="1100" u="sng" dirty="0"/>
              <a:t>reconozca su liderazgo:</a:t>
            </a:r>
            <a:r>
              <a:rPr lang="es-x-int-SDL" sz="1100" dirty="0"/>
              <a:t> agradezca al tomador de decisiones el trabajo realizado en el pasado sobre el problema y anímele a que continúe dando su apoyo. Una vez que el tomador de decisiones haya conseguido una victoria, celebre el papel que ha desempeñado para su consecución. Expresar el agradecimiento animará al tomador de decisiones a </a:t>
            </a:r>
            <a:r>
              <a:rPr lang="fr-BE" sz="1100" dirty="0"/>
              <a:t>que vuelva a tomar acci</a:t>
            </a:r>
            <a:r>
              <a:rPr lang="es-x-int-SDL" sz="3600" dirty="0"/>
              <a:t>ó</a:t>
            </a:r>
            <a:r>
              <a:rPr lang="fr-BE" sz="1100" dirty="0"/>
              <a:t>n</a:t>
            </a:r>
            <a:r>
              <a:rPr lang="es-x-int-SDL" sz="1100" dirty="0"/>
              <a:t> en el futuro.</a:t>
            </a:r>
          </a:p>
          <a:p>
            <a:pPr marL="647824" lvl="1" indent="-176679">
              <a:spcBef>
                <a:spcPct val="0"/>
              </a:spcBef>
              <a:buFontTx/>
              <a:buChar char="•"/>
              <a:defRPr/>
            </a:pPr>
            <a:endParaRPr lang="en-US" altLang="ja-JP" sz="1100" dirty="0"/>
          </a:p>
          <a:p>
            <a:pPr defTabSz="942289">
              <a:spcBef>
                <a:spcPct val="0"/>
              </a:spcBef>
              <a:defRPr/>
            </a:pPr>
            <a:r>
              <a:rPr lang="es-x-int-SDL" sz="1100" i="1" dirty="0"/>
              <a:t>Guía del usuario página 38.</a:t>
            </a:r>
          </a:p>
          <a:p>
            <a:pPr>
              <a:spcBef>
                <a:spcPct val="0"/>
              </a:spcBef>
              <a:defRPr/>
            </a:pPr>
            <a:endParaRPr lang="en-US" altLang="ja-JP" sz="1100" dirty="0"/>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52</a:t>
            </a:fld>
            <a:endParaRPr lang="en-US" altLang="en-US"/>
          </a:p>
        </p:txBody>
      </p:sp>
    </p:spTree>
    <p:extLst>
      <p:ext uri="{BB962C8B-B14F-4D97-AF65-F5344CB8AC3E}">
        <p14:creationId xmlns:p14="http://schemas.microsoft.com/office/powerpoint/2010/main" val="1920355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AFAE507-3B61-4ED5-AC9D-AA107448F7F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7930BD55-A28B-4A1B-B892-F03C73858F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5716" name="Slide Number Placeholder 3">
            <a:extLst>
              <a:ext uri="{FF2B5EF4-FFF2-40B4-BE49-F238E27FC236}">
                <a16:creationId xmlns:a16="http://schemas.microsoft.com/office/drawing/2014/main" id="{03BA47FB-4884-40DA-A4A0-0E537DC10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37FC5E9B-3F4E-45F7-998D-A4A397DDF130}"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Al final de este paso, tendrá una </a:t>
            </a:r>
            <a:r>
              <a:rPr lang="fr-BE" sz="1100" b="1" dirty="0"/>
              <a:t>petici</a:t>
            </a:r>
            <a:r>
              <a:rPr lang="es-x-int-SDL" sz="1100" b="1" dirty="0"/>
              <a:t>ó</a:t>
            </a:r>
            <a:r>
              <a:rPr lang="fr-BE" sz="1100" b="1" dirty="0"/>
              <a:t>n</a:t>
            </a:r>
            <a:r>
              <a:rPr lang="es-x-int-SDL" sz="1100" b="1" dirty="0"/>
              <a:t> de acción a medida: la solicitud de advocacy.</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Tx/>
              <a:buChar char="•"/>
            </a:pPr>
            <a:r>
              <a:rPr lang="es-x-int-SDL" sz="1100" dirty="0"/>
              <a:t>Ahora que ya sabe qué </a:t>
            </a:r>
            <a:r>
              <a:rPr lang="fr-BE" sz="1100" dirty="0"/>
              <a:t>problemas</a:t>
            </a:r>
            <a:r>
              <a:rPr lang="es-x-int-SDL" sz="1100" dirty="0"/>
              <a:t> son las más importantes para el tomador de decisiones (paso 4), tiene que pensar en </a:t>
            </a:r>
            <a:r>
              <a:rPr lang="es-x-int-SDL" sz="1100" i="1" dirty="0"/>
              <a:t>cómo </a:t>
            </a:r>
            <a:r>
              <a:rPr lang="es-x-int-SDL" sz="1100" dirty="0"/>
              <a:t>se toman las decisiones. Esto dará forma a la manera en que uste le pide a su tomador de decisiones que actúe, y le ayudará a elaborar su mensaje de forma que le suene convincente.  </a:t>
            </a:r>
          </a:p>
          <a:p>
            <a:pPr marL="647824" marR="0" lvl="1" indent="-176679" algn="l" defTabSz="914400" rtl="0" eaLnBrk="1" fontAlgn="auto" latinLnBrk="0" hangingPunct="1">
              <a:lnSpc>
                <a:spcPct val="100000"/>
              </a:lnSpc>
              <a:spcBef>
                <a:spcPct val="0"/>
              </a:spcBef>
              <a:spcAft>
                <a:spcPts val="0"/>
              </a:spcAft>
              <a:buClrTx/>
              <a:buSzTx/>
              <a:buFontTx/>
              <a:buChar char="•"/>
              <a:tabLst/>
              <a:defRPr/>
            </a:pPr>
            <a:r>
              <a:rPr lang="es-x-int-SDL" sz="1100" dirty="0"/>
              <a:t>Al igual que su objetivo, la solicitud </a:t>
            </a:r>
            <a:r>
              <a:rPr lang="fr-BE" sz="1100" dirty="0"/>
              <a:t>dirigida </a:t>
            </a:r>
            <a:r>
              <a:rPr lang="es-x-int-SDL" sz="1100" dirty="0"/>
              <a:t>a su tomador de decisiones debe ser SMART.</a:t>
            </a:r>
          </a:p>
          <a:p>
            <a:pPr marL="647824" lvl="1" indent="-176679">
              <a:spcBef>
                <a:spcPct val="0"/>
              </a:spcBef>
              <a:buFontTx/>
              <a:buChar char="•"/>
            </a:pPr>
            <a:r>
              <a:rPr lang="es-x-int-SDL" sz="1100" dirty="0">
                <a:solidFill>
                  <a:srgbClr val="FFFFFF"/>
                </a:solidFill>
              </a:rPr>
              <a:t>Las personas deciden actuar por diversos motivos y, por tanto, responden a diferentes tipos de argumentos.</a:t>
            </a:r>
          </a:p>
          <a:p>
            <a:pPr marL="647824" lvl="1" indent="-176679">
              <a:spcBef>
                <a:spcPct val="0"/>
              </a:spcBef>
              <a:buFontTx/>
              <a:buChar char="•"/>
            </a:pPr>
            <a:r>
              <a:rPr lang="es-x-int-SDL" sz="1100" dirty="0"/>
              <a:t>En este paso también decidirá quién debe ser el mensajero para </a:t>
            </a:r>
            <a:r>
              <a:rPr lang="fr-BE" sz="1100" dirty="0"/>
              <a:t>transmitir</a:t>
            </a:r>
            <a:r>
              <a:rPr lang="es-x-int-SDL" sz="1100" dirty="0"/>
              <a:t> la solicitud al tomador de decisiones.</a:t>
            </a:r>
          </a:p>
          <a:p>
            <a:pPr marL="647824" lvl="1" indent="-176679">
              <a:spcBef>
                <a:spcPct val="0"/>
              </a:spcBef>
              <a:buFontTx/>
              <a:buChar char="•"/>
            </a:pPr>
            <a:endParaRPr lang="en-US" altLang="en-US" sz="1100" dirty="0"/>
          </a:p>
          <a:p>
            <a:pPr>
              <a:spcBef>
                <a:spcPct val="0"/>
              </a:spcBef>
            </a:pPr>
            <a:r>
              <a:rPr lang="es-x-int-SDL" sz="1100" i="1" dirty="0"/>
              <a:t>Guía del usuario páginas 39-48.</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54</a:t>
            </a:fld>
            <a:endParaRPr lang="en-US"/>
          </a:p>
        </p:txBody>
      </p:sp>
    </p:spTree>
    <p:extLst>
      <p:ext uri="{BB962C8B-B14F-4D97-AF65-F5344CB8AC3E}">
        <p14:creationId xmlns:p14="http://schemas.microsoft.com/office/powerpoint/2010/main" val="974212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CE8C3FF-4AFB-49CB-A64C-925467EDF67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A0EC38B7-2EE4-4A91-A558-F455567B02CA}"/>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Antes de elaborar su "solicitud", debe considerar las diferentes formas de apoyarla: con evidencias, historias o argumentos basados en los derechos o la fe.</a:t>
            </a:r>
          </a:p>
          <a:p>
            <a:pPr marL="1118968" lvl="2" indent="-176679">
              <a:spcBef>
                <a:spcPct val="0"/>
              </a:spcBef>
              <a:buFontTx/>
              <a:buChar char="•"/>
              <a:defRPr/>
            </a:pPr>
            <a:r>
              <a:rPr lang="es-x-int-SDL" sz="1100" dirty="0"/>
              <a:t>Las </a:t>
            </a:r>
            <a:r>
              <a:rPr lang="es-x-int-SDL" sz="1100" b="1" u="sng" dirty="0"/>
              <a:t>e</a:t>
            </a:r>
            <a:r>
              <a:rPr lang="es-x-int-SDL" sz="1100" b="1" dirty="0"/>
              <a:t>videncias </a:t>
            </a:r>
            <a:r>
              <a:rPr lang="fr-BE" sz="1100" b="1" dirty="0"/>
              <a:t>basadas en </a:t>
            </a:r>
            <a:r>
              <a:rPr lang="fr-BE" sz="1100" b="1" dirty="0" err="1"/>
              <a:t>datos</a:t>
            </a:r>
            <a:r>
              <a:rPr lang="fr-BE" sz="1100" b="1" dirty="0"/>
              <a:t> </a:t>
            </a:r>
            <a:r>
              <a:rPr lang="es-x-int-SDL" sz="1100" dirty="0"/>
              <a:t>son argumentos que utilizan hechos y pruebas de fuentes creíbles. Estos podrían incluir, por ejemplo, los hallazgos de una investigación para identificar las brechas en el acceso a ciertos servicios, programas prometedores o enfoques de investigación operacional. Este tipo de argumento basado en la evidencia puede ayudar a reducir la controversia y conducir a un acuerdo.  </a:t>
            </a:r>
          </a:p>
          <a:p>
            <a:pPr marL="1118968" lvl="2" indent="-176679">
              <a:spcBef>
                <a:spcPct val="0"/>
              </a:spcBef>
              <a:buFontTx/>
              <a:buChar char="•"/>
              <a:defRPr/>
            </a:pPr>
            <a:r>
              <a:rPr lang="es-x-int-SDL" sz="1100" dirty="0"/>
              <a:t>Los argumentos </a:t>
            </a:r>
            <a:r>
              <a:rPr lang="es-x-int-SDL" sz="1100" b="1" u="sng" dirty="0"/>
              <a:t>e</a:t>
            </a:r>
            <a:r>
              <a:rPr lang="es-x-int-SDL" sz="1100" b="1" dirty="0"/>
              <a:t>mocionales</a:t>
            </a:r>
            <a:r>
              <a:rPr lang="es-x-int-SDL" sz="1100" dirty="0"/>
              <a:t> añaden una dimensión humana. Se utilizan historias personales de personas afectadas por su problema para acentuar la similitud de la experiencia humana y el potencial de las políticas para mejorar vidas. </a:t>
            </a:r>
          </a:p>
          <a:p>
            <a:pPr marL="1118968" lvl="2" indent="-176679">
              <a:spcBef>
                <a:spcPct val="0"/>
              </a:spcBef>
              <a:buFontTx/>
              <a:buChar char="•"/>
              <a:defRPr/>
            </a:pPr>
            <a:r>
              <a:rPr lang="es-x-int-SDL" sz="1100" dirty="0"/>
              <a:t>Los argumentos </a:t>
            </a:r>
            <a:r>
              <a:rPr lang="es-x-int-SDL" sz="1100" b="1" u="sng" dirty="0"/>
              <a:t>é</a:t>
            </a:r>
            <a:r>
              <a:rPr lang="es-x-int-SDL" sz="1100" b="1" dirty="0"/>
              <a:t>ticos</a:t>
            </a:r>
            <a:r>
              <a:rPr lang="es-x-int-SDL" sz="1100" dirty="0"/>
              <a:t> reflejan una comprensión de las normas sociales o culturales y utilizan un enfoque basado en los derechos humanos o en la fe. Se centran en problemas de justicia, empatía y conocimiento de las implicaciones de la acción de un tomador de decisiones sobre la vida de los demás. </a:t>
            </a:r>
          </a:p>
          <a:p>
            <a:pPr marL="647824" lvl="1" indent="-176679">
              <a:spcBef>
                <a:spcPct val="0"/>
              </a:spcBef>
              <a:buFontTx/>
              <a:buChar char="•"/>
              <a:defRPr/>
            </a:pPr>
            <a:r>
              <a:rPr lang="es-x-int-SDL" sz="1100" dirty="0"/>
              <a:t>Como defensores, hay que considerar qué argumentos serán los más convincentes para el tomador de decisiones. Por ejemplo, un responsable político con formación en medicina o economía puede estar más interesado en las evidencias, los datos y las proyecciones sobre el costo, mientras que un funcionario electo puede responder a las historias personales. A menudo, tendrá que utilizar una combinación de estos argumentos para elaborar el mensaje más convincente para el tomador de decisiones. </a:t>
            </a:r>
          </a:p>
          <a:p>
            <a:pPr lvl="1">
              <a:spcBef>
                <a:spcPct val="0"/>
              </a:spcBef>
              <a:defRPr/>
            </a:pPr>
            <a:endParaRPr lang="en-US" altLang="en-US" sz="1100" b="1" u="sng" dirty="0">
              <a:solidFill>
                <a:srgbClr val="0000FF"/>
              </a:solidFill>
            </a:endParaRPr>
          </a:p>
          <a:p>
            <a:pPr marL="176679">
              <a:defRPr/>
            </a:pPr>
            <a:endParaRPr lang="en-US" altLang="en-US" sz="1100" dirty="0">
              <a:solidFill>
                <a:srgbClr val="0000FF"/>
              </a:solidFill>
            </a:endParaRPr>
          </a:p>
          <a:p>
            <a:pPr>
              <a:defRPr/>
            </a:pPr>
            <a:r>
              <a:rPr lang="es-x-int-SDL" sz="1100" i="1" dirty="0">
                <a:solidFill>
                  <a:srgbClr val="0000FF"/>
                </a:solidFill>
              </a:rPr>
              <a:t>Guía del usuario páginas 40-41.</a:t>
            </a:r>
          </a:p>
          <a:p>
            <a:pPr marL="647824" lvl="1" indent="-176679">
              <a:spcBef>
                <a:spcPct val="0"/>
              </a:spcBef>
              <a:buFontTx/>
              <a:buChar char="•"/>
              <a:defRPr/>
            </a:pPr>
            <a:endParaRPr lang="en-US" altLang="en-US" sz="1100" dirty="0"/>
          </a:p>
          <a:p>
            <a:pPr marL="176679" indent="-176679">
              <a:spcBef>
                <a:spcPct val="0"/>
              </a:spcBef>
              <a:defRPr/>
            </a:pPr>
            <a:endParaRPr lang="en-US" altLang="en-US" dirty="0"/>
          </a:p>
          <a:p>
            <a:pPr marL="176679" indent="-176679">
              <a:spcBef>
                <a:spcPct val="0"/>
              </a:spcBef>
              <a:defRPr/>
            </a:pPr>
            <a:endParaRPr lang="en-US" altLang="en-US" dirty="0"/>
          </a:p>
        </p:txBody>
      </p:sp>
      <p:sp>
        <p:nvSpPr>
          <p:cNvPr id="119812" name="Slide Number Placeholder 3">
            <a:extLst>
              <a:ext uri="{FF2B5EF4-FFF2-40B4-BE49-F238E27FC236}">
                <a16:creationId xmlns:a16="http://schemas.microsoft.com/office/drawing/2014/main" id="{85739DFD-2CCA-4606-A89C-2ED119D40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4A1489F-84C7-4F61-A924-F689B8CE73D7}" type="slidenum">
              <a:rPr lang="en-US" altLang="en-US" smtClean="0">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79D6FC55-D47D-4DE5-A12A-B6DAFC1F80AB}"/>
              </a:ext>
            </a:extLst>
          </p:cNvPr>
          <p:cNvSpPr>
            <a:spLocks noGrp="1" noRot="1" noChangeAspect="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8140F9B1-40C1-4457-BE6F-37EC0639754D}"/>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Asigne la tarea del paso 5.1 en sesión plenaria o en pequeños grupos: </a:t>
            </a:r>
          </a:p>
          <a:p>
            <a:pPr marL="647824" lvl="1" indent="-176679">
              <a:spcBef>
                <a:spcPct val="0"/>
              </a:spcBef>
              <a:buFontTx/>
              <a:buChar char="•"/>
              <a:defRPr/>
            </a:pPr>
            <a:r>
              <a:rPr lang="es-x-int-SDL" sz="1100" dirty="0"/>
              <a:t>Haga una lluvia de ideas sobre los argumentos evidencias </a:t>
            </a:r>
            <a:r>
              <a:rPr lang="fr-BE" sz="1100" dirty="0"/>
              <a:t>basadas en datos</a:t>
            </a:r>
            <a:r>
              <a:rPr lang="es-x-int-SDL" sz="1100" dirty="0"/>
              <a:t>, emocionales y éticos para que su tomador de decisiones apoye su solicitud de advocacy. Piense en los datos (evidencias </a:t>
            </a:r>
            <a:r>
              <a:rPr lang="fr-BE" sz="1100" dirty="0"/>
              <a:t>basadas en datos</a:t>
            </a:r>
            <a:r>
              <a:rPr lang="es-x-int-SDL" sz="1100" dirty="0"/>
              <a:t>), las historias (argumentos emocionales) y los argumentos éticos que atraerían específicamente a su tomador de decisiones. </a:t>
            </a:r>
          </a:p>
          <a:p>
            <a:pPr marL="647824" lvl="1" indent="-176679">
              <a:spcBef>
                <a:spcPct val="0"/>
              </a:spcBef>
              <a:buFontTx/>
              <a:buChar char="•"/>
              <a:defRPr/>
            </a:pPr>
            <a:r>
              <a:rPr lang="es-x-int-SDL" sz="1100" dirty="0"/>
              <a:t>Escriba los argumentos en una hoja de rotafolio, una hoja de trabajo o una pizarra. Si hay más de un argumento en cada categoría, escríbalos todos, pero elija el mejor.</a:t>
            </a:r>
          </a:p>
          <a:p>
            <a:pPr marL="647824" lvl="1" indent="-176679">
              <a:spcBef>
                <a:spcPct val="0"/>
              </a:spcBef>
              <a:buFontTx/>
              <a:buChar char="•"/>
              <a:defRPr/>
            </a:pPr>
            <a:endParaRPr lang="en-US" altLang="en-US" sz="1100" dirty="0"/>
          </a:p>
          <a:p>
            <a:pPr marL="176679" indent="-176679">
              <a:spcBef>
                <a:spcPct val="0"/>
              </a:spcBef>
              <a:buFont typeface="Arial" panose="020B0604020202020204" pitchFamily="34" charset="0"/>
              <a:buChar char="•"/>
              <a:defRPr/>
            </a:pPr>
            <a:r>
              <a:rPr lang="es-x-int-SDL" sz="1100" b="1" dirty="0"/>
              <a:t>Facilite </a:t>
            </a:r>
            <a:r>
              <a:rPr lang="fr-BE" sz="1100" b="1" dirty="0"/>
              <a:t>el reporte</a:t>
            </a:r>
            <a:r>
              <a:rPr lang="es-x-int-SDL" sz="1100" b="1" dirty="0"/>
              <a:t>:</a:t>
            </a:r>
          </a:p>
          <a:p>
            <a:pPr marL="647824" lvl="1" indent="-176679">
              <a:spcBef>
                <a:spcPct val="0"/>
              </a:spcBef>
              <a:buFontTx/>
              <a:buChar char="•"/>
              <a:defRPr/>
            </a:pPr>
            <a:r>
              <a:rPr lang="es-x-int-SDL" sz="1100" dirty="0"/>
              <a:t>Pida a cada grupo que presente su mejor argumento en cada categoría. En sesión plenaria, discuta qué argumentos tienen más probabilidades de influir en el tomador de decisiones. </a:t>
            </a:r>
          </a:p>
          <a:p>
            <a:pPr marL="647824" lvl="1" indent="-176679">
              <a:spcBef>
                <a:spcPct val="0"/>
              </a:spcBef>
              <a:buFontTx/>
              <a:buChar char="•"/>
              <a:defRPr/>
            </a:pPr>
            <a:endParaRPr lang="en-US" altLang="en-US" sz="1100" dirty="0"/>
          </a:p>
          <a:p>
            <a:pPr marL="190624" lvl="0" indent="-176679">
              <a:spcBef>
                <a:spcPct val="0"/>
              </a:spcBef>
              <a:buFontTx/>
              <a:buChar char="•"/>
              <a:defRPr/>
            </a:pPr>
            <a:r>
              <a:rPr lang="es-x-int-SDL" sz="1100" b="1" dirty="0"/>
              <a:t>Documente los argumentos seleccionados </a:t>
            </a:r>
            <a:r>
              <a:rPr lang="es-x-int-SDL" sz="1100" dirty="0"/>
              <a:t>en una hoja de rotafolio, una pizarra o una hoja de trabajo y exponga las notas adhesivas.</a:t>
            </a:r>
          </a:p>
          <a:p>
            <a:pPr>
              <a:spcBef>
                <a:spcPct val="0"/>
              </a:spcBef>
              <a:defRPr/>
            </a:pPr>
            <a:endParaRPr lang="en-US" altLang="en-US" sz="1100" i="1" dirty="0"/>
          </a:p>
          <a:p>
            <a:pPr>
              <a:spcBef>
                <a:spcPct val="0"/>
              </a:spcBef>
              <a:defRPr/>
            </a:pPr>
            <a:r>
              <a:rPr lang="es-x-int-SDL" sz="1100" i="1" dirty="0"/>
              <a:t>Guía del usuario página 40-41.</a:t>
            </a:r>
          </a:p>
          <a:p>
            <a:pPr marL="176679" indent="-176679">
              <a:spcBef>
                <a:spcPct val="0"/>
              </a:spcBef>
              <a:defRPr/>
            </a:pPr>
            <a:endParaRPr lang="en-US" altLang="en-US" sz="1100" b="1" dirty="0"/>
          </a:p>
        </p:txBody>
      </p:sp>
      <p:sp>
        <p:nvSpPr>
          <p:cNvPr id="123908" name="Slide Number Placeholder 3">
            <a:extLst>
              <a:ext uri="{FF2B5EF4-FFF2-40B4-BE49-F238E27FC236}">
                <a16:creationId xmlns:a16="http://schemas.microsoft.com/office/drawing/2014/main" id="{47670FB1-6F26-41E5-9BEC-6F353109F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5415DBC-B9B1-4953-BD1B-F0394F16DB48}" type="slidenum">
              <a:rPr lang="en-US" altLang="en-US" smtClean="0">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4CFBFD3-C2CC-46A6-8CFB-8A77E437526E}"/>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D107154-2AEE-4349-A651-BBCC1EE5C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x-int-SDL" sz="1100" b="0" dirty="0">
                <a:solidFill>
                  <a:srgbClr val="0000FF"/>
                </a:solidFill>
              </a:rPr>
              <a:t>Adaptación opcional de la diapositiva: </a:t>
            </a:r>
            <a:r>
              <a:rPr lang="es-x-int-SDL" sz="1100" dirty="0"/>
              <a:t>si es posible, adapte la diapositiva con un ejemplo local. </a:t>
            </a:r>
          </a:p>
          <a:p>
            <a:pPr>
              <a:spcBef>
                <a:spcPct val="0"/>
              </a:spcBef>
            </a:pPr>
            <a:endParaRPr lang="en-US" altLang="en-US" sz="1100" dirty="0"/>
          </a:p>
          <a:p>
            <a:pPr marL="176679" indent="-176679">
              <a:spcBef>
                <a:spcPct val="0"/>
              </a:spcBef>
              <a:buFont typeface="Wingdings" panose="05000000000000000000" pitchFamily="2" charset="2"/>
              <a:buChar char="Ø"/>
            </a:pPr>
            <a:endParaRPr lang="en-US" altLang="en-US" sz="1100" dirty="0"/>
          </a:p>
          <a:p>
            <a:pPr marL="176679" indent="-176679"/>
            <a:r>
              <a:rPr lang="es-x-int-SDL" dirty="0"/>
              <a:t> </a:t>
            </a:r>
          </a:p>
          <a:p>
            <a:pPr marL="176679" indent="-176679">
              <a:spcBef>
                <a:spcPct val="0"/>
              </a:spcBef>
            </a:pPr>
            <a:endParaRPr lang="en-US" altLang="en-US" dirty="0"/>
          </a:p>
        </p:txBody>
      </p:sp>
      <p:sp>
        <p:nvSpPr>
          <p:cNvPr id="121860" name="Slide Number Placeholder 3">
            <a:extLst>
              <a:ext uri="{FF2B5EF4-FFF2-40B4-BE49-F238E27FC236}">
                <a16:creationId xmlns:a16="http://schemas.microsoft.com/office/drawing/2014/main" id="{EC93CD55-5196-487C-B59A-13B5BC12F9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72B96E7C-85A0-4045-9C58-7334450A87BF}" type="slidenum">
              <a:rPr lang="en-US" altLang="en-US" smtClean="0">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Esta herramienta, denominada "cuadro de mensajes de cinco puntos", le ayuda a elaborar una solicitud</a:t>
            </a:r>
            <a:r>
              <a:rPr lang="fr-BE" sz="1100" dirty="0"/>
              <a:t> de advocacy</a:t>
            </a:r>
            <a:r>
              <a:rPr lang="es-x-int-SDL" sz="1100" dirty="0"/>
              <a:t> sencilla para que el tomador de decisiones </a:t>
            </a:r>
            <a:r>
              <a:rPr lang="fr-BE" sz="1100" dirty="0"/>
              <a:t>pase a la acci</a:t>
            </a:r>
            <a:r>
              <a:rPr lang="es-x-int-SDL" sz="1100" dirty="0"/>
              <a:t>ó</a:t>
            </a:r>
            <a:r>
              <a:rPr lang="fr-BE" sz="1100" dirty="0"/>
              <a:t>n</a:t>
            </a:r>
            <a:r>
              <a:rPr lang="es-x-int-SDL" sz="1100" dirty="0"/>
              <a:t>. </a:t>
            </a:r>
          </a:p>
          <a:p>
            <a:pPr marL="647824" lvl="1" indent="-176679">
              <a:spcBef>
                <a:spcPct val="0"/>
              </a:spcBef>
              <a:buFontTx/>
              <a:buChar char="•"/>
              <a:defRPr/>
            </a:pPr>
            <a:r>
              <a:rPr lang="es-x-int-SDL" sz="1100" dirty="0"/>
              <a:t>En primer lugar, debe </a:t>
            </a:r>
            <a:r>
              <a:rPr lang="es-x-int-SDL" sz="1100" b="1" dirty="0"/>
              <a:t>nombrar al tomador de decisiones identificado en el paso 4. </a:t>
            </a:r>
            <a:r>
              <a:rPr lang="es-x-int-SDL" sz="1100" dirty="0"/>
              <a:t>Es mejor referirse al tomador de decisiones por su nombre y no solo por su cargo (ayuda a adaptar mejor el mensaje). </a:t>
            </a:r>
          </a:p>
          <a:p>
            <a:pPr marL="647824" lvl="1" indent="-176679">
              <a:spcBef>
                <a:spcPct val="0"/>
              </a:spcBef>
              <a:buFontTx/>
              <a:buChar char="•"/>
              <a:defRPr/>
            </a:pPr>
            <a:r>
              <a:rPr lang="es-x-int-SDL" sz="1100" dirty="0"/>
              <a:t>En segundo lugar, copiar los</a:t>
            </a:r>
            <a:r>
              <a:rPr lang="es-x-int-SDL" sz="1100" b="1" dirty="0"/>
              <a:t> valores fundamentales</a:t>
            </a:r>
            <a:r>
              <a:rPr lang="es-x-int-SDL" sz="1100" dirty="0"/>
              <a:t> de su tomador de decisiones del paso 4.2. Recuerde que debe centrarse en lo que es importante para su tomador de decisiones, más que en lo que es para ustedes. Tener en cuenta lo que más le preocupa y los comentarios públicos que haya hecho el tomador de decisiones sobre su problema. </a:t>
            </a:r>
          </a:p>
          <a:p>
            <a:pPr marL="647824" lvl="1" indent="-176679">
              <a:spcBef>
                <a:spcPct val="0"/>
              </a:spcBef>
              <a:buFontTx/>
              <a:buChar char="•"/>
              <a:defRPr/>
            </a:pPr>
            <a:r>
              <a:rPr lang="es-x-int-SDL" sz="1100" dirty="0"/>
              <a:t>En tercer lugar, </a:t>
            </a:r>
            <a:r>
              <a:rPr lang="es-x-int-SDL" sz="1100" b="1" dirty="0"/>
              <a:t>prevea las objeciones </a:t>
            </a:r>
            <a:r>
              <a:rPr lang="es-x-int-SDL" sz="1100" dirty="0"/>
              <a:t>y reservas </a:t>
            </a:r>
            <a:r>
              <a:rPr lang="es-x-int-SDL" sz="1100" b="1" dirty="0"/>
              <a:t>del tomador de decisiones </a:t>
            </a:r>
            <a:r>
              <a:rPr lang="es-x-int-SDL" sz="1100" dirty="0"/>
              <a:t>y </a:t>
            </a:r>
            <a:r>
              <a:rPr lang="es-x-int-SDL" sz="1100" b="1" dirty="0"/>
              <a:t>escriba sus respuestas utilizando los argumentos del paso 5.1</a:t>
            </a:r>
            <a:r>
              <a:rPr lang="es-x-int-SDL" sz="1100" dirty="0"/>
              <a:t>. </a:t>
            </a:r>
          </a:p>
          <a:p>
            <a:pPr marL="647824" lvl="1" indent="-176679">
              <a:spcBef>
                <a:spcPct val="0"/>
              </a:spcBef>
              <a:buFontTx/>
              <a:buChar char="•"/>
              <a:defRPr/>
            </a:pPr>
            <a:r>
              <a:rPr lang="es-x-int-SDL" sz="1100" dirty="0"/>
              <a:t>En cuarto lugar, </a:t>
            </a:r>
            <a:r>
              <a:rPr lang="es-x-int-SDL" sz="1100" b="1" dirty="0"/>
              <a:t>articule su solicitud SMART</a:t>
            </a:r>
            <a:r>
              <a:rPr lang="es-x-int-SDL" sz="1100" dirty="0"/>
              <a:t>. Esta pregunta debe centrarse en lo que el tomador de decisiones  puede hacer de forma realista y debe reflejar su objetivo SMART.  </a:t>
            </a:r>
          </a:p>
          <a:p>
            <a:pPr marL="647824" lvl="1" indent="-176679">
              <a:spcBef>
                <a:spcPct val="0"/>
              </a:spcBef>
              <a:buFontTx/>
              <a:buChar char="•"/>
              <a:defRPr/>
            </a:pPr>
            <a:r>
              <a:rPr lang="es-x-int-SDL" sz="1100" dirty="0"/>
              <a:t>Por último, responda a la pregunta: "</a:t>
            </a:r>
            <a:r>
              <a:rPr lang="es-x-int-SDL" sz="1100" b="1" dirty="0"/>
              <a:t>¿Cuáles son los beneficios </a:t>
            </a:r>
            <a:r>
              <a:rPr lang="es-x-int-SDL" sz="1100" dirty="0"/>
              <a:t>para su tomador de decisiones?" Utilice los argumentos del paso 4.2 y 5. Dígale al tomador de decisiones por qué el hecho de actuar a favor de su solicitud beneficia a sus electores o a su propio cargo y por qué su liderazgo puede cambiar la situación. </a:t>
            </a:r>
          </a:p>
          <a:p>
            <a:pPr marL="647824" lvl="1" indent="-176679">
              <a:spcBef>
                <a:spcPct val="0"/>
              </a:spcBef>
              <a:buFontTx/>
              <a:buChar char="•"/>
              <a:defRPr/>
            </a:pPr>
            <a:endParaRPr lang="en-US" altLang="ja-JP" sz="1100" dirty="0"/>
          </a:p>
          <a:p>
            <a:pPr>
              <a:spcBef>
                <a:spcPct val="0"/>
              </a:spcBef>
              <a:defRPr/>
            </a:pPr>
            <a:r>
              <a:rPr lang="es-x-int-SDL" sz="1100" i="1" dirty="0"/>
              <a:t>Guía del usuario páginas 42-44.</a:t>
            </a:r>
          </a:p>
          <a:p>
            <a:pPr marL="647824" lvl="1" indent="-176679">
              <a:spcBef>
                <a:spcPct val="0"/>
              </a:spcBef>
              <a:buFontTx/>
              <a:buChar char="•"/>
              <a:defRPr/>
            </a:pPr>
            <a:endParaRPr lang="en-US" altLang="ja-JP" sz="1100" dirty="0"/>
          </a:p>
          <a:p>
            <a:pPr marL="176679" indent="-176679">
              <a:spcBef>
                <a:spcPct val="0"/>
              </a:spcBef>
              <a:defRPr/>
            </a:pPr>
            <a:endParaRPr lang="en-US" altLang="en-US"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buFont typeface="Arial" panose="020B0604020202020204" pitchFamily="34" charset="0"/>
              <a:buChar char="•"/>
              <a:defRPr/>
            </a:pPr>
            <a:r>
              <a:rPr lang="es-x-int-SDL" b="1" dirty="0"/>
              <a:t>Revise las casillas del cuadro por orden. </a:t>
            </a:r>
          </a:p>
          <a:p>
            <a:pPr marL="176679"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fr-BE" b="1" dirty="0"/>
              <a:t>Facilite la discusión</a:t>
            </a:r>
            <a:r>
              <a:rPr lang="es-x-int-SDL" b="1" dirty="0"/>
              <a:t>:</a:t>
            </a:r>
          </a:p>
          <a:p>
            <a:pPr marL="633879" lvl="1" indent="-176679">
              <a:buFont typeface="Arial" panose="020B0604020202020204" pitchFamily="34" charset="0"/>
              <a:buChar char="•"/>
              <a:defRPr/>
            </a:pPr>
            <a:r>
              <a:rPr lang="es-x-int-SDL" b="0" dirty="0"/>
              <a:t>¿Están bien elaborados los mensajes? </a:t>
            </a:r>
            <a:r>
              <a:rPr lang="es-x-int-SDL" dirty="0"/>
              <a:t>¿Aportarían algún cambio? ¿Es la solicitud SMART realmente SMART?</a:t>
            </a:r>
          </a:p>
          <a:p>
            <a:pPr marL="176679"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es-x-int-SDL" b="1" dirty="0"/>
              <a:t>Pídales preguntas o sugerencias.</a:t>
            </a:r>
          </a:p>
          <a:p>
            <a:pPr>
              <a:defRPr/>
            </a:pPr>
            <a:endParaRPr lang="en-US" dirty="0">
              <a:ea typeface="+mn-ea"/>
            </a:endParaRPr>
          </a:p>
          <a:p>
            <a:pPr>
              <a:defRPr/>
            </a:pPr>
            <a:r>
              <a:rPr lang="es-x-int-SDL" i="1" dirty="0"/>
              <a:t>Guía del usuario páginas 42-44.</a:t>
            </a:r>
          </a:p>
          <a:p>
            <a:pPr marL="176679" indent="-176679">
              <a:spcBef>
                <a:spcPct val="0"/>
              </a:spcBef>
              <a:defRPr/>
            </a:pPr>
            <a:endParaRPr lang="en-US" altLang="en-US"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20608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b="1" dirty="0"/>
              <a:t>Facilite </a:t>
            </a:r>
            <a:r>
              <a:rPr lang="en-US" b="1" dirty="0"/>
              <a:t>la discusi</a:t>
            </a:r>
            <a:r>
              <a:rPr lang="es-x-int-SDL" b="1" dirty="0"/>
              <a:t>ó</a:t>
            </a:r>
            <a:r>
              <a:rPr lang="en-US" b="1" dirty="0"/>
              <a:t>n</a:t>
            </a:r>
            <a:r>
              <a:rPr lang="es-x-int-SDL" dirty="0"/>
              <a:t>:</a:t>
            </a:r>
          </a:p>
          <a:p>
            <a:pPr marL="633879" lvl="1" indent="-176679">
              <a:buFont typeface="Arial" panose="020B0604020202020204" pitchFamily="34" charset="0"/>
              <a:buChar char="•"/>
            </a:pPr>
            <a:r>
              <a:rPr lang="es-x-int-SDL" dirty="0"/>
              <a:t>¿Cuál es su experiencia, si es que la tiene, en el uso del enfoque SMART Advocacy? (Si nadie está familiarizado, puede compartir su propia experiencia</a:t>
            </a:r>
            <a:r>
              <a:rPr lang="fr-BE" dirty="0"/>
              <a:t>.</a:t>
            </a:r>
            <a:r>
              <a:rPr lang="es-x-int-SDL" dirty="0"/>
              <a:t>)</a:t>
            </a:r>
          </a:p>
          <a:p>
            <a:pPr marL="633879" lvl="1" indent="-176679">
              <a:buFont typeface="Arial" panose="020B0604020202020204" pitchFamily="34" charset="0"/>
              <a:buChar char="•"/>
            </a:pPr>
            <a:r>
              <a:rPr lang="es-x-int-SDL" dirty="0"/>
              <a:t>¿Qué espera de esta sesión? ¿Qué espera ganar o conseguir? Anote los resultados en la hoja del rotafolio "Expectativas" o en la pizarra.</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s-x-int-SDL" b="1" dirty="0"/>
              <a:t>Establezca las reglas básicas </a:t>
            </a:r>
            <a:r>
              <a:rPr lang="es-x-int-SDL" dirty="0"/>
              <a:t>de la sesión y asegúrese de que se registran en el rotafolio, la pizarra o la diapositiva correspondientes. Asegúrese de que se menciona la inclusión y el respeto de las diferencias de opinión.</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fr-BE" b="1" dirty="0" err="1"/>
              <a:t>Piense</a:t>
            </a:r>
            <a:r>
              <a:rPr lang="fr-BE" b="1" dirty="0"/>
              <a:t> en una forma de </a:t>
            </a:r>
            <a:r>
              <a:rPr lang="fr-BE" b="1" dirty="0" err="1"/>
              <a:t>ayudarles</a:t>
            </a:r>
            <a:r>
              <a:rPr lang="fr-BE" b="1" dirty="0"/>
              <a:t> a </a:t>
            </a:r>
            <a:r>
              <a:rPr lang="fr-BE" b="1" dirty="0" err="1"/>
              <a:t>romper</a:t>
            </a:r>
            <a:r>
              <a:rPr lang="fr-BE" b="1" dirty="0"/>
              <a:t> el </a:t>
            </a:r>
            <a:r>
              <a:rPr lang="fr-BE" b="1" dirty="0" err="1"/>
              <a:t>hielo</a:t>
            </a:r>
            <a:r>
              <a:rPr lang="fr-BE" b="1" dirty="0"/>
              <a:t> o </a:t>
            </a:r>
            <a:r>
              <a:rPr lang="fr-BE" b="1" dirty="0" err="1"/>
              <a:t>dinamizar</a:t>
            </a:r>
            <a:r>
              <a:rPr lang="fr-BE" b="1" dirty="0"/>
              <a:t> la </a:t>
            </a:r>
            <a:r>
              <a:rPr lang="fr-BE" b="1" dirty="0" err="1"/>
              <a:t>sesi</a:t>
            </a:r>
            <a:r>
              <a:rPr lang="es-x-int-SDL" b="1" dirty="0"/>
              <a:t>ó</a:t>
            </a:r>
            <a:r>
              <a:rPr lang="fr-BE" b="1" dirty="0"/>
              <a:t>n </a:t>
            </a:r>
            <a:r>
              <a:rPr lang="es-x-int-SDL" dirty="0"/>
              <a:t>para establecer las bases para un</a:t>
            </a:r>
            <a:r>
              <a:rPr lang="fr-BE" dirty="0"/>
              <a:t>a</a:t>
            </a:r>
            <a:r>
              <a:rPr lang="es-x-int-SDL" dirty="0"/>
              <a:t> </a:t>
            </a:r>
            <a:r>
              <a:rPr lang="en-US" b="0" dirty="0"/>
              <a:t>discusi</a:t>
            </a:r>
            <a:r>
              <a:rPr lang="es-x-int-SDL" b="0" dirty="0"/>
              <a:t>ó</a:t>
            </a:r>
            <a:r>
              <a:rPr lang="en-US" b="0" dirty="0"/>
              <a:t>n</a:t>
            </a:r>
            <a:r>
              <a:rPr lang="es-x-int-SDL" b="0" dirty="0"/>
              <a:t> </a:t>
            </a:r>
            <a:r>
              <a:rPr lang="es-x-int-SDL" dirty="0"/>
              <a:t>abiert</a:t>
            </a:r>
            <a:r>
              <a:rPr lang="fr-BE" dirty="0"/>
              <a:t>a</a:t>
            </a:r>
            <a:r>
              <a:rPr lang="es-x-int-SDL" dirty="0"/>
              <a:t> y presentar a todos los participantes. Utilice tarjetas con los nombres de cada participante o memorice sus nombres si puede.</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s-x-int-SDL" b="1" dirty="0"/>
              <a:t>Mencione que su tarea consiste en facilitar el consenso </a:t>
            </a:r>
            <a:r>
              <a:rPr lang="fr-BE" b="1" dirty="0"/>
              <a:t>sobre</a:t>
            </a:r>
            <a:r>
              <a:rPr lang="es-x-int-SDL" b="1" dirty="0"/>
              <a:t> las decisiones</a:t>
            </a:r>
            <a:r>
              <a:rPr lang="es-x-int-SDL" dirty="0"/>
              <a:t>, </a:t>
            </a:r>
            <a:r>
              <a:rPr lang="es-x-int-SDL" b="1" dirty="0"/>
              <a:t>no establecer usted mismo la agenda </a:t>
            </a:r>
            <a:r>
              <a:rPr lang="es-x-int-SDL" dirty="0"/>
              <a:t>o "enseñar" el enfoque.</a:t>
            </a:r>
          </a:p>
        </p:txBody>
      </p:sp>
      <p:sp>
        <p:nvSpPr>
          <p:cNvPr id="4" name="Slide Number Placeholder 3"/>
          <p:cNvSpPr>
            <a:spLocks noGrp="1"/>
          </p:cNvSpPr>
          <p:nvPr>
            <p:ph type="sldNum" sz="quarter" idx="5"/>
          </p:nvPr>
        </p:nvSpPr>
        <p:spPr/>
        <p:txBody>
          <a:bodyPr/>
          <a:lstStyle/>
          <a:p>
            <a:fld id="{88FDCCB8-BBD5-BB4D-A49B-553A66C479A8}" type="slidenum">
              <a:rPr lang="en-US" smtClean="0"/>
              <a:t>6</a:t>
            </a:fld>
            <a:endParaRPr lang="en-US"/>
          </a:p>
        </p:txBody>
      </p:sp>
    </p:spTree>
    <p:extLst>
      <p:ext uri="{BB962C8B-B14F-4D97-AF65-F5344CB8AC3E}">
        <p14:creationId xmlns:p14="http://schemas.microsoft.com/office/powerpoint/2010/main" val="31561659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Tarea 5.2.</a:t>
            </a:r>
            <a:br>
              <a:rPr lang="es-x-int-SDL" sz="1100" b="1" dirty="0"/>
            </a:br>
            <a:r>
              <a:rPr lang="es-x-int-SDL" sz="1100" b="1" dirty="0"/>
              <a:t> </a:t>
            </a:r>
            <a:r>
              <a:rPr lang="es-x-int-SDL" sz="1100" dirty="0"/>
              <a:t>Lo ideal es realizar la actividad en pequeños grupos. Lea las instrucciones:</a:t>
            </a:r>
          </a:p>
          <a:p>
            <a:pPr marL="647824" lvl="1" indent="-176679">
              <a:spcBef>
                <a:spcPct val="0"/>
              </a:spcBef>
              <a:buFont typeface="Arial" panose="020B0604020202020204" pitchFamily="34" charset="0"/>
              <a:buChar char="•"/>
              <a:defRPr/>
            </a:pPr>
            <a:r>
              <a:rPr lang="es-x-int-SDL" sz="1100" b="1" dirty="0"/>
              <a:t>En las casillas 1 y 2 del cuadro, introduzca el nombre del tomador de decisiones y los valores fundamentales identificados en los pasos 4.1 y 4.2. </a:t>
            </a:r>
          </a:p>
          <a:p>
            <a:pPr marL="647824" lvl="1" indent="-176679">
              <a:spcBef>
                <a:spcPct val="0"/>
              </a:spcBef>
              <a:buFont typeface="Arial" panose="020B0604020202020204" pitchFamily="34" charset="0"/>
              <a:buChar char="•"/>
              <a:defRPr/>
            </a:pPr>
            <a:r>
              <a:rPr lang="es-x-int-SDL" sz="1100" b="1" dirty="0"/>
              <a:t>Para la casilla 3 del cuadro, considere las objeciones que podría </a:t>
            </a:r>
            <a:r>
              <a:rPr lang="fr-BE" sz="1100" b="1" dirty="0"/>
              <a:t>presentar</a:t>
            </a:r>
            <a:r>
              <a:rPr lang="es-x-int-SDL" sz="1100" b="1" dirty="0"/>
              <a:t> el tomador de decisiones. </a:t>
            </a:r>
            <a:r>
              <a:rPr lang="es-x-int-SDL" sz="1100" dirty="0"/>
              <a:t>Las respuestas del pequeño grupo de trabajo 5.1 (argumentos </a:t>
            </a:r>
            <a:r>
              <a:rPr lang="fr-BE" sz="1100" dirty="0"/>
              <a:t>evidencias basadas en datos</a:t>
            </a:r>
            <a:r>
              <a:rPr lang="es-x-int-SDL" sz="1100" dirty="0"/>
              <a:t>, </a:t>
            </a:r>
            <a:r>
              <a:rPr lang="fr-BE" sz="1100" dirty="0"/>
              <a:t>argumentos </a:t>
            </a:r>
            <a:r>
              <a:rPr lang="es-x-int-SDL" sz="1100" dirty="0"/>
              <a:t>emocionales y éticos) ayudarán a </a:t>
            </a:r>
            <a:r>
              <a:rPr lang="es-x-int-SDL" sz="1100" b="1" dirty="0"/>
              <a:t>decidir cómo preparar respuestas </a:t>
            </a:r>
            <a:r>
              <a:rPr lang="es-x-int-SDL" sz="1100" dirty="0"/>
              <a:t>a esas objeciones. </a:t>
            </a:r>
          </a:p>
          <a:p>
            <a:pPr marL="647824" lvl="1" indent="-176679">
              <a:spcBef>
                <a:spcPct val="0"/>
              </a:spcBef>
              <a:buFont typeface="Arial" panose="020B0604020202020204" pitchFamily="34" charset="0"/>
              <a:buChar char="•"/>
              <a:defRPr/>
            </a:pPr>
            <a:r>
              <a:rPr lang="es-x-int-SDL" sz="1100" b="1" dirty="0"/>
              <a:t>En la casilla 4 del cuadro, indique su solicitud SMART. </a:t>
            </a:r>
            <a:r>
              <a:rPr lang="es-x-int-SDL" sz="1100" b="0" dirty="0"/>
              <a:t>La solicitud SMART suele ser el objetivo SMART reformulado en forma de pregunta. </a:t>
            </a:r>
          </a:p>
          <a:p>
            <a:pPr marL="647824" lvl="1" indent="-176679">
              <a:spcBef>
                <a:spcPct val="0"/>
              </a:spcBef>
              <a:buFont typeface="Arial" panose="020B0604020202020204" pitchFamily="34" charset="0"/>
              <a:buChar char="•"/>
              <a:defRPr/>
            </a:pPr>
            <a:r>
              <a:rPr lang="es-x-int-SDL" sz="1100" b="1" dirty="0"/>
              <a:t>Para la casilla 5 del cuadro, pida al pequeño grupo que responda: "¿Cuáles son los beneficios?" </a:t>
            </a:r>
            <a:r>
              <a:rPr lang="es-x-int-SDL" sz="1100" dirty="0"/>
              <a:t>Puede utilizar las respuestas formuladas en los pasos 4.2 y 5.</a:t>
            </a:r>
          </a:p>
          <a:p>
            <a:pPr marL="647824" lvl="1" indent="-176679">
              <a:spcBef>
                <a:spcPct val="0"/>
              </a:spcBef>
              <a:buFont typeface="Arial" panose="020B0604020202020204" pitchFamily="34" charset="0"/>
              <a:buChar char="•"/>
              <a:defRPr/>
            </a:pPr>
            <a:endParaRPr lang="en-US" altLang="ja-JP" sz="1100" dirty="0"/>
          </a:p>
          <a:p>
            <a:pPr marL="176679" indent="-176679" defTabSz="942289">
              <a:spcBef>
                <a:spcPct val="0"/>
              </a:spcBef>
              <a:buFont typeface="Arial" panose="020B0604020202020204" pitchFamily="34" charset="0"/>
              <a:buChar char="•"/>
              <a:defRPr/>
            </a:pPr>
            <a:r>
              <a:rPr lang="es-x-int-SDL" sz="1100" b="1" dirty="0"/>
              <a:t>Facilite </a:t>
            </a:r>
            <a:r>
              <a:rPr lang="fr-BE" sz="1100" b="1" dirty="0"/>
              <a:t>el reporte</a:t>
            </a:r>
            <a:r>
              <a:rPr lang="es-x-int-SDL" sz="1100" b="1" dirty="0"/>
              <a:t>: </a:t>
            </a:r>
          </a:p>
          <a:p>
            <a:pPr marL="633879" lvl="1" indent="-176679" defTabSz="942289">
              <a:spcBef>
                <a:spcPct val="0"/>
              </a:spcBef>
              <a:buFont typeface="Arial" panose="020B0604020202020204" pitchFamily="34" charset="0"/>
              <a:buChar char="•"/>
              <a:defRPr/>
            </a:pPr>
            <a:r>
              <a:rPr lang="es-x-int-SDL" sz="1100" b="0" dirty="0"/>
              <a:t>Si se trata de una reunión presencial, es un buen momento para pedir a los participantes que se pongan de pie. Haga que </a:t>
            </a:r>
            <a:r>
              <a:rPr lang="es-x-int-SDL" sz="1100" dirty="0"/>
              <a:t>cada participante de la reunión se levante y recorra la sala para ver los rotafolios, al estilo de un paseo por la galería. Una persona de cada grupo compartirá los resultados del informe. Pida a todo el grupo sus sugerencias, comentarios o preguntas. </a:t>
            </a:r>
          </a:p>
          <a:p>
            <a:pPr marL="633879" lvl="1" indent="-176679" defTabSz="942289">
              <a:spcBef>
                <a:spcPct val="0"/>
              </a:spcBef>
              <a:buFont typeface="Arial" panose="020B0604020202020204" pitchFamily="34" charset="0"/>
              <a:buChar char="•"/>
              <a:defRPr/>
            </a:pPr>
            <a:endParaRPr lang="en-US" altLang="en-US" sz="1100" dirty="0"/>
          </a:p>
          <a:p>
            <a:pPr marL="176679" marR="0" lvl="0" indent="-176679" algn="l" defTabSz="94228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b="1" dirty="0">
                <a:solidFill>
                  <a:srgbClr val="000000"/>
                </a:solidFill>
              </a:rPr>
              <a:t>Documente las conclusiones de cada grupo tomando una foto de la hoja del rotafolio o de la pizarra o guarde la hoja de trabajo.</a:t>
            </a:r>
          </a:p>
          <a:p>
            <a:pPr marL="471145" lvl="1" indent="0" defTabSz="942289">
              <a:spcBef>
                <a:spcPct val="0"/>
              </a:spcBef>
              <a:buFont typeface="Arial" panose="020B0604020202020204" pitchFamily="34" charset="0"/>
              <a:buNone/>
              <a:defRPr/>
            </a:pPr>
            <a:endParaRPr lang="en-US" altLang="en-US" sz="1100" dirty="0"/>
          </a:p>
          <a:p>
            <a:pPr marL="176679" indent="-176679" defTabSz="942289">
              <a:spcBef>
                <a:spcPct val="0"/>
              </a:spcBef>
              <a:buFont typeface="Arial" panose="020B0604020202020204" pitchFamily="34" charset="0"/>
              <a:buChar char="•"/>
              <a:defRPr/>
            </a:pPr>
            <a:r>
              <a:rPr lang="es-x-int-SDL" sz="1100" b="1" dirty="0"/>
              <a:t>Finalice el cuadro de mensajes.</a:t>
            </a:r>
          </a:p>
          <a:p>
            <a:pPr marL="647824" lvl="1" indent="-176679" defTabSz="942289">
              <a:spcBef>
                <a:spcPct val="0"/>
              </a:spcBef>
              <a:buFont typeface="Arial" panose="020B0604020202020204" pitchFamily="34" charset="0"/>
              <a:buChar char="•"/>
              <a:defRPr/>
            </a:pPr>
            <a:r>
              <a:rPr lang="es-x-int-SDL" sz="1100" dirty="0"/>
              <a:t>Un anotador debe captar los puntos principales de cada casilla para crear un cuadro de mensajes que funcione. </a:t>
            </a:r>
          </a:p>
          <a:p>
            <a:pPr marL="647824" lvl="1" indent="-176679" defTabSz="942289">
              <a:spcBef>
                <a:spcPct val="0"/>
              </a:spcBef>
              <a:buFont typeface="Arial" panose="020B0604020202020204" pitchFamily="34" charset="0"/>
              <a:buChar char="•"/>
              <a:defRPr/>
            </a:pPr>
            <a:r>
              <a:rPr lang="es-x-int-SDL" sz="1100" dirty="0"/>
              <a:t>A medida que vaya aprendiendo más sobre el entorno político o financiero o sobre los intereses del tomador de decisiones, podrá ir añadiendo elementos o revisando su cuadro de mensajes.</a:t>
            </a:r>
          </a:p>
          <a:p>
            <a:pPr marL="647824" lvl="1" indent="-176679" defTabSz="942289">
              <a:spcBef>
                <a:spcPct val="0"/>
              </a:spcBef>
              <a:buFont typeface="Arial" panose="020B0604020202020204" pitchFamily="34" charset="0"/>
              <a:buChar char="•"/>
              <a:defRPr/>
            </a:pPr>
            <a:r>
              <a:rPr lang="es-x-int-SDL" sz="1100" dirty="0"/>
              <a:t>El cuadro de mensajes garantiza que todos los miembros de su grupo comprendan su solicitud de advocacy SMART y cómo presentarla al tomador de decisiones designado. </a:t>
            </a:r>
          </a:p>
          <a:p>
            <a:pPr>
              <a:spcBef>
                <a:spcPct val="0"/>
              </a:spcBef>
              <a:defRPr/>
            </a:pPr>
            <a:endParaRPr lang="en-US" altLang="en-US" sz="1100" dirty="0"/>
          </a:p>
          <a:p>
            <a:pPr>
              <a:spcBef>
                <a:spcPct val="0"/>
              </a:spcBef>
              <a:defRPr/>
            </a:pPr>
            <a:r>
              <a:rPr lang="es-x-int-SDL" sz="1100" i="1" dirty="0"/>
              <a:t>Guía del usuario páginas 42-44.</a:t>
            </a:r>
          </a:p>
          <a:p>
            <a:pPr marL="647824" lvl="1" indent="-176679">
              <a:spcBef>
                <a:spcPct val="0"/>
              </a:spcBef>
              <a:buFontTx/>
              <a:buChar char="•"/>
              <a:defRPr/>
            </a:pPr>
            <a:endParaRPr lang="en-US" altLang="ja-JP" sz="1100" dirty="0"/>
          </a:p>
          <a:p>
            <a:pPr marL="176679" indent="-176679">
              <a:spcBef>
                <a:spcPct val="0"/>
              </a:spcBef>
              <a:defRPr/>
            </a:pPr>
            <a:endParaRPr lang="en-US" altLang="en-US"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3696917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9AEA989-3CF6-4F3F-9119-CF4E615C977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9847F641-A59D-4482-8671-CFB6B21AC2FA}"/>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defRPr/>
            </a:pPr>
            <a:r>
              <a:rPr lang="es-x-int-SDL" sz="1100" dirty="0"/>
              <a:t>Ahora que ha identificado su solicitud de advocacy SMART y los argumentos con mayor probabilidad de influir en el tomador de decisiones, debe elegir el mensajero que tiene más probabilidades de convencer al tomador de decisiones para que </a:t>
            </a:r>
            <a:r>
              <a:rPr lang="fr-BE" sz="1100" dirty="0"/>
              <a:t>tome acci</a:t>
            </a:r>
            <a:r>
              <a:rPr lang="es-x-int-SDL" sz="1100" dirty="0"/>
              <a:t>ó</a:t>
            </a:r>
            <a:r>
              <a:rPr lang="fr-BE" sz="1100" dirty="0"/>
              <a:t>n</a:t>
            </a:r>
            <a:r>
              <a:rPr lang="es-x-int-SDL" sz="1100" dirty="0"/>
              <a:t>.</a:t>
            </a:r>
          </a:p>
          <a:p>
            <a:pPr marL="647824" lvl="1" indent="-176679">
              <a:spcBef>
                <a:spcPct val="0"/>
              </a:spcBef>
              <a:buFont typeface="Arial" panose="020B0604020202020204" pitchFamily="34" charset="0"/>
              <a:buChar char="•"/>
              <a:defRPr/>
            </a:pPr>
            <a:r>
              <a:rPr lang="es-x-int-SDL" sz="1100" dirty="0"/>
              <a:t>El mensajero es tan importante como el mensaje.  Un mensaje bien elaborado, transmitido por la persona incorrecta probablemente será descartado. </a:t>
            </a:r>
          </a:p>
          <a:p>
            <a:pPr marL="647824" lvl="1" indent="-176679">
              <a:spcBef>
                <a:spcPct val="0"/>
              </a:spcBef>
              <a:buFont typeface="Arial" panose="020B0604020202020204" pitchFamily="34" charset="0"/>
              <a:buChar char="•"/>
              <a:defRPr/>
            </a:pPr>
            <a:r>
              <a:rPr lang="es-x-int-SDL" sz="1100" dirty="0"/>
              <a:t>Tenga en cuenta a quién escucha el tomador de decisiones: ¿Quién tiene la autoridad o la influencia para convencer a su tomador de decisiones a </a:t>
            </a:r>
            <a:r>
              <a:rPr lang="fr-BE" sz="1100" dirty="0"/>
              <a:t>que tome acciones</a:t>
            </a:r>
            <a:r>
              <a:rPr lang="es-x-int-SDL" sz="1100" dirty="0"/>
              <a:t>? Por ejemplo, para un funcionario del Ministerio de Finanzas, un economista o un colega de otro ministerio pueden ser los más influyentes. Para otros, un colega o amigo también puede ser el mensajero adecuado.</a:t>
            </a:r>
          </a:p>
          <a:p>
            <a:pPr marL="647824" lvl="1" indent="-176679">
              <a:spcBef>
                <a:spcPct val="0"/>
              </a:spcBef>
              <a:buFont typeface="Arial" panose="020B0604020202020204" pitchFamily="34" charset="0"/>
              <a:buChar char="•"/>
              <a:defRPr/>
            </a:pPr>
            <a:r>
              <a:rPr lang="es-x-int-SDL" sz="1100" dirty="0"/>
              <a:t>El mejor mensajero puede ser o no un miembro actual de su grupo de trabajo. Si no es así, tendrá que contar con la ayuda del posible mensajero y transmitirle toda la información necesaria para presentar el argumento.</a:t>
            </a:r>
          </a:p>
          <a:p>
            <a:pPr marL="647824" lvl="1" indent="-176679">
              <a:spcBef>
                <a:spcPct val="0"/>
              </a:spcBef>
              <a:buFont typeface="Arial" panose="020B0604020202020204" pitchFamily="34" charset="0"/>
              <a:buChar char="•"/>
              <a:defRPr/>
            </a:pPr>
            <a:endParaRPr lang="en-US" altLang="ja-JP" sz="1100" dirty="0"/>
          </a:p>
          <a:p>
            <a:pPr marL="171450" indent="-171450">
              <a:buFont typeface="Arial" panose="020B0604020202020204" pitchFamily="34" charset="0"/>
              <a:buChar char="•"/>
              <a:defRPr/>
            </a:pPr>
            <a:r>
              <a:rPr lang="es-x-int-SDL" sz="1100" b="1" dirty="0">
                <a:solidFill>
                  <a:srgbClr val="0000FF"/>
                </a:solidFill>
              </a:rPr>
              <a:t>Adaptación de la diapositiva:</a:t>
            </a:r>
          </a:p>
          <a:p>
            <a:pPr marL="628650" lvl="1" indent="-171450">
              <a:buFont typeface="Arial" panose="020B0604020202020204" pitchFamily="34" charset="0"/>
              <a:buChar char="•"/>
              <a:defRPr/>
            </a:pPr>
            <a:r>
              <a:rPr lang="es-x-int-SDL" sz="1100" dirty="0">
                <a:solidFill>
                  <a:srgbClr val="0000FF"/>
                </a:solidFill>
              </a:rPr>
              <a:t>Sustituya las categorías del mensajero de esta diapositiva por diferentes tipos de mensajeros adecuados a su contexto.</a:t>
            </a:r>
          </a:p>
          <a:p>
            <a:pPr>
              <a:spcBef>
                <a:spcPct val="0"/>
              </a:spcBef>
              <a:defRPr/>
            </a:pPr>
            <a:endParaRPr lang="en-US" altLang="ja-JP" sz="1100" dirty="0"/>
          </a:p>
          <a:p>
            <a:pPr>
              <a:spcBef>
                <a:spcPct val="0"/>
              </a:spcBef>
              <a:defRPr/>
            </a:pPr>
            <a:r>
              <a:rPr lang="es-x-int-SDL" sz="1100" i="1" dirty="0"/>
              <a:t>Guía del usuario páginas 45-46. </a:t>
            </a:r>
          </a:p>
          <a:p>
            <a:pPr marL="647824" lvl="1" indent="-176679">
              <a:spcBef>
                <a:spcPct val="0"/>
              </a:spcBef>
              <a:buFontTx/>
              <a:buChar char="•"/>
              <a:defRPr/>
            </a:pPr>
            <a:endParaRPr lang="en-US" altLang="en-US" sz="1100" dirty="0"/>
          </a:p>
          <a:p>
            <a:pPr marL="647824" lvl="1" indent="-176679">
              <a:spcBef>
                <a:spcPct val="0"/>
              </a:spcBef>
              <a:buFontTx/>
              <a:buChar char="•"/>
              <a:defRPr/>
            </a:pPr>
            <a:endParaRPr lang="en-US" altLang="en-US" sz="1100" dirty="0"/>
          </a:p>
          <a:p>
            <a:pPr marL="176679" indent="-176679">
              <a:spcBef>
                <a:spcPct val="0"/>
              </a:spcBef>
              <a:defRPr/>
            </a:pPr>
            <a:endParaRPr lang="en-US" altLang="en-US" b="1" dirty="0"/>
          </a:p>
          <a:p>
            <a:pPr marL="176679" indent="-176679">
              <a:spcBef>
                <a:spcPct val="0"/>
              </a:spcBef>
              <a:defRPr/>
            </a:pPr>
            <a:endParaRPr lang="en-US" altLang="en-US" dirty="0"/>
          </a:p>
        </p:txBody>
      </p:sp>
      <p:sp>
        <p:nvSpPr>
          <p:cNvPr id="132100" name="Slide Number Placeholder 3">
            <a:extLst>
              <a:ext uri="{FF2B5EF4-FFF2-40B4-BE49-F238E27FC236}">
                <a16:creationId xmlns:a16="http://schemas.microsoft.com/office/drawing/2014/main" id="{28843905-4E5E-4D8A-9B1B-49C8174B4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1C62E95-522B-4E9D-AAA6-B9E89E6FC5FE}" type="slidenum">
              <a:rPr lang="en-US" altLang="en-US" smtClean="0">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9AEA989-3CF6-4F3F-9119-CF4E615C977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9847F641-A59D-4482-8671-CFB6B21AC2FA}"/>
              </a:ext>
            </a:extLst>
          </p:cNvPr>
          <p:cNvSpPr>
            <a:spLocks noGrp="1"/>
          </p:cNvSpPr>
          <p:nvPr>
            <p:ph type="body" idx="1"/>
          </p:nvPr>
        </p:nvSpPr>
        <p:spPr bwMode="auto"/>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defRPr/>
            </a:pPr>
            <a:r>
              <a:rPr lang="es-x-int-SDL" sz="1100" b="1" dirty="0"/>
              <a:t>Facilite un</a:t>
            </a:r>
            <a:r>
              <a:rPr lang="fr-BE" sz="1100" b="1" dirty="0"/>
              <a:t>a </a:t>
            </a:r>
            <a:r>
              <a:rPr lang="fr-BE" sz="1100" b="1" kern="1200" dirty="0">
                <a:solidFill>
                  <a:schemeClr val="tx1"/>
                </a:solidFill>
                <a:latin typeface="+mn-lt"/>
                <a:ea typeface="+mn-ea"/>
                <a:cs typeface="+mn-cs"/>
              </a:rPr>
              <a:t>discusi</a:t>
            </a:r>
            <a:r>
              <a:rPr lang="es-x-int-SDL" sz="1100" b="1" kern="1200" dirty="0">
                <a:solidFill>
                  <a:schemeClr val="tx1"/>
                </a:solidFill>
                <a:latin typeface="+mn-lt"/>
                <a:ea typeface="+mn-ea"/>
                <a:cs typeface="+mn-cs"/>
              </a:rPr>
              <a:t>ó</a:t>
            </a:r>
            <a:r>
              <a:rPr lang="fr-BE" sz="1100" b="1" kern="1200" dirty="0">
                <a:solidFill>
                  <a:schemeClr val="tx1"/>
                </a:solidFill>
                <a:latin typeface="+mn-lt"/>
                <a:ea typeface="+mn-ea"/>
                <a:cs typeface="+mn-cs"/>
              </a:rPr>
              <a:t>n</a:t>
            </a:r>
            <a:r>
              <a:rPr lang="fr-BE" sz="1100" dirty="0"/>
              <a:t> </a:t>
            </a:r>
            <a:r>
              <a:rPr lang="es-x-int-SDL" sz="1100" b="1" dirty="0"/>
              <a:t>en plenaria o asigne la tarea del paso 5.3 en pequeños grupos: </a:t>
            </a:r>
          </a:p>
          <a:p>
            <a:pPr marL="633879" lvl="1" indent="-176679">
              <a:spcBef>
                <a:spcPct val="0"/>
              </a:spcBef>
              <a:buFont typeface="Arial" panose="020B0604020202020204" pitchFamily="34" charset="0"/>
              <a:buChar char="•"/>
              <a:defRPr/>
            </a:pPr>
            <a:r>
              <a:rPr lang="es-x-int-SDL" sz="1100" dirty="0"/>
              <a:t>¿Quién sería el mejor mensajero para </a:t>
            </a:r>
            <a:r>
              <a:rPr lang="fr-BE" sz="1100" dirty="0"/>
              <a:t>transmitir</a:t>
            </a:r>
            <a:r>
              <a:rPr lang="es-x-int-SDL" sz="1100" dirty="0"/>
              <a:t> la solicitud SMART? Escriba su nombre, cargo e información de contacto en una hoja de rotafolio o en una hoja de trabajo y discuta los pros y los contras de cada sugerencia en la sección de notas.</a:t>
            </a:r>
          </a:p>
          <a:p>
            <a:pPr marL="633879" lvl="1" indent="-176679">
              <a:spcBef>
                <a:spcPct val="0"/>
              </a:spcBef>
              <a:buFont typeface="Arial" panose="020B0604020202020204" pitchFamily="34" charset="0"/>
              <a:buChar char="•"/>
              <a:defRPr/>
            </a:pPr>
            <a:r>
              <a:rPr lang="es-x-int-SDL" sz="1100" dirty="0"/>
              <a:t>Identifique los mejores mensajeros y los más accesibles de entre los que ha enumerado.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1" dirty="0">
              <a:solidFill>
                <a:srgbClr val="000000"/>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b="0" dirty="0">
                <a:solidFill>
                  <a:srgbClr val="000000"/>
                </a:solidFill>
              </a:rPr>
              <a:t>Si se asigna esta tarea en pequeños grupos, asegúrese de que los grupos compartan la información en sesión plenaria.</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100" b="1" dirty="0">
              <a:solidFill>
                <a:srgbClr val="000000"/>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b="1" dirty="0">
                <a:solidFill>
                  <a:srgbClr val="000000"/>
                </a:solidFill>
              </a:rPr>
              <a:t>Documente los resultados en una hoja de rotafolio, una hoja de trabajo o una pizarra.</a:t>
            </a:r>
          </a:p>
          <a:p>
            <a:pPr>
              <a:spcBef>
                <a:spcPct val="0"/>
              </a:spcBef>
              <a:defRPr/>
            </a:pPr>
            <a:endParaRPr lang="en-US" altLang="ja-JP" sz="1100" dirty="0"/>
          </a:p>
          <a:p>
            <a:pPr>
              <a:spcBef>
                <a:spcPct val="0"/>
              </a:spcBef>
              <a:defRPr/>
            </a:pPr>
            <a:r>
              <a:rPr lang="es-x-int-SDL" sz="1100" i="1" dirty="0"/>
              <a:t>Guía del usuario páginas 45-46. </a:t>
            </a:r>
          </a:p>
          <a:p>
            <a:pPr marL="647824" lvl="1" indent="-176679">
              <a:spcBef>
                <a:spcPct val="0"/>
              </a:spcBef>
              <a:buFontTx/>
              <a:buChar char="•"/>
              <a:defRPr/>
            </a:pPr>
            <a:endParaRPr lang="en-US" altLang="en-US" sz="1100" dirty="0"/>
          </a:p>
          <a:p>
            <a:pPr marL="647824" lvl="1" indent="-176679">
              <a:spcBef>
                <a:spcPct val="0"/>
              </a:spcBef>
              <a:buFontTx/>
              <a:buChar char="•"/>
              <a:defRPr/>
            </a:pPr>
            <a:endParaRPr lang="en-US" altLang="en-US" sz="1100" dirty="0"/>
          </a:p>
          <a:p>
            <a:pPr marL="176679" indent="-176679">
              <a:spcBef>
                <a:spcPct val="0"/>
              </a:spcBef>
              <a:defRPr/>
            </a:pPr>
            <a:endParaRPr lang="en-US" altLang="en-US" b="1" dirty="0"/>
          </a:p>
          <a:p>
            <a:pPr marL="176679" indent="-176679">
              <a:spcBef>
                <a:spcPct val="0"/>
              </a:spcBef>
              <a:defRPr/>
            </a:pPr>
            <a:endParaRPr lang="en-US" altLang="en-US" dirty="0"/>
          </a:p>
        </p:txBody>
      </p:sp>
      <p:sp>
        <p:nvSpPr>
          <p:cNvPr id="132100" name="Slide Number Placeholder 3">
            <a:extLst>
              <a:ext uri="{FF2B5EF4-FFF2-40B4-BE49-F238E27FC236}">
                <a16:creationId xmlns:a16="http://schemas.microsoft.com/office/drawing/2014/main" id="{28843905-4E5E-4D8A-9B1B-49C8174B4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1C62E95-522B-4E9D-AAA6-B9E89E6FC5FE}" type="slidenum">
              <a:rPr lang="en-US" altLang="en-US" smtClean="0">
                <a:latin typeface="Calibri" panose="020F0502020204030204" pitchFamily="34" charset="0"/>
              </a:rPr>
              <a:pPr/>
              <a:t>62</a:t>
            </a:fld>
            <a:endParaRPr lang="en-US" altLang="en-US">
              <a:latin typeface="Calibri" panose="020F0502020204030204" pitchFamily="34" charset="0"/>
            </a:endParaRPr>
          </a:p>
        </p:txBody>
      </p:sp>
    </p:spTree>
    <p:extLst>
      <p:ext uri="{BB962C8B-B14F-4D97-AF65-F5344CB8AC3E}">
        <p14:creationId xmlns:p14="http://schemas.microsoft.com/office/powerpoint/2010/main" val="20311931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52C98F5-DBD9-44C4-ACFC-9EE595C86C9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A774334B-98BD-49FD-8104-C0810D61C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dirty="0"/>
              <a:t>:</a:t>
            </a:r>
          </a:p>
          <a:p>
            <a:pPr marL="647824" lvl="1" indent="-176679">
              <a:spcBef>
                <a:spcPct val="0"/>
              </a:spcBef>
              <a:buFont typeface="Arial" panose="020B0604020202020204" pitchFamily="34" charset="0"/>
              <a:buChar char="•"/>
            </a:pPr>
            <a:r>
              <a:rPr lang="es-x-int-SDL" sz="1100" dirty="0"/>
              <a:t>Después de elegir un mensajero, hay que decidir cuándo y cómo entregar el mensaje. Hay que tener en cuenta varios factores (lea los puntos de la diapositiva).</a:t>
            </a:r>
          </a:p>
          <a:p>
            <a:pPr marL="647824" lvl="1" indent="-176679">
              <a:spcBef>
                <a:spcPct val="0"/>
              </a:spcBef>
              <a:buFont typeface="Arial" panose="020B0604020202020204" pitchFamily="34" charset="0"/>
              <a:buChar char="•"/>
            </a:pPr>
            <a:r>
              <a:rPr lang="es-x-int-SDL" sz="1100" dirty="0"/>
              <a:t>Al final de la reunión, revise rápidamente con el tomador de decisiones cualquier medida de seguimiento que vaya a tomar y agradézcale su tiempo, independientemente de que la respuesta del tomador de decisiones sea favorable</a:t>
            </a:r>
            <a:r>
              <a:rPr lang="fr-BE" sz="1100" dirty="0"/>
              <a:t> o no</a:t>
            </a:r>
            <a:r>
              <a:rPr lang="es-x-int-SDL" sz="1100" dirty="0"/>
              <a:t>.</a:t>
            </a:r>
          </a:p>
          <a:p>
            <a:pPr marL="647824" lvl="1" indent="-176679">
              <a:spcBef>
                <a:spcPct val="0"/>
              </a:spcBef>
              <a:buFont typeface="Arial" panose="020B0604020202020204" pitchFamily="34" charset="0"/>
              <a:buChar char="•"/>
            </a:pPr>
            <a:r>
              <a:rPr lang="es-x-int-SDL" sz="1100" dirty="0"/>
              <a:t>Puede considerar la posibilidad de entregar una hoja informativa, un resumen o una infografía al tomador de decisiones para reforzar sus argumentos y proporcionar información de contacto para el seguimiento. </a:t>
            </a:r>
          </a:p>
          <a:p>
            <a:pPr marL="647824" lvl="1" indent="-176679">
              <a:spcBef>
                <a:spcPct val="0"/>
              </a:spcBef>
              <a:buFont typeface="Arial" panose="020B0604020202020204" pitchFamily="34" charset="0"/>
              <a:buChar char="•"/>
            </a:pPr>
            <a:endParaRPr lang="en-US" altLang="en-US" sz="1100" dirty="0"/>
          </a:p>
          <a:p>
            <a:pPr marL="176679" indent="-176679">
              <a:spcBef>
                <a:spcPct val="0"/>
              </a:spcBef>
            </a:pPr>
            <a:r>
              <a:rPr lang="es-x-int-SDL" sz="1100" b="1" dirty="0">
                <a:solidFill>
                  <a:srgbClr val="0000FF"/>
                </a:solidFill>
              </a:rPr>
              <a:t>Adaptación de la diapositiva:</a:t>
            </a:r>
          </a:p>
          <a:p>
            <a:pPr marL="176679" indent="-176679"/>
            <a:r>
              <a:rPr lang="es-x-int-SDL" sz="1100" dirty="0">
                <a:solidFill>
                  <a:srgbClr val="0000FF"/>
                </a:solidFill>
              </a:rPr>
              <a:t>Añada al cuadro de mensajes del juego de rol una foto o un dibujo con referencias locales de las personas participantes en la conversación (si está disponible).</a:t>
            </a:r>
          </a:p>
          <a:p>
            <a:pPr marL="176679" indent="-176679"/>
            <a:endParaRPr lang="en-US" altLang="en-US" sz="1100" dirty="0">
              <a:solidFill>
                <a:srgbClr val="0000FF"/>
              </a:solidFill>
            </a:endParaRPr>
          </a:p>
          <a:p>
            <a:pPr marL="176679" indent="-176679"/>
            <a:r>
              <a:rPr lang="es-x-int-SDL" sz="1100" i="1" dirty="0">
                <a:solidFill>
                  <a:srgbClr val="0000FF"/>
                </a:solidFill>
              </a:rPr>
              <a:t>Guía del usuario páginas 47-48.</a:t>
            </a:r>
          </a:p>
          <a:p>
            <a:pPr marL="647824" lvl="1" indent="-176679">
              <a:spcBef>
                <a:spcPct val="0"/>
              </a:spcBef>
              <a:buFontTx/>
              <a:buChar char="•"/>
            </a:pPr>
            <a:endParaRPr lang="en-US" altLang="en-US" sz="1100" dirty="0"/>
          </a:p>
        </p:txBody>
      </p:sp>
      <p:sp>
        <p:nvSpPr>
          <p:cNvPr id="134148" name="Slide Number Placeholder 3">
            <a:extLst>
              <a:ext uri="{FF2B5EF4-FFF2-40B4-BE49-F238E27FC236}">
                <a16:creationId xmlns:a16="http://schemas.microsoft.com/office/drawing/2014/main" id="{1F9733AE-0DA8-4761-9D14-E1853BAE3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A8785CD-503E-4BAC-904C-C2456EEFCE2F}" type="slidenum">
              <a:rPr lang="en-US" altLang="en-US" smtClean="0">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Practicar mediante un juego de rol (5.4): </a:t>
            </a:r>
            <a:r>
              <a:rPr lang="es-x-int-SDL" sz="1100" dirty="0"/>
              <a:t>pida a los participantes que se dividan en parejas para hacer el juego de rol de la reunión. Elija una persona que actúe en el papel de mensajero y la otra en el de tomador de decisiones.</a:t>
            </a:r>
          </a:p>
          <a:p>
            <a:pPr marL="647824" lvl="1" indent="-176679">
              <a:spcBef>
                <a:spcPct val="0"/>
              </a:spcBef>
              <a:buFont typeface="Arial" panose="020B0604020202020204" pitchFamily="34" charset="0"/>
              <a:buChar char="•"/>
            </a:pPr>
            <a:r>
              <a:rPr lang="es-x-int-SDL" sz="1100" dirty="0"/>
              <a:t>El "mensajero" debe utilizar los argumentos del cuadro de mensajes de cinco puntos. El "tomador de decisiones" debe utilizar los valores del paso 4, hacer preguntas y plantear objeciones. </a:t>
            </a:r>
          </a:p>
          <a:p>
            <a:pPr marL="647824" lvl="1" indent="-176679">
              <a:spcBef>
                <a:spcPct val="0"/>
              </a:spcBef>
              <a:buFont typeface="Arial" panose="020B0604020202020204" pitchFamily="34" charset="0"/>
              <a:buChar char="•"/>
            </a:pPr>
            <a:r>
              <a:rPr lang="es-x-int-SDL" sz="1100" dirty="0"/>
              <a:t>Establezca un límite de tiempo, ya que es probable que el tiempo real para persuadir al tomador de decisiones sea breve.</a:t>
            </a:r>
          </a:p>
          <a:p>
            <a:pPr marL="647824" lvl="1" indent="-176679">
              <a:spcBef>
                <a:spcPct val="0"/>
              </a:spcBef>
              <a:buFont typeface="Arial" panose="020B0604020202020204" pitchFamily="34" charset="0"/>
              <a:buChar char="•"/>
            </a:pPr>
            <a:r>
              <a:rPr lang="es-x-int-SDL" sz="1100" dirty="0"/>
              <a:t>Haga al menos dos juegos de rol para que cada persona pueda representar un papel.</a:t>
            </a:r>
          </a:p>
          <a:p>
            <a:pPr marL="647824" lvl="1" indent="-176679">
              <a:spcBef>
                <a:spcPct val="0"/>
              </a:spcBef>
              <a:buFont typeface="Arial" panose="020B0604020202020204" pitchFamily="34" charset="0"/>
              <a:buChar char="•"/>
            </a:pPr>
            <a:r>
              <a:rPr lang="es-x-int-SDL" sz="1100" dirty="0"/>
              <a:t>Después de cada juego de rol, pida a las parejas que discutan lo que ha funcionado bien y lo que podría mejorarse.</a:t>
            </a:r>
          </a:p>
          <a:p>
            <a:pPr marL="647824" lvl="1" indent="-176679">
              <a:spcBef>
                <a:spcPct val="0"/>
              </a:spcBef>
              <a:buFont typeface="Arial" panose="020B0604020202020204" pitchFamily="34" charset="0"/>
              <a:buChar char="•"/>
            </a:pPr>
            <a:endParaRPr lang="en-US" sz="1100" dirty="0">
              <a:solidFill>
                <a:srgbClr val="FFFFFF"/>
              </a:solidFill>
              <a:latin typeface="+mn-lt"/>
            </a:endParaRPr>
          </a:p>
          <a:p>
            <a:pPr marL="176679" indent="-176679">
              <a:spcBef>
                <a:spcPct val="0"/>
              </a:spcBef>
              <a:buFont typeface="Arial" panose="020B0604020202020204" pitchFamily="34" charset="0"/>
              <a:buChar char="•"/>
            </a:pPr>
            <a:r>
              <a:rPr lang="es-x-int-SDL" sz="1100" b="1" dirty="0">
                <a:latin typeface="+mn-lt"/>
              </a:rPr>
              <a:t>Dé a una o dos parejas la oportunidad de presentar su juego de rol en sesión plenaria. </a:t>
            </a:r>
          </a:p>
          <a:p>
            <a:pPr marL="647824" lvl="1" indent="-176679">
              <a:spcBef>
                <a:spcPct val="0"/>
              </a:spcBef>
              <a:buFont typeface="Arial" panose="020B0604020202020204" pitchFamily="34" charset="0"/>
              <a:buChar char="•"/>
            </a:pPr>
            <a:r>
              <a:rPr lang="es-x-int-SDL" sz="1100" dirty="0">
                <a:latin typeface="+mn-lt"/>
              </a:rPr>
              <a:t>Haga que el juego de rol sea lo más realista posible: por ejemplo, el tomador de decisiones es interrumpido o hace una pregunta difícil que usted no se ha preparado para responder. </a:t>
            </a:r>
          </a:p>
          <a:p>
            <a:pPr marL="647824" lvl="1" indent="-176679" defTabSz="942289">
              <a:spcBef>
                <a:spcPct val="0"/>
              </a:spcBef>
              <a:buFont typeface="Arial" panose="020B0604020202020204" pitchFamily="34" charset="0"/>
              <a:buChar char="•"/>
              <a:defRPr/>
            </a:pPr>
            <a:r>
              <a:rPr lang="es-x-int-SDL" sz="1100" dirty="0">
                <a:latin typeface="+mn-lt"/>
              </a:rPr>
              <a:t>El mensajero actual debe sentirse cómodo con todos los aspectos del cuadro de mensajes. Si se considera oportuno, también pueden aprovechar</a:t>
            </a:r>
            <a:r>
              <a:rPr lang="fr-BE" sz="1100" dirty="0">
                <a:latin typeface="+mn-lt"/>
              </a:rPr>
              <a:t> los aspectos identificados</a:t>
            </a:r>
            <a:r>
              <a:rPr lang="es-x-int-SDL" sz="1100" dirty="0">
                <a:latin typeface="+mn-lt"/>
              </a:rPr>
              <a:t> durante el juego de rol.</a:t>
            </a:r>
          </a:p>
          <a:p>
            <a:pPr marL="647824" lvl="1" indent="-176679" defTabSz="942289">
              <a:spcBef>
                <a:spcPct val="0"/>
              </a:spcBef>
              <a:buFont typeface="Arial" panose="020B0604020202020204" pitchFamily="34" charset="0"/>
              <a:buChar char="•"/>
              <a:defRPr/>
            </a:pPr>
            <a:endParaRPr lang="en-US" altLang="en-US" sz="1100" b="1" dirty="0">
              <a:latin typeface="+mn-lt"/>
            </a:endParaRPr>
          </a:p>
          <a:p>
            <a:pPr marL="176679" indent="-176679">
              <a:spcBef>
                <a:spcPct val="0"/>
              </a:spcBef>
              <a:buFont typeface="Arial" panose="020B0604020202020204" pitchFamily="34" charset="0"/>
              <a:buChar char="•"/>
            </a:pPr>
            <a:r>
              <a:rPr lang="es-x-int-SDL" sz="1100" b="1" dirty="0">
                <a:latin typeface="+mn-lt"/>
              </a:rPr>
              <a:t>Después de la presentación de cada grupo, comparta comentarios de manera positiva y constructiva. </a:t>
            </a:r>
            <a:r>
              <a:rPr lang="es-x-int-SDL" sz="1100" dirty="0">
                <a:latin typeface="+mn-lt"/>
              </a:rPr>
              <a:t>Pregunte a los demás participantes si hay algo que el grupo pueda hacer para reforzar su solicitud </a:t>
            </a:r>
            <a:r>
              <a:rPr lang="fr-BE" sz="1100" dirty="0">
                <a:latin typeface="+mn-lt"/>
              </a:rPr>
              <a:t>y</a:t>
            </a:r>
            <a:r>
              <a:rPr lang="es-x-int-SDL" sz="1100" dirty="0">
                <a:latin typeface="+mn-lt"/>
              </a:rPr>
              <a:t> que sea más persuasiva. </a:t>
            </a:r>
          </a:p>
          <a:p>
            <a:pPr>
              <a:spcBef>
                <a:spcPct val="0"/>
              </a:spcBef>
            </a:pPr>
            <a:endParaRPr lang="en-US" altLang="en-US" sz="1100" dirty="0">
              <a:latin typeface="+mn-lt"/>
            </a:endParaRPr>
          </a:p>
          <a:p>
            <a:pPr marL="176679" indent="-176679">
              <a:spcBef>
                <a:spcPct val="0"/>
              </a:spcBef>
              <a:buFont typeface="Arial" panose="020B0604020202020204" pitchFamily="34" charset="0"/>
              <a:buChar char="•"/>
            </a:pPr>
            <a:r>
              <a:rPr lang="es-x-int-SDL" sz="1100" b="1" dirty="0">
                <a:latin typeface="+mn-lt"/>
              </a:rPr>
              <a:t>Agradezca a todos los participantes por su presentación.</a:t>
            </a:r>
          </a:p>
          <a:p>
            <a:pPr marL="647824" lvl="1" indent="-176679">
              <a:spcBef>
                <a:spcPct val="0"/>
              </a:spcBef>
              <a:buFont typeface="Arial" panose="020B0604020202020204" pitchFamily="34" charset="0"/>
              <a:buChar char="•"/>
            </a:pPr>
            <a:r>
              <a:rPr lang="es-x-int-SDL" sz="1100" dirty="0">
                <a:latin typeface="+mn-lt"/>
              </a:rPr>
              <a:t>Si los mensajeros y defensores están bien preparados, inspirarán claramente confianza al tomador de decisiones. </a:t>
            </a:r>
          </a:p>
          <a:p>
            <a:pPr marL="647824" lvl="1" indent="-176679">
              <a:spcBef>
                <a:spcPct val="0"/>
              </a:spcBef>
              <a:buFont typeface="Arial" panose="020B0604020202020204" pitchFamily="34" charset="0"/>
              <a:buChar char="•"/>
            </a:pPr>
            <a:r>
              <a:rPr lang="es-x-int-SDL" sz="1100" dirty="0">
                <a:latin typeface="+mn-lt"/>
              </a:rPr>
              <a:t>Tal vez desee revisar su cuadro de mensajes para asegurarse de que incorpora algunos de los argumentos expuestos al tomador de decisiones durante el juego de rol.</a:t>
            </a:r>
          </a:p>
          <a:p>
            <a:pPr marL="471145" lvl="1">
              <a:spcBef>
                <a:spcPct val="0"/>
              </a:spcBef>
            </a:pPr>
            <a:endParaRPr lang="en-US" altLang="ja-JP" sz="1100" dirty="0"/>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64</a:t>
            </a:fld>
            <a:endParaRPr lang="en-US"/>
          </a:p>
        </p:txBody>
      </p:sp>
    </p:spTree>
    <p:extLst>
      <p:ext uri="{BB962C8B-B14F-4D97-AF65-F5344CB8AC3E}">
        <p14:creationId xmlns:p14="http://schemas.microsoft.com/office/powerpoint/2010/main" val="698335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484A4CE6-5582-4C34-848B-3554206769B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9140F2C-B822-409F-92EB-989E21B718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x-int-SDL" sz="1100" b="1" dirty="0">
                <a:latin typeface="Calibri" panose="020F0502020204030204" pitchFamily="34" charset="0"/>
                <a:cs typeface="Calibri" panose="020F0502020204030204" pitchFamily="34" charset="0"/>
              </a:rPr>
              <a:t>6.1. Resolución de problemas para la facilitación del trabajo en grupo del paso 6.2:</a:t>
            </a:r>
          </a:p>
          <a:p>
            <a:pPr marL="294465" indent="-294465">
              <a:spcBef>
                <a:spcPct val="0"/>
              </a:spcBef>
              <a:buFont typeface="Arial" panose="020B0604020202020204" pitchFamily="34" charset="0"/>
              <a:buChar char="•"/>
            </a:pPr>
            <a:r>
              <a:rPr lang="es-x-int-SDL" sz="1100" b="1" dirty="0">
                <a:latin typeface="Calibri" panose="020F0502020204030204" pitchFamily="34" charset="0"/>
                <a:cs typeface="Calibri" panose="020F0502020204030204" pitchFamily="34" charset="0"/>
              </a:rPr>
              <a:t>Si un grupo de trabajo sugiere preparar una campaña pública o </a:t>
            </a:r>
            <a:r>
              <a:rPr lang="fr-BE" sz="1100" b="1" dirty="0">
                <a:latin typeface="Calibri" panose="020F0502020204030204" pitchFamily="34" charset="0"/>
                <a:cs typeface="Calibri" panose="020F0502020204030204" pitchFamily="34" charset="0"/>
              </a:rPr>
              <a:t>llevar a cabo </a:t>
            </a:r>
            <a:r>
              <a:rPr lang="es-x-int-SDL" sz="1100" b="1" dirty="0">
                <a:latin typeface="Calibri" panose="020F0502020204030204" pitchFamily="34" charset="0"/>
                <a:cs typeface="Calibri" panose="020F0502020204030204" pitchFamily="34" charset="0"/>
              </a:rPr>
              <a:t>actividades de comunicación para el cambio de comportamiento social</a:t>
            </a:r>
            <a:r>
              <a:rPr lang="es-x-int-SDL" sz="1100" dirty="0">
                <a:latin typeface="Calibri" panose="020F0502020204030204" pitchFamily="34" charset="0"/>
                <a:cs typeface="Calibri" panose="020F0502020204030204" pitchFamily="34" charset="0"/>
              </a:rPr>
              <a:t>:</a:t>
            </a:r>
          </a:p>
          <a:p>
            <a:pPr marL="765610" lvl="2" indent="-294465">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Recuerde a los participantes las diferencias entre el activismo, la comunicación para el cambio de comportamiento social, la labor de los medios de comunicación y la advocacy (véase la Guía del usuario, página 7).</a:t>
            </a:r>
          </a:p>
          <a:p>
            <a:pPr marL="765610" lvl="2" indent="-294465">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Haga las siguientes preguntas </a:t>
            </a:r>
            <a:r>
              <a:rPr lang="fr-BE" sz="1100" dirty="0">
                <a:latin typeface="Calibri" panose="020F0502020204030204" pitchFamily="34" charset="0"/>
                <a:cs typeface="Calibri" panose="020F0502020204030204" pitchFamily="34" charset="0"/>
              </a:rPr>
              <a:t>de manera interactiva</a:t>
            </a:r>
            <a:r>
              <a:rPr lang="es-x-int-SDL" sz="1100" dirty="0">
                <a:latin typeface="Calibri" panose="020F0502020204030204" pitchFamily="34" charset="0"/>
                <a:cs typeface="Calibri" panose="020F0502020204030204" pitchFamily="34" charset="0"/>
              </a:rPr>
              <a:t>:</a:t>
            </a:r>
          </a:p>
          <a:p>
            <a:pPr marL="1118968" lvl="4" indent="-176679">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¿Se dirige esta actividad a su tomador de decisiones?</a:t>
            </a:r>
          </a:p>
          <a:p>
            <a:pPr marL="1118968" lvl="4" indent="-176679">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¿Por qué es necesaria esta actividad para alcanzar su objetivo SMART?</a:t>
            </a:r>
          </a:p>
          <a:p>
            <a:pPr marL="1118968" lvl="4" indent="-176679">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¿Merece la pena dedicar tiempo y recursos a esta actividad?</a:t>
            </a:r>
          </a:p>
          <a:p>
            <a:pPr marL="1118968" lvl="4" indent="-176679">
              <a:spcBef>
                <a:spcPct val="0"/>
              </a:spcBef>
            </a:pPr>
            <a:endParaRPr lang="en-US" altLang="en-US" sz="1100" dirty="0">
              <a:latin typeface="Calibri" panose="020F0502020204030204" pitchFamily="34" charset="0"/>
              <a:cs typeface="Calibri" panose="020F0502020204030204" pitchFamily="34" charset="0"/>
            </a:endParaRPr>
          </a:p>
          <a:p>
            <a:pPr marL="294465" indent="-294465">
              <a:spcBef>
                <a:spcPct val="0"/>
              </a:spcBef>
              <a:buFont typeface="Arial" panose="020B0604020202020204" pitchFamily="34" charset="0"/>
              <a:buChar char="•"/>
            </a:pPr>
            <a:r>
              <a:rPr lang="es-x-int-SDL" sz="1100" b="1" dirty="0">
                <a:latin typeface="Calibri" panose="020F0502020204030204" pitchFamily="34" charset="0"/>
                <a:cs typeface="Calibri" panose="020F0502020204030204" pitchFamily="34" charset="0"/>
              </a:rPr>
              <a:t>Si a un grupo le faltan personas que figuren como "responsables":</a:t>
            </a:r>
          </a:p>
          <a:p>
            <a:pPr marL="765610" lvl="2" indent="-294465">
              <a:spcBef>
                <a:spcPct val="0"/>
              </a:spcBef>
              <a:buFont typeface="Arial" panose="020B0604020202020204" pitchFamily="34" charset="0"/>
              <a:buChar char="•"/>
            </a:pPr>
            <a:r>
              <a:rPr lang="es-x-int-SDL" sz="1100" dirty="0">
                <a:latin typeface="Calibri" panose="020F0502020204030204" pitchFamily="34" charset="0"/>
                <a:cs typeface="Calibri" panose="020F0502020204030204" pitchFamily="34" charset="0"/>
              </a:rPr>
              <a:t>Recomiende al grupo que programe una reunión de seguimiento con todas las partes interesadas pertinentes o que comparta su </a:t>
            </a:r>
            <a:r>
              <a:rPr lang="fr-BE" sz="1100" dirty="0">
                <a:latin typeface="Calibri" panose="020F0502020204030204" pitchFamily="34" charset="0"/>
                <a:cs typeface="Calibri" panose="020F0502020204030204" pitchFamily="34" charset="0"/>
              </a:rPr>
              <a:t>esbozo</a:t>
            </a:r>
            <a:r>
              <a:rPr lang="es-x-int-SDL" sz="1100" dirty="0">
                <a:latin typeface="Calibri" panose="020F0502020204030204" pitchFamily="34" charset="0"/>
                <a:cs typeface="Calibri" panose="020F0502020204030204" pitchFamily="34" charset="0"/>
              </a:rPr>
              <a:t> con otras personas necesarias para aplicar la estrategia.</a:t>
            </a:r>
          </a:p>
          <a:p>
            <a:pPr eaLnBrk="1" hangingPunct="1">
              <a:spcBef>
                <a:spcPct val="0"/>
              </a:spcBef>
            </a:pPr>
            <a:endParaRPr lang="en-US" altLang="en-US" sz="1100" dirty="0"/>
          </a:p>
        </p:txBody>
      </p:sp>
      <p:sp>
        <p:nvSpPr>
          <p:cNvPr id="138244" name="Slide Number Placeholder 3">
            <a:extLst>
              <a:ext uri="{FF2B5EF4-FFF2-40B4-BE49-F238E27FC236}">
                <a16:creationId xmlns:a16="http://schemas.microsoft.com/office/drawing/2014/main" id="{C127CAA8-2F7D-4AA9-AC1A-E3DDC048A2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5B1B38-1D68-421A-83CC-5FCCA812286B}" type="slidenum">
              <a:rPr lang="en-US" altLang="en-US" smtClean="0">
                <a:latin typeface="Calibri" panose="020F0502020204030204" pitchFamily="34" charset="0"/>
              </a:rPr>
              <a:pPr/>
              <a:t>65</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x-int-SDL" b="1" dirty="0"/>
              <a:t>Al final de este paso, tendrá un plan de trabajo detallado. </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Plantee </a:t>
            </a:r>
            <a:r>
              <a:rPr lang="fr-BE" sz="1100" b="1" dirty="0"/>
              <a:t>estos puntos</a:t>
            </a:r>
            <a:r>
              <a:rPr lang="es-x-int-SDL" sz="1100" b="1" dirty="0"/>
              <a:t>:</a:t>
            </a:r>
          </a:p>
          <a:p>
            <a:pPr marL="647824" lvl="1" indent="-176679">
              <a:spcBef>
                <a:spcPct val="0"/>
              </a:spcBef>
              <a:buFont typeface="Arial" panose="020B0604020202020204" pitchFamily="34" charset="0"/>
              <a:buChar char="•"/>
            </a:pPr>
            <a:r>
              <a:rPr lang="es-x-int-SDL" sz="1100" dirty="0"/>
              <a:t>Ha creado el marco idóneo para lograr su objetivo de advocacy. Está preparado para planificar con detalle quién actuará, cuándo y con qué recursos. </a:t>
            </a:r>
          </a:p>
          <a:p>
            <a:pPr marL="647824" lvl="1" indent="-176679">
              <a:spcBef>
                <a:spcPct val="0"/>
              </a:spcBef>
              <a:buFont typeface="Arial" panose="020B0604020202020204" pitchFamily="34" charset="0"/>
              <a:buChar char="•"/>
            </a:pPr>
            <a:r>
              <a:rPr lang="es-x-int-SDL" sz="1100" dirty="0"/>
              <a:t>Una estrategia de advocacy enfocada en </a:t>
            </a:r>
            <a:r>
              <a:rPr lang="fr-BE" sz="1100" dirty="0"/>
              <a:t>resultados o </a:t>
            </a:r>
            <a:r>
              <a:rPr lang="es-x-int-SDL" sz="1100" dirty="0"/>
              <a:t>victorias de advocacy rara vez incluye actividades para concienciar o generar una cobertura en los medios de comunicación. En cambio, enfóquese en aprovechar las oportunidades existentes para influir en una decisión, como el ciclo presupuestario anual o la revisión de una política específica.</a:t>
            </a:r>
          </a:p>
          <a:p>
            <a:pPr marL="647824" lvl="1" indent="-176679">
              <a:spcBef>
                <a:spcPct val="0"/>
              </a:spcBef>
              <a:buFont typeface="Arial" panose="020B0604020202020204" pitchFamily="34" charset="0"/>
              <a:buChar char="•"/>
            </a:pPr>
            <a:r>
              <a:rPr lang="es-x-int-SDL" sz="1100" dirty="0"/>
              <a:t>En el paso 6, creará un plan de acción viable, que incluya las actividades necesarias para lograr un</a:t>
            </a:r>
            <a:r>
              <a:rPr lang="fr-BE" sz="1100" dirty="0"/>
              <a:t> resultado o</a:t>
            </a:r>
            <a:r>
              <a:rPr lang="es-x-int-SDL" sz="1100" dirty="0"/>
              <a:t> victoria de advocacy. Al desarrollar este plan de trabajo, decidirá cómo y cuándo interactuar y llegar hasta el tomador de decisiones, qué puede lograr de forma factible y qué aportar cada miembro del grupo de trabajo.</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Facilite un espacio de reflexión en silencio: </a:t>
            </a:r>
          </a:p>
          <a:p>
            <a:pPr marL="647824" lvl="1" indent="-176679">
              <a:spcBef>
                <a:spcPct val="0"/>
              </a:spcBef>
              <a:buFont typeface="Arial" panose="020B0604020202020204" pitchFamily="34" charset="0"/>
              <a:buChar char="•"/>
            </a:pPr>
            <a:r>
              <a:rPr lang="es-x-int-SDL" sz="1100" dirty="0"/>
              <a:t>Pida a los participantes que identifiquen y hagan una lista de los recursos que creen necesarios para llegar hasta el tomador de decisiones y motivarlo </a:t>
            </a:r>
            <a:r>
              <a:rPr lang="fr-BE" sz="1100" dirty="0"/>
              <a:t>para que tome acci</a:t>
            </a:r>
            <a:r>
              <a:rPr lang="es-x-int-SDL" sz="1100" dirty="0"/>
              <a:t>ó</a:t>
            </a:r>
            <a:r>
              <a:rPr lang="fr-BE" sz="1100" dirty="0"/>
              <a:t>n</a:t>
            </a:r>
            <a:r>
              <a:rPr lang="es-x-int-SDL" sz="1100" dirty="0"/>
              <a:t>.  </a:t>
            </a:r>
          </a:p>
          <a:p>
            <a:pPr marL="647824" lvl="1" indent="-176679">
              <a:spcBef>
                <a:spcPct val="0"/>
              </a:spcBef>
              <a:buFont typeface="Arial" panose="020B0604020202020204" pitchFamily="34" charset="0"/>
              <a:buChar char="•"/>
            </a:pPr>
            <a:r>
              <a:rPr lang="es-x-int-SDL" sz="1100" dirty="0"/>
              <a:t>Puede hacer que respondan en silencio a la pregunta por escrito en un plazo determinado (por ejemplo, de 5 a 10 minutos). Este paso les preparará para responder a las preguntas de la siguiente diapositiva. También garantizará que todos los participantes contribuyan.</a:t>
            </a:r>
          </a:p>
        </p:txBody>
      </p:sp>
      <p:sp>
        <p:nvSpPr>
          <p:cNvPr id="4" name="Slide Number Placeholder 3"/>
          <p:cNvSpPr>
            <a:spLocks noGrp="1"/>
          </p:cNvSpPr>
          <p:nvPr>
            <p:ph type="sldNum" sz="quarter" idx="5"/>
          </p:nvPr>
        </p:nvSpPr>
        <p:spPr/>
        <p:txBody>
          <a:bodyPr/>
          <a:lstStyle/>
          <a:p>
            <a:fld id="{88FDCCB8-BBD5-BB4D-A49B-553A66C479A8}" type="slidenum">
              <a:rPr lang="en-US" smtClean="0"/>
              <a:t>66</a:t>
            </a:fld>
            <a:endParaRPr lang="en-US"/>
          </a:p>
        </p:txBody>
      </p:sp>
    </p:spTree>
    <p:extLst>
      <p:ext uri="{BB962C8B-B14F-4D97-AF65-F5344CB8AC3E}">
        <p14:creationId xmlns:p14="http://schemas.microsoft.com/office/powerpoint/2010/main" val="20137420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2F1A1D9F-485F-4EFD-860E-C51A540923F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693E01-44D7-4C1A-985F-95CDC8EBA8A9}"/>
              </a:ext>
            </a:extLst>
          </p:cNvPr>
          <p:cNvSpPr>
            <a:spLocks noGrp="1"/>
          </p:cNvSpPr>
          <p:nvPr>
            <p:ph type="body" idx="1"/>
          </p:nvPr>
        </p:nvSpPr>
        <p:spPr/>
        <p:txBody>
          <a:bodyPr/>
          <a:lstStyle/>
          <a:p>
            <a:pPr marL="176679" indent="-176679">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defTabSz="942289">
              <a:buFont typeface="Arial" panose="020B0604020202020204" pitchFamily="34" charset="0"/>
              <a:buChar char="•"/>
              <a:defRPr/>
            </a:pPr>
            <a:r>
              <a:rPr lang="es-x-int-SDL" sz="1100" dirty="0">
                <a:solidFill>
                  <a:srgbClr val="FFFFFF"/>
                </a:solidFill>
              </a:rPr>
              <a:t>Esta revisión interna también abarca los retos que puede afrontar si no tiene suficiente influencia, financiación o tiempo para llevar a cabo su estrategia de advocacy. </a:t>
            </a:r>
          </a:p>
          <a:p>
            <a:pPr marL="647824" lvl="1" indent="-176679" defTabSz="942289">
              <a:buFont typeface="Arial" panose="020B0604020202020204" pitchFamily="34" charset="0"/>
              <a:buChar char="•"/>
              <a:defRPr/>
            </a:pPr>
            <a:r>
              <a:rPr lang="es-x-int-SDL" sz="1100" dirty="0">
                <a:solidFill>
                  <a:srgbClr val="FFFFFF"/>
                </a:solidFill>
              </a:rPr>
              <a:t>¿Qué recursos necesitará para apoyar su esfuerzo de advocacy? </a:t>
            </a:r>
          </a:p>
          <a:p>
            <a:pPr marL="647824" lvl="1" indent="-176679" defTabSz="942289">
              <a:buFont typeface="Arial" panose="020B0604020202020204" pitchFamily="34" charset="0"/>
              <a:buChar char="•"/>
              <a:defRPr/>
            </a:pPr>
            <a:r>
              <a:rPr lang="es-x-int-SDL" sz="1100" dirty="0">
                <a:solidFill>
                  <a:srgbClr val="FFFFFF"/>
                </a:solidFill>
              </a:rPr>
              <a:t>¿Qué fondos, personal, habilidades, etc. pueden aportar su organización o los miembros del grupo de trabajo y sus organizaciones? </a:t>
            </a:r>
          </a:p>
          <a:p>
            <a:pPr marL="647824" lvl="1" indent="-176679" defTabSz="942289">
              <a:buFont typeface="Arial" panose="020B0604020202020204" pitchFamily="34" charset="0"/>
              <a:buChar char="•"/>
              <a:defRPr/>
            </a:pPr>
            <a:r>
              <a:rPr lang="es-x-int-SDL" sz="1100" dirty="0">
                <a:solidFill>
                  <a:srgbClr val="FFFFFF"/>
                </a:solidFill>
              </a:rPr>
              <a:t>¿Tiene usted el tiempo, la influencia y el acceso necesarios? </a:t>
            </a:r>
          </a:p>
          <a:p>
            <a:pPr marL="647824" lvl="1" indent="-176679" defTabSz="942289">
              <a:buFont typeface="Arial" panose="020B0604020202020204" pitchFamily="34" charset="0"/>
              <a:buChar char="•"/>
              <a:defRPr/>
            </a:pPr>
            <a:r>
              <a:rPr lang="es-x-int-SDL" sz="1100" dirty="0">
                <a:solidFill>
                  <a:srgbClr val="FFFFFF"/>
                </a:solidFill>
              </a:rPr>
              <a:t>En el formulario de la página 50 de la Guía del usuario o en su hoja de trabajo, indique "sí" o "no" para responder a cada pregunta y describa el recurso en la siguiente columna de la derecha. </a:t>
            </a:r>
            <a:r>
              <a:rPr lang="es-x-int-SDL" sz="1100" b="1" dirty="0">
                <a:solidFill>
                  <a:srgbClr val="FFFFFF"/>
                </a:solidFill>
              </a:rPr>
              <a:t>Si su respuesta es "no", piense en la forma en que su grupo de trabajo de advocacy obtendrá el recurso. </a:t>
            </a:r>
          </a:p>
          <a:p>
            <a:pPr marL="647824" lvl="1" indent="-176679" defTabSz="942289">
              <a:buFont typeface="Arial" panose="020B0604020202020204" pitchFamily="34" charset="0"/>
              <a:buChar char="•"/>
              <a:defRPr/>
            </a:pPr>
            <a:endParaRPr lang="en-US" sz="1100"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100" b="0" dirty="0">
                <a:solidFill>
                  <a:srgbClr val="000000"/>
                </a:solidFill>
              </a:rPr>
              <a:t>Opcional: documente los resultados en una hoja de rotafolio, una hoja de trabajo o una pizarra.</a:t>
            </a:r>
          </a:p>
          <a:p>
            <a:pPr marL="176679" indent="-176679">
              <a:buFont typeface="Arial" panose="020B0604020202020204" pitchFamily="34" charset="0"/>
              <a:buChar char="•"/>
              <a:defRPr/>
            </a:pPr>
            <a:endParaRPr lang="en-US" sz="1100" dirty="0"/>
          </a:p>
          <a:p>
            <a:pPr>
              <a:defRPr/>
            </a:pPr>
            <a:r>
              <a:rPr lang="es-x-int-SDL" sz="1100" i="1" dirty="0"/>
              <a:t>Guía del usuario página 50.</a:t>
            </a:r>
          </a:p>
          <a:p>
            <a:pPr marL="1118968" lvl="3" indent="-176679">
              <a:buFont typeface="Courier New" panose="02070309020205020404" pitchFamily="49" charset="0"/>
              <a:buChar char="o"/>
              <a:defRPr/>
            </a:pPr>
            <a:endParaRPr lang="en-US" sz="1100" dirty="0"/>
          </a:p>
          <a:p>
            <a:pPr marL="942289" lvl="3">
              <a:defRPr/>
            </a:pPr>
            <a:endParaRPr lang="en-US" sz="1100" dirty="0"/>
          </a:p>
        </p:txBody>
      </p:sp>
      <p:sp>
        <p:nvSpPr>
          <p:cNvPr id="142340" name="Slide Number Placeholder 3">
            <a:extLst>
              <a:ext uri="{FF2B5EF4-FFF2-40B4-BE49-F238E27FC236}">
                <a16:creationId xmlns:a16="http://schemas.microsoft.com/office/drawing/2014/main" id="{87E538D7-F83C-4DAF-89B6-A79923495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E8FF1784-A54C-4C3E-AFFE-CE2F8DC7BFC7}" type="slidenum">
              <a:rPr lang="en-US" altLang="en-US" smtClean="0">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x-int-SDL" sz="1100" dirty="0"/>
              <a:t>Diapositiva opcional para capturar los resultados de la tarea del paso 6.1.</a:t>
            </a:r>
          </a:p>
          <a:p>
            <a:pPr marL="176679" indent="-176679">
              <a:buFont typeface="Arial" panose="020B0604020202020204" pitchFamily="34" charset="0"/>
              <a:buChar char="•"/>
              <a:defRPr/>
            </a:pPr>
            <a:endParaRPr lang="en-US" sz="1100" b="1"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68</a:t>
            </a:fld>
            <a:endParaRPr lang="en-US"/>
          </a:p>
        </p:txBody>
      </p:sp>
    </p:spTree>
    <p:extLst>
      <p:ext uri="{BB962C8B-B14F-4D97-AF65-F5344CB8AC3E}">
        <p14:creationId xmlns:p14="http://schemas.microsoft.com/office/powerpoint/2010/main" val="3847072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63EB60A-BF56-4DEC-BEBE-7A779DABC97B}"/>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63B4B023-5032-46DC-8A40-AB5D57080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es-x-int-SDL" sz="1100" b="1" dirty="0"/>
              <a:t>Tarea del paso 6.2</a:t>
            </a:r>
            <a:r>
              <a:rPr lang="es-x-int-SDL" sz="1100" dirty="0"/>
              <a:t>:</a:t>
            </a:r>
          </a:p>
          <a:p>
            <a:pPr marL="647824" lvl="1" indent="-176679">
              <a:spcBef>
                <a:spcPct val="0"/>
              </a:spcBef>
              <a:buFontTx/>
              <a:buChar char="•"/>
            </a:pPr>
            <a:r>
              <a:rPr lang="es-x-int-SDL" sz="1100" dirty="0"/>
              <a:t>A continuación, haga una lluvia de ideas para  determinar las actividades de advocacy. A medida que lo vaya haciendo, compruebe que se ajustan al objetivo SMART que desarrolló en el paso 3, formulando las preguntas de la diapositiva.</a:t>
            </a:r>
          </a:p>
          <a:p>
            <a:pPr marL="647824" lvl="1" indent="-176679">
              <a:spcBef>
                <a:spcPct val="0"/>
              </a:spcBef>
              <a:buFontTx/>
              <a:buChar char="•"/>
            </a:pPr>
            <a:r>
              <a:rPr lang="es-x-int-SDL" sz="1100" dirty="0"/>
              <a:t>Recuerde que su estrategia de advocacy se centra en el tomador de decisiones. </a:t>
            </a:r>
            <a:r>
              <a:rPr lang="es-x-int-SDL" sz="1100" dirty="0">
                <a:solidFill>
                  <a:srgbClr val="211E1F"/>
                </a:solidFill>
              </a:rPr>
              <a:t>¿Qué pasos hay que dar para llegar hasta el tomador de decisiones y hacer su solicitud SMART? </a:t>
            </a:r>
          </a:p>
          <a:p>
            <a:pPr marL="647824" lvl="1" indent="-176679" defTabSz="942289">
              <a:spcBef>
                <a:spcPct val="0"/>
              </a:spcBef>
              <a:buFontTx/>
              <a:buChar char="•"/>
              <a:defRPr/>
            </a:pPr>
            <a:r>
              <a:rPr lang="es-x-int-SDL" sz="1100" dirty="0">
                <a:solidFill>
                  <a:srgbClr val="FFFFFF"/>
                </a:solidFill>
              </a:rPr>
              <a:t>Asigne un individuo u organización para que coordine la estrategia y verifique que se implementen todas las actividades del plan de trabajo. Estime los costos de cada actividad y evalúe si tiene o necesita suficiente financiación, tiempo u otros recursos para llevarlas a cabo. A continuación, indique quién es el responsable de llevar a cabo la actividad. </a:t>
            </a:r>
          </a:p>
          <a:p>
            <a:pPr marL="647824" lvl="1" indent="-176679" defTabSz="942289">
              <a:spcBef>
                <a:spcPct val="0"/>
              </a:spcBef>
              <a:buFontTx/>
              <a:buChar char="•"/>
              <a:defRPr/>
            </a:pPr>
            <a:r>
              <a:rPr lang="es-x-int-SDL" sz="1100" dirty="0">
                <a:solidFill>
                  <a:srgbClr val="FFFFFF"/>
                </a:solidFill>
              </a:rPr>
              <a:t>Establezca plazos para seguir su progreso. </a:t>
            </a:r>
          </a:p>
          <a:p>
            <a:pPr marL="647824" lvl="1" indent="-176679" defTabSz="942289">
              <a:spcBef>
                <a:spcPct val="0"/>
              </a:spcBef>
              <a:buFontTx/>
              <a:buChar char="•"/>
              <a:defRPr/>
            </a:pPr>
            <a:endParaRPr lang="en-US" sz="1100" b="1" dirty="0">
              <a:solidFill>
                <a:srgbClr val="FFFFFF"/>
              </a:solidFill>
            </a:endParaRPr>
          </a:p>
          <a:p>
            <a:pPr marL="190624" lvl="0" indent="-176679" defTabSz="942289">
              <a:spcBef>
                <a:spcPct val="0"/>
              </a:spcBef>
              <a:buFontTx/>
              <a:buChar char="•"/>
              <a:defRPr/>
            </a:pPr>
            <a:r>
              <a:rPr lang="es-x-int-SDL" sz="1100" b="1" dirty="0">
                <a:solidFill>
                  <a:srgbClr val="FFFFFF"/>
                </a:solidFill>
              </a:rPr>
              <a:t>Consejo para la facilitación: las preguntas que pueden ayudar a los grupos a crear un plan de trabajo SMART son las siguientes</a:t>
            </a:r>
            <a:r>
              <a:rPr lang="fr-BE" sz="1100" b="1" dirty="0">
                <a:solidFill>
                  <a:srgbClr val="FFFFFF"/>
                </a:solidFill>
              </a:rPr>
              <a:t>:</a:t>
            </a:r>
            <a:r>
              <a:rPr lang="es-x-int-SDL" sz="1100" b="1" dirty="0">
                <a:solidFill>
                  <a:srgbClr val="FFFFFF"/>
                </a:solidFill>
              </a:rPr>
              <a:t> </a:t>
            </a:r>
          </a:p>
          <a:p>
            <a:pPr marL="647824" lvl="1" indent="-176679" defTabSz="942289">
              <a:spcBef>
                <a:spcPct val="0"/>
              </a:spcBef>
              <a:buFontTx/>
              <a:buChar char="•"/>
              <a:defRPr/>
            </a:pPr>
            <a:r>
              <a:rPr lang="es-x-int-SDL" sz="1100" b="0" dirty="0"/>
              <a:t>¿Cómo favorecerá la actividad a su objetivo? </a:t>
            </a:r>
          </a:p>
          <a:p>
            <a:pPr marL="647824" lvl="1" indent="-176679" defTabSz="942289">
              <a:spcBef>
                <a:spcPct val="0"/>
              </a:spcBef>
              <a:buFontTx/>
              <a:buChar char="•"/>
              <a:defRPr/>
            </a:pPr>
            <a:r>
              <a:rPr lang="es-x-int-SDL" sz="1100" dirty="0"/>
              <a:t>¿Cómo se relaciona con lo que el tomador de decisiones considera importante? </a:t>
            </a:r>
          </a:p>
          <a:p>
            <a:pPr marL="647824" lvl="1" indent="-176679" defTabSz="942289">
              <a:spcBef>
                <a:spcPct val="0"/>
              </a:spcBef>
              <a:buFontTx/>
              <a:buChar char="•"/>
              <a:defRPr/>
            </a:pPr>
            <a:r>
              <a:rPr lang="es-x-int-SDL" sz="1100" dirty="0"/>
              <a:t>¿Vale la actividad el tiempo y el dinero que requiere? </a:t>
            </a:r>
          </a:p>
          <a:p>
            <a:pPr marL="647824" lvl="1" indent="-176679" defTabSz="942289">
              <a:spcBef>
                <a:spcPct val="0"/>
              </a:spcBef>
              <a:buFontTx/>
              <a:buChar char="•"/>
              <a:defRPr/>
            </a:pPr>
            <a:r>
              <a:rPr lang="es-x-int-SDL" sz="1100" dirty="0"/>
              <a:t>¿Es la actividad SMART? </a:t>
            </a:r>
          </a:p>
          <a:p>
            <a:pPr marL="647824" lvl="1" indent="-176679" defTabSz="942289">
              <a:spcBef>
                <a:spcPct val="0"/>
              </a:spcBef>
              <a:buFontTx/>
              <a:buChar char="•"/>
              <a:defRPr/>
            </a:pPr>
            <a:r>
              <a:rPr lang="es-x-int-SDL" sz="1100" dirty="0"/>
              <a:t>¿Qué es lo que nos hará llegar hasta el tomador de decisiones para que transmita la solicitud?</a:t>
            </a:r>
          </a:p>
          <a:p>
            <a:pPr marL="190624" lvl="0" indent="-176679" defTabSz="942289">
              <a:spcBef>
                <a:spcPct val="0"/>
              </a:spcBef>
              <a:buFontTx/>
              <a:buChar char="•"/>
              <a:defRPr/>
            </a:pPr>
            <a:endParaRPr lang="en-US" sz="1100" b="0" dirty="0">
              <a:solidFill>
                <a:srgbClr val="FFFFFF"/>
              </a:solidFill>
            </a:endParaRPr>
          </a:p>
          <a:p>
            <a:pPr marL="190624" marR="0" lvl="0" indent="-176679" algn="l" defTabSz="942289" rtl="0" eaLnBrk="1" fontAlgn="auto" latinLnBrk="0" hangingPunct="1">
              <a:lnSpc>
                <a:spcPct val="100000"/>
              </a:lnSpc>
              <a:spcBef>
                <a:spcPct val="0"/>
              </a:spcBef>
              <a:spcAft>
                <a:spcPts val="0"/>
              </a:spcAft>
              <a:buClrTx/>
              <a:buSzTx/>
              <a:buFontTx/>
              <a:buChar char="•"/>
              <a:tabLst/>
              <a:defRPr/>
            </a:pPr>
            <a:r>
              <a:rPr lang="es-x-int-SDL" sz="1100" b="1" dirty="0">
                <a:solidFill>
                  <a:srgbClr val="000000"/>
                </a:solidFill>
              </a:rPr>
              <a:t>Documente los resultados en una hoja de rotafolio, una hoja de trabajo o una pizarra.</a:t>
            </a:r>
          </a:p>
          <a:p>
            <a:pPr marL="190624" lvl="0" indent="-176679" defTabSz="942289">
              <a:spcBef>
                <a:spcPct val="0"/>
              </a:spcBef>
              <a:buFontTx/>
              <a:buChar char="•"/>
              <a:defRPr/>
            </a:pPr>
            <a:endParaRPr lang="en-US" sz="1100" b="0" dirty="0">
              <a:solidFill>
                <a:srgbClr val="FFFFFF"/>
              </a:solidFill>
            </a:endParaRPr>
          </a:p>
          <a:p>
            <a:pPr marL="176679" indent="-176679">
              <a:spcBef>
                <a:spcPct val="0"/>
              </a:spcBef>
            </a:pPr>
            <a:r>
              <a:rPr lang="es-x-int-SDL" sz="1100" i="1" dirty="0">
                <a:solidFill>
                  <a:srgbClr val="0000FF"/>
                </a:solidFill>
              </a:rPr>
              <a:t>Guía del usuario páginas 51-54.</a:t>
            </a:r>
          </a:p>
          <a:p>
            <a:pPr marL="647824" lvl="1" indent="-176679">
              <a:spcBef>
                <a:spcPct val="0"/>
              </a:spcBef>
              <a:buFontTx/>
              <a:buChar char="•"/>
            </a:pPr>
            <a:endParaRPr lang="en-US" altLang="en-US" sz="1100" dirty="0"/>
          </a:p>
          <a:p>
            <a:pPr marL="176679" indent="-176679">
              <a:spcBef>
                <a:spcPct val="0"/>
              </a:spcBef>
            </a:pPr>
            <a:endParaRPr lang="en-US" altLang="en-US" dirty="0"/>
          </a:p>
        </p:txBody>
      </p:sp>
      <p:sp>
        <p:nvSpPr>
          <p:cNvPr id="144388" name="Slide Number Placeholder 3">
            <a:extLst>
              <a:ext uri="{FF2B5EF4-FFF2-40B4-BE49-F238E27FC236}">
                <a16:creationId xmlns:a16="http://schemas.microsoft.com/office/drawing/2014/main" id="{13F51AFF-FB51-4A01-A62B-E349DA4BDC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9B39FF0-C790-4D36-AD35-563B032C1AF0}" type="slidenum">
              <a:rPr lang="en-US" altLang="en-US" smtClean="0">
                <a:latin typeface="Calibri" panose="020F0502020204030204" pitchFamily="34" charset="0"/>
              </a:rPr>
              <a:pPr/>
              <a:t>69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Plantee </a:t>
            </a:r>
            <a:r>
              <a:rPr lang="en-US" sz="1100" b="1" dirty="0"/>
              <a:t>estos puntos</a:t>
            </a:r>
            <a:r>
              <a:rPr lang="es-x-int-SDL" sz="1100" b="1" dirty="0"/>
              <a:t>:</a:t>
            </a:r>
          </a:p>
          <a:p>
            <a:pPr marL="647824" lvl="1" indent="-176679">
              <a:spcBef>
                <a:spcPct val="0"/>
              </a:spcBef>
              <a:buFontTx/>
              <a:buChar char="•"/>
              <a:defRPr/>
            </a:pPr>
            <a:r>
              <a:rPr lang="es-x-int-SDL" sz="1100" dirty="0"/>
              <a:t>En esta sesión introductoria definiremos la advocacy SMART y presentaremos su ciclo de advocacy SMART.</a:t>
            </a:r>
          </a:p>
          <a:p>
            <a:pPr marL="647824" lvl="1" indent="-176679">
              <a:spcBef>
                <a:spcPct val="0"/>
              </a:spcBef>
              <a:buFontTx/>
              <a:buChar char="•"/>
              <a:defRPr/>
            </a:pPr>
            <a:r>
              <a:rPr lang="es-x-int-SDL" sz="1100" dirty="0"/>
              <a:t>La advocacy SMART es un proceso contínuo para desarrollar y </a:t>
            </a:r>
            <a:r>
              <a:rPr lang="es-x-int-SDL" sz="1100" dirty="0">
                <a:highlight>
                  <a:srgbClr val="FFFF00"/>
                </a:highlight>
              </a:rPr>
              <a:t>llevar a cabo </a:t>
            </a:r>
            <a:r>
              <a:rPr lang="es-x-int-SDL" sz="1100" dirty="0"/>
              <a:t>una estrategia para influir en los principales tomadores de decisiones y solicitar y garantizar </a:t>
            </a:r>
            <a:r>
              <a:rPr lang="fr-BE" sz="1100" dirty="0"/>
              <a:t>que el </a:t>
            </a:r>
            <a:r>
              <a:rPr lang="es-x-int-SDL" sz="1100" dirty="0"/>
              <a:t>tomador de decisiones</a:t>
            </a:r>
            <a:r>
              <a:rPr lang="fr-BE" sz="1100" dirty="0"/>
              <a:t> toma una acci</a:t>
            </a:r>
            <a:r>
              <a:rPr lang="es-x-int-SDL" sz="1100" dirty="0"/>
              <a:t>ó</a:t>
            </a:r>
            <a:r>
              <a:rPr lang="fr-BE" sz="1100" dirty="0"/>
              <a:t>n</a:t>
            </a:r>
            <a:r>
              <a:rPr lang="es-x-int-SDL" sz="1100" dirty="0"/>
              <a:t>.</a:t>
            </a:r>
          </a:p>
          <a:p>
            <a:pPr marL="176679" lvl="1" indent="-176679">
              <a:spcBef>
                <a:spcPct val="0"/>
              </a:spcBef>
              <a:buFont typeface="Wingdings" panose="05000000000000000000" pitchFamily="2" charset="2"/>
              <a:buChar char="Ø"/>
              <a:defRPr/>
            </a:pPr>
            <a:endParaRPr lang="en-US" altLang="en-US" sz="1100" b="1" dirty="0"/>
          </a:p>
          <a:p>
            <a:pPr marL="0" lvl="1">
              <a:spcBef>
                <a:spcPct val="0"/>
              </a:spcBef>
              <a:defRPr/>
            </a:pPr>
            <a:r>
              <a:rPr lang="es-x-int-SDL" sz="1100" i="1" dirty="0"/>
              <a:t>Guía del </a:t>
            </a:r>
            <a:r>
              <a:rPr lang="en-US" sz="1100" i="1" dirty="0"/>
              <a:t>u</a:t>
            </a:r>
            <a:r>
              <a:rPr lang="es-x-int-SDL" sz="1100" i="1" dirty="0"/>
              <a:t>suario páginas 5-7.</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7</a:t>
            </a:fld>
            <a:endParaRPr lang="en-US"/>
          </a:p>
        </p:txBody>
      </p:sp>
    </p:spTree>
    <p:extLst>
      <p:ext uri="{BB962C8B-B14F-4D97-AF65-F5344CB8AC3E}">
        <p14:creationId xmlns:p14="http://schemas.microsoft.com/office/powerpoint/2010/main" val="16611788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3511DE8C-AEF7-47CD-B3A1-0E9745D48DD5}"/>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A661B4FC-75F4-4796-91D2-4FB283C47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defTabSz="942289">
              <a:spcBef>
                <a:spcPct val="0"/>
              </a:spcBef>
              <a:buFont typeface="Arial" panose="020B0604020202020204" pitchFamily="34" charset="0"/>
              <a:buChar char="•"/>
              <a:defRPr/>
            </a:pPr>
            <a:r>
              <a:rPr lang="es-x-int-SDL" sz="1100" b="1" dirty="0"/>
              <a:t>¡Felicitaciones! Ha completado la fase 2 de su estrategia de advocacy. Si su objetivo consistía en concluir un plan de trabajo de advocacy, puede terminar su viaje de </a:t>
            </a:r>
            <a:r>
              <a:rPr lang="fr-BE" sz="1100" b="1" dirty="0"/>
              <a:t>a</a:t>
            </a:r>
            <a:r>
              <a:rPr lang="es-x-int-SDL" sz="1100" b="1" dirty="0"/>
              <a:t>dvocacy SMART aquí. De lo contrario, siga trabajando en los pasos 7 a 9 para incorporar los componentes de comunicación, monitoreo, evaluación y aprendizaje.</a:t>
            </a:r>
          </a:p>
          <a:p>
            <a:pPr marL="176679" indent="-176679" defTabSz="94228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pPr>
            <a:r>
              <a:rPr lang="es-x-int-SDL" sz="1100" b="0" dirty="0"/>
              <a:t>Pregunte: </a:t>
            </a:r>
            <a:r>
              <a:rPr lang="es-x-int-SDL" sz="1100" dirty="0">
                <a:solidFill>
                  <a:schemeClr val="tx1"/>
                </a:solidFill>
              </a:rPr>
              <a:t>¿cuáles serán sus acciones inmediatas al terminar esta reunión? </a:t>
            </a:r>
            <a:r>
              <a:rPr lang="es-x-int-SDL" sz="1100" dirty="0">
                <a:solidFill>
                  <a:schemeClr val="tx1"/>
                </a:solidFill>
                <a:ea typeface="Arial" panose="020B0604020202020204" pitchFamily="34" charset="0"/>
              </a:rPr>
              <a:t>Revise sus tareas y los próximos pasos. Establezca el próximo seguimiento, virtual o en persona, de los progresos alcanzados. </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Reparta el formulario de evaluación final. Pida a los participantes que lo rellenen y lo entreguen antes de irse. </a:t>
            </a:r>
          </a:p>
          <a:p>
            <a:pPr marL="176679" indent="-176679">
              <a:spcBef>
                <a:spcPct val="0"/>
              </a:spcBef>
              <a:buFont typeface="Arial" panose="020B0604020202020204" pitchFamily="34" charset="0"/>
              <a:buChar char="•"/>
            </a:pPr>
            <a:endParaRPr lang="en-US" altLang="en-US" sz="1100" b="1" dirty="0"/>
          </a:p>
          <a:p>
            <a:pPr marL="176679" indent="-176679">
              <a:spcBef>
                <a:spcPct val="0"/>
              </a:spcBef>
              <a:buFont typeface="Arial" panose="020B0604020202020204" pitchFamily="34" charset="0"/>
              <a:buChar char="•"/>
            </a:pPr>
            <a:r>
              <a:rPr lang="es-x-int-SDL" sz="1100" b="1" dirty="0"/>
              <a:t>Añada los logos de todas las organizaciones que han dirigido la facilitación o añada el nombre, la organización y la información de contacto del (los) facilitador(es). </a:t>
            </a:r>
          </a:p>
        </p:txBody>
      </p:sp>
      <p:sp>
        <p:nvSpPr>
          <p:cNvPr id="186372" name="Slide Number Placeholder 3">
            <a:extLst>
              <a:ext uri="{FF2B5EF4-FFF2-40B4-BE49-F238E27FC236}">
                <a16:creationId xmlns:a16="http://schemas.microsoft.com/office/drawing/2014/main" id="{818DA619-3A86-48AB-A841-E61D4D07D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B04E47A-A8A5-45E3-AA86-9D2CD6999CC0}" type="slidenum">
              <a:rPr lang="en-US" altLang="en-US" smtClean="0">
                <a:latin typeface="Calibri" panose="020F0502020204030204" pitchFamily="34" charset="0"/>
              </a:rPr>
              <a:pPr/>
              <a:t>70</a:t>
            </a:fld>
            <a:endParaRPr lang="en-US" altLang="en-US">
              <a:latin typeface="Calibri" panose="020F0502020204030204" pitchFamily="34" charset="0"/>
            </a:endParaRPr>
          </a:p>
        </p:txBody>
      </p:sp>
    </p:spTree>
    <p:extLst>
      <p:ext uri="{BB962C8B-B14F-4D97-AF65-F5344CB8AC3E}">
        <p14:creationId xmlns:p14="http://schemas.microsoft.com/office/powerpoint/2010/main" val="2633079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71</a:t>
            </a:fld>
            <a:endParaRPr lang="en-US" altLang="en-US">
              <a:latin typeface="Calibri" panose="020F0502020204030204" pitchFamily="34" charset="0"/>
            </a:endParaRPr>
          </a:p>
        </p:txBody>
      </p:sp>
    </p:spTree>
    <p:extLst>
      <p:ext uri="{BB962C8B-B14F-4D97-AF65-F5344CB8AC3E}">
        <p14:creationId xmlns:p14="http://schemas.microsoft.com/office/powerpoint/2010/main" val="647054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En la fase 3 aprenderá a:</a:t>
            </a:r>
          </a:p>
          <a:p>
            <a:pPr marL="1118968" lvl="2" indent="-176679">
              <a:spcBef>
                <a:spcPct val="0"/>
              </a:spcBef>
              <a:buFont typeface="Courier New" panose="02070309020205020404" pitchFamily="49" charset="0"/>
              <a:buChar char="o"/>
              <a:defRPr/>
            </a:pPr>
            <a:r>
              <a:rPr lang="es-x-int-SDL" sz="1100" dirty="0"/>
              <a:t>Desarrollar materiales de advocacy para apoyar su solicitud de advocacy</a:t>
            </a:r>
          </a:p>
          <a:p>
            <a:pPr marL="1118968" lvl="2" indent="-176679">
              <a:spcBef>
                <a:spcPct val="0"/>
              </a:spcBef>
              <a:buFont typeface="Courier New" panose="02070309020205020404" pitchFamily="49" charset="0"/>
              <a:buChar char="o"/>
              <a:defRPr/>
            </a:pPr>
            <a:r>
              <a:rPr lang="es-x-int-SDL" sz="1100" dirty="0"/>
              <a:t>Poner en práctica su estrategia</a:t>
            </a:r>
          </a:p>
          <a:p>
            <a:pPr marL="1118968" lvl="2" indent="-176679">
              <a:spcBef>
                <a:spcPct val="0"/>
              </a:spcBef>
              <a:buFont typeface="Courier New" panose="02070309020205020404" pitchFamily="49" charset="0"/>
              <a:buChar char="o"/>
              <a:defRPr/>
            </a:pPr>
            <a:r>
              <a:rPr lang="es-x-int-SDL" sz="1100" dirty="0"/>
              <a:t>Desarrollar un plan de monitoreo y</a:t>
            </a:r>
          </a:p>
          <a:p>
            <a:pPr marL="1118968" lvl="2" indent="-176679">
              <a:spcBef>
                <a:spcPct val="0"/>
              </a:spcBef>
              <a:buFont typeface="Courier New" panose="02070309020205020404" pitchFamily="49" charset="0"/>
              <a:buChar char="o"/>
              <a:defRPr/>
            </a:pPr>
            <a:r>
              <a:rPr lang="es-x-int-SDL" sz="1100" dirty="0"/>
              <a:t>Documentar su proceso de advocacy para informar futuras acciones.</a:t>
            </a:r>
          </a:p>
          <a:p>
            <a:pPr marL="1118968" lvl="2" indent="-176679">
              <a:spcBef>
                <a:spcPct val="0"/>
              </a:spcBef>
              <a:buFont typeface="Courier New" panose="02070309020205020404" pitchFamily="49" charset="0"/>
              <a:buChar char="o"/>
              <a:defRPr/>
            </a:pPr>
            <a:endParaRPr lang="en-US" altLang="en-US" sz="1100" dirty="0"/>
          </a:p>
          <a:p>
            <a:pPr>
              <a:spcBef>
                <a:spcPct val="0"/>
              </a:spcBef>
              <a:defRPr/>
            </a:pPr>
            <a:r>
              <a:rPr lang="es-x-int-SDL" sz="1100" i="1" dirty="0"/>
              <a:t>Guía del usuario página 56-85.</a:t>
            </a:r>
          </a:p>
          <a:p>
            <a:endParaRPr lang="en-US"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72</a:t>
            </a:fld>
            <a:endParaRPr lang="en-US" altLang="en-US"/>
          </a:p>
        </p:txBody>
      </p:sp>
    </p:spTree>
    <p:extLst>
      <p:ext uri="{BB962C8B-B14F-4D97-AF65-F5344CB8AC3E}">
        <p14:creationId xmlns:p14="http://schemas.microsoft.com/office/powerpoint/2010/main" val="2351925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73</a:t>
            </a:fld>
            <a:endParaRPr lang="en-US" altLang="en-US">
              <a:latin typeface="Calibri" panose="020F0502020204030204" pitchFamily="34" charset="0"/>
            </a:endParaRPr>
          </a:p>
        </p:txBody>
      </p:sp>
    </p:spTree>
    <p:extLst>
      <p:ext uri="{BB962C8B-B14F-4D97-AF65-F5344CB8AC3E}">
        <p14:creationId xmlns:p14="http://schemas.microsoft.com/office/powerpoint/2010/main" val="28142504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s-x-int-SDL" sz="1100" b="1" dirty="0">
                <a:solidFill>
                  <a:srgbClr val="211E1F"/>
                </a:solidFill>
              </a:rPr>
              <a:t>Al final de este paso, dispondrá del material de advocacy necesario para respaldar su solicitud. </a:t>
            </a:r>
            <a:r>
              <a:rPr lang="es-x-int-SDL" sz="1100" dirty="0">
                <a:solidFill>
                  <a:srgbClr val="211E1F"/>
                </a:solidFill>
              </a:rPr>
              <a:t>El protocolo difiere en cada entorno. </a:t>
            </a:r>
          </a:p>
          <a:p>
            <a:pPr defTabSz="942289">
              <a:defRPr/>
            </a:pPr>
            <a:endParaRPr lang="en-US" sz="1100" dirty="0">
              <a:solidFill>
                <a:srgbClr val="211E1F"/>
              </a:solidFill>
            </a:endParaRPr>
          </a:p>
          <a:p>
            <a:pPr marL="294465" indent="-294465">
              <a:buFont typeface="Arial" panose="020B0604020202020204" pitchFamily="34" charset="0"/>
              <a:buChar char="•"/>
            </a:pPr>
            <a:r>
              <a:rPr lang="es-x-int-SDL" sz="1100" b="1" dirty="0">
                <a:solidFill>
                  <a:srgbClr val="211E1F"/>
                </a:solidFill>
              </a:rPr>
              <a:t>Trate </a:t>
            </a:r>
            <a:r>
              <a:rPr lang="fr-BE" sz="1100" b="1" dirty="0">
                <a:solidFill>
                  <a:srgbClr val="211E1F"/>
                </a:solidFill>
              </a:rPr>
              <a:t>estos puntos</a:t>
            </a:r>
            <a:r>
              <a:rPr lang="es-x-int-SDL" sz="1100" b="1" dirty="0">
                <a:solidFill>
                  <a:srgbClr val="211E1F"/>
                </a:solidFill>
              </a:rPr>
              <a:t>: </a:t>
            </a:r>
          </a:p>
          <a:p>
            <a:pPr marL="765610" lvl="1" indent="-294465">
              <a:buFont typeface="Arial" panose="020B0604020202020204" pitchFamily="34" charset="0"/>
              <a:buChar char="•"/>
            </a:pPr>
            <a:r>
              <a:rPr lang="es-x-int-SDL" sz="1100" dirty="0">
                <a:solidFill>
                  <a:srgbClr val="211E1F"/>
                </a:solidFill>
              </a:rPr>
              <a:t>¿Qué materiales o datos necesita para respaldar su solicitud? </a:t>
            </a:r>
          </a:p>
          <a:p>
            <a:pPr marL="765610" lvl="1" indent="-294465">
              <a:buFont typeface="Arial" panose="020B0604020202020204" pitchFamily="34" charset="0"/>
              <a:buChar char="•"/>
            </a:pPr>
            <a:r>
              <a:rPr lang="es-x-int-SDL" sz="1100" dirty="0">
                <a:solidFill>
                  <a:srgbClr val="211E1F"/>
                </a:solidFill>
              </a:rPr>
              <a:t>¿Será su solicitud parte de una discusión informal o requerirá una presentación formal? </a:t>
            </a:r>
          </a:p>
          <a:p>
            <a:pPr marL="765610" lvl="1" indent="-294465">
              <a:buFont typeface="Arial" panose="020B0604020202020204" pitchFamily="34" charset="0"/>
              <a:buChar char="•"/>
            </a:pPr>
            <a:r>
              <a:rPr lang="es-x-int-SDL" sz="1100" dirty="0">
                <a:solidFill>
                  <a:srgbClr val="211E1F"/>
                </a:solidFill>
              </a:rPr>
              <a:t>¿Su reunión será presencial o virtual?</a:t>
            </a:r>
          </a:p>
          <a:p>
            <a:pPr marL="765610" lvl="1" indent="-294465">
              <a:buFont typeface="Arial" panose="020B0604020202020204" pitchFamily="34" charset="0"/>
              <a:buChar char="•"/>
            </a:pPr>
            <a:r>
              <a:rPr lang="es-x-int-SDL" sz="1100" dirty="0">
                <a:solidFill>
                  <a:srgbClr val="211E1F"/>
                </a:solidFill>
              </a:rPr>
              <a:t>¿Cuál es la ropa profesional adecuada en este contexto? </a:t>
            </a:r>
          </a:p>
          <a:p>
            <a:pPr marL="765610" lvl="1" indent="-294465">
              <a:buFont typeface="Arial" panose="020B0604020202020204" pitchFamily="34" charset="0"/>
              <a:buChar char="•"/>
            </a:pPr>
            <a:r>
              <a:rPr lang="es-x-int-SDL" sz="1100" dirty="0">
                <a:solidFill>
                  <a:srgbClr val="211E1F"/>
                </a:solidFill>
              </a:rPr>
              <a:t>¿De cuánto tiempo dispondrá para presentar su caso? </a:t>
            </a:r>
          </a:p>
          <a:p>
            <a:pPr marL="765610" lvl="1" indent="-294465">
              <a:buFont typeface="Arial" panose="020B0604020202020204" pitchFamily="34" charset="0"/>
              <a:buChar char="•"/>
            </a:pPr>
            <a:r>
              <a:rPr lang="es-x-int-SDL" sz="1100" dirty="0">
                <a:solidFill>
                  <a:srgbClr val="211E1F"/>
                </a:solidFill>
              </a:rPr>
              <a:t>Si más de uno de ustedes participa en la reunión, ¿quién presentará el problema y quién pedirá al tomador de decisiones que actúe? </a:t>
            </a:r>
          </a:p>
          <a:p>
            <a:pPr marL="765610" lvl="1" indent="-294465">
              <a:buFont typeface="Arial" panose="020B0604020202020204" pitchFamily="34" charset="0"/>
              <a:buChar char="•"/>
            </a:pPr>
            <a:r>
              <a:rPr lang="es-x-int-SDL" sz="1100" dirty="0">
                <a:solidFill>
                  <a:srgbClr val="211E1F"/>
                </a:solidFill>
              </a:rPr>
              <a:t>¿Qué seguimiento hará después de la reunión o se necesitará otra reunión? </a:t>
            </a:r>
          </a:p>
          <a:p>
            <a:pPr>
              <a:spcBef>
                <a:spcPct val="0"/>
              </a:spcBef>
            </a:pPr>
            <a:endParaRPr lang="en-US" altLang="en-US" sz="1100" b="1" dirty="0"/>
          </a:p>
          <a:p>
            <a:pPr>
              <a:spcBef>
                <a:spcPct val="0"/>
              </a:spcBef>
            </a:pPr>
            <a:r>
              <a:rPr lang="es-x-int-SDL" sz="1100" i="1" dirty="0"/>
              <a:t>Guía del usuario páginas 57-61.</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74</a:t>
            </a:fld>
            <a:endParaRPr lang="en-US"/>
          </a:p>
        </p:txBody>
      </p:sp>
    </p:spTree>
    <p:extLst>
      <p:ext uri="{BB962C8B-B14F-4D97-AF65-F5344CB8AC3E}">
        <p14:creationId xmlns:p14="http://schemas.microsoft.com/office/powerpoint/2010/main" val="2893480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9EC0ED-2E8A-4A31-A962-909388F218D5}"/>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3D09AA-35A3-442C-9441-775688DEA34C}"/>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Los materiales de comunicación para el tomador de decisiones tienen la capacidad de reforzar y apoyar su mensaje.</a:t>
            </a:r>
          </a:p>
          <a:p>
            <a:pPr marL="176679" indent="-176679">
              <a:buFont typeface="Arial" panose="020B0604020202020204" pitchFamily="34" charset="0"/>
              <a:buChar char="•"/>
              <a:defRPr/>
            </a:pPr>
            <a:endParaRPr lang="en-US" b="1" dirty="0"/>
          </a:p>
          <a:p>
            <a:pPr marL="176679" indent="-176679">
              <a:buFont typeface="Arial" panose="020B0604020202020204" pitchFamily="34" charset="0"/>
              <a:buChar char="•"/>
              <a:defRPr/>
            </a:pPr>
            <a:r>
              <a:rPr lang="fr-BE" b="1" dirty="0"/>
              <a:t>Facilite la discusión</a:t>
            </a:r>
            <a:r>
              <a:rPr lang="es-x-int-SDL" b="1" dirty="0"/>
              <a:t>:</a:t>
            </a:r>
          </a:p>
          <a:p>
            <a:pPr marL="647824" lvl="1" indent="-176679">
              <a:buFont typeface="Arial" panose="020B0604020202020204" pitchFamily="34" charset="0"/>
              <a:buChar char="•"/>
              <a:defRPr/>
            </a:pPr>
            <a:r>
              <a:rPr lang="es-x-int-SDL" b="0" dirty="0"/>
              <a:t>¿Qué tipos de materiales de comunicación resonarán más fuertemente en su tomador de decisiones?</a:t>
            </a:r>
          </a:p>
          <a:p>
            <a:pPr marL="647824" lvl="1" indent="-176679">
              <a:buFont typeface="Arial" panose="020B0604020202020204" pitchFamily="34" charset="0"/>
              <a:buChar char="•"/>
              <a:defRPr/>
            </a:pPr>
            <a:r>
              <a:rPr lang="es-x-int-SDL" b="0" dirty="0"/>
              <a:t>¿Cuáles son las características de un buen material de comunicación?</a:t>
            </a:r>
          </a:p>
          <a:p>
            <a:pPr marL="176679" indent="-176679">
              <a:buFont typeface="Arial" panose="020B0604020202020204" pitchFamily="34" charset="0"/>
              <a:buChar char="•"/>
              <a:defRPr/>
            </a:pPr>
            <a:endParaRPr lang="en-US" b="1" dirty="0"/>
          </a:p>
          <a:p>
            <a:pPr marL="176679" indent="-176679">
              <a:buFont typeface="Arial" panose="020B0604020202020204" pitchFamily="34" charset="0"/>
              <a:buChar char="•"/>
              <a:defRPr/>
            </a:pPr>
            <a:r>
              <a:rPr lang="es-x-int-SDL" b="1" dirty="0"/>
              <a:t>Además de lo que sugieren los participantes, plantee </a:t>
            </a:r>
            <a:r>
              <a:rPr lang="fr-BE" b="1" dirty="0"/>
              <a:t>estos puntos</a:t>
            </a:r>
            <a:r>
              <a:rPr lang="es-x-int-SDL" b="1" dirty="0"/>
              <a:t>:</a:t>
            </a:r>
          </a:p>
          <a:p>
            <a:pPr marL="647824" lvl="1" indent="-176679">
              <a:buFont typeface="Arial" panose="020B0604020202020204" pitchFamily="34" charset="0"/>
              <a:buChar char="•"/>
              <a:defRPr/>
            </a:pPr>
            <a:r>
              <a:rPr lang="es-x-int-SDL" dirty="0"/>
              <a:t>Los materiales de comunicación tienen el poder de resaltar los mensajes clave, presentar los resultados de la investigación, esbozar los desafíos cruciales, contar o representar con fotos una historia personal conmovedora (estudio de caso) y sugerir los próximos pasos concretos.</a:t>
            </a:r>
          </a:p>
          <a:p>
            <a:pPr marL="647824" lvl="1" indent="-176679">
              <a:buFont typeface="Arial" panose="020B0604020202020204" pitchFamily="34" charset="0"/>
              <a:buChar char="•"/>
              <a:defRPr/>
            </a:pPr>
            <a:r>
              <a:rPr lang="es-x-int-SDL" dirty="0"/>
              <a:t>Enfóquese en los intereses y preocupaciones del tomador de decisiones (véase el paso 4).</a:t>
            </a:r>
          </a:p>
          <a:p>
            <a:pPr marL="647824" lvl="1" indent="-176679">
              <a:buFont typeface="Arial" panose="020B0604020202020204" pitchFamily="34" charset="0"/>
              <a:buChar char="•"/>
              <a:defRPr/>
            </a:pPr>
            <a:r>
              <a:rPr lang="es-x-int-SDL" dirty="0"/>
              <a:t>Mantenga un contenido sencillo. Y empecie por el principio. </a:t>
            </a:r>
            <a:r>
              <a:rPr lang="es-x-int-SDL" b="1" dirty="0"/>
              <a:t>No dé por sentado que el tomador de decisiones ya sabe tanto como usted sobre su problema.</a:t>
            </a:r>
          </a:p>
          <a:p>
            <a:pPr marL="647824" lvl="1" indent="-176679">
              <a:buFont typeface="Arial" panose="020B0604020202020204" pitchFamily="34" charset="0"/>
              <a:buChar char="•"/>
              <a:defRPr/>
            </a:pPr>
            <a:r>
              <a:rPr lang="es-x-int-SDL" dirty="0"/>
              <a:t>Los materiales coloridos y bien ilustrados tienen más probabilidades de ser recogidos y leídos.</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dirty="0"/>
              <a:t>Los materiales de comunicación pueden utilizar cualquiera de los tres tipos de argumentos analizados en el paso 5: argumentos evidencias </a:t>
            </a:r>
            <a:r>
              <a:rPr lang="fr-BE" dirty="0"/>
              <a:t>basadas en datos</a:t>
            </a:r>
            <a:r>
              <a:rPr lang="es-x-int-SDL" dirty="0"/>
              <a:t>, emocionales y éticos (véase el paso 5). </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dirty="0"/>
              <a:t>Debe planificar algunos materiales para dejárselos al tomador de decisiones, para su posterior consulta, después de reunirse con él. Algunos tomadores de decisiones agradecerán poder consultar algunos de sus materiales antes de reunirse con usted. Cada uno de ellos debe identificar a su grupo y proporcionar información de contacto específica que permita al tomador de decisiones obtener una respuesta rápida (por ejemplo, el nombre de una persona de contacto, el número de teléfono o el correo electrónico).</a:t>
            </a:r>
          </a:p>
          <a:p>
            <a:pPr>
              <a:defRPr/>
            </a:pPr>
            <a:endParaRPr lang="en-US" i="1" dirty="0"/>
          </a:p>
          <a:p>
            <a:pPr>
              <a:defRPr/>
            </a:pPr>
            <a:r>
              <a:rPr lang="es-x-int-SDL" i="1" dirty="0"/>
              <a:t>Guía del usuario páginas 58-59.</a:t>
            </a:r>
          </a:p>
        </p:txBody>
      </p:sp>
      <p:sp>
        <p:nvSpPr>
          <p:cNvPr id="149508" name="Slide Number Placeholder 3">
            <a:extLst>
              <a:ext uri="{FF2B5EF4-FFF2-40B4-BE49-F238E27FC236}">
                <a16:creationId xmlns:a16="http://schemas.microsoft.com/office/drawing/2014/main" id="{E454B87A-ACAD-4751-B68E-7C3DAC48C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F989BEB-7FF7-49E2-B04D-C01AC5967543}" type="slidenum">
              <a:rPr lang="en-US" altLang="en-US" smtClean="0">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24C3DBA-CDDA-4CC9-9F2E-3D14365BD927}"/>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837C99-0B4D-4665-9BE8-B89B11F7DEB0}"/>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47824" lvl="1" indent="-176679">
              <a:buFont typeface="Arial" panose="020B0604020202020204" pitchFamily="34" charset="0"/>
              <a:buChar char="•"/>
              <a:defRPr/>
            </a:pPr>
            <a:r>
              <a:rPr lang="es-x-int-SDL" dirty="0"/>
              <a:t>También antes de la reunión:</a:t>
            </a:r>
          </a:p>
          <a:p>
            <a:pPr marL="1118968" lvl="2" indent="-176679">
              <a:buFont typeface="Courier New" panose="02070309020205020404" pitchFamily="49" charset="0"/>
              <a:buChar char="o"/>
              <a:defRPr/>
            </a:pPr>
            <a:r>
              <a:rPr lang="es-x-int-SDL" dirty="0"/>
              <a:t>Ensaye antes de reunirse y prepárese por si algo sale mal, por ejemplo, el tomador de decisiones llega tarde o el ordenador no proyecta </a:t>
            </a:r>
            <a:r>
              <a:rPr lang="fr-BE" dirty="0"/>
              <a:t>sus </a:t>
            </a:r>
            <a:r>
              <a:rPr lang="es-x-int-SDL" dirty="0"/>
              <a:t>diapositivas. </a:t>
            </a:r>
          </a:p>
          <a:p>
            <a:pPr marL="1118968" lvl="2" indent="-176679">
              <a:buFont typeface="Courier New" panose="02070309020205020404" pitchFamily="49" charset="0"/>
              <a:buChar char="o"/>
              <a:defRPr/>
            </a:pPr>
            <a:r>
              <a:rPr lang="es-x-int-SDL" dirty="0"/>
              <a:t>Decida cómo y cuándo presentará sus materiales de comunicación.</a:t>
            </a:r>
          </a:p>
          <a:p>
            <a:pPr marL="1118968" lvl="2" indent="-176679">
              <a:buFont typeface="Courier New" panose="02070309020205020404" pitchFamily="49" charset="0"/>
              <a:buChar char="o"/>
              <a:defRPr/>
            </a:pPr>
            <a:r>
              <a:rPr lang="es-x-int-SDL" dirty="0"/>
              <a:t>Prepárese también para afrontar las posibles excusas del tomador de decisiones.</a:t>
            </a:r>
          </a:p>
          <a:p>
            <a:pPr marL="1118968" lvl="2" indent="-176679">
              <a:buFont typeface="Courier New" panose="02070309020205020404" pitchFamily="49" charset="0"/>
              <a:buChar char="o"/>
              <a:defRPr/>
            </a:pPr>
            <a:r>
              <a:rPr lang="es-x-int-SDL" dirty="0"/>
              <a:t>Asegúrese de que todos los defensores participantes sepan quién va a transmitir la solicitud.</a:t>
            </a:r>
          </a:p>
          <a:p>
            <a:pPr marL="647824" lvl="1" indent="-176679">
              <a:buFont typeface="Arial" panose="020B0604020202020204" pitchFamily="34" charset="0"/>
              <a:buChar char="•"/>
              <a:defRPr/>
            </a:pPr>
            <a:r>
              <a:rPr lang="es-x-int-SDL" dirty="0"/>
              <a:t>Durante la reunión:</a:t>
            </a:r>
          </a:p>
          <a:p>
            <a:pPr marL="1118968" lvl="2" indent="-176679">
              <a:buFont typeface="Courier New" panose="02070309020205020404" pitchFamily="49" charset="0"/>
              <a:buChar char="o"/>
              <a:defRPr/>
            </a:pPr>
            <a:r>
              <a:rPr lang="es-x-int-SDL" dirty="0"/>
              <a:t>Escuche al tomador de decisiones y aprenda de sus opiniones. Este conocimiento servirá de guía para las futuras actividades de advocacy.</a:t>
            </a:r>
          </a:p>
          <a:p>
            <a:pPr marL="1118968" lvl="2" indent="-176679">
              <a:buFont typeface="Courier New" panose="02070309020205020404" pitchFamily="49" charset="0"/>
              <a:buChar char="o"/>
              <a:defRPr/>
            </a:pPr>
            <a:r>
              <a:rPr lang="es-x-int-SDL" dirty="0"/>
              <a:t>Si el tomador de decisiones dice que no puede decidir ahora, pregunte cómo puede ayudar a facilitar una decisión. Por ejemplo, ¿sería útil tener más información? ¿Le gustaría al tomador de decisiones escuchar a otra persona, alguien en quien confía y a quien respeta?</a:t>
            </a:r>
          </a:p>
          <a:p>
            <a:pPr marL="1118968" lvl="2" indent="-176679">
              <a:buFont typeface="Courier New" panose="02070309020205020404" pitchFamily="49" charset="0"/>
              <a:buChar char="o"/>
              <a:defRPr/>
            </a:pPr>
            <a:r>
              <a:rPr lang="es-x-int-SDL" dirty="0"/>
              <a:t>Al final de la reunión, indique cualquier actividad de seguimiento que </a:t>
            </a:r>
            <a:r>
              <a:rPr lang="fr-BE" dirty="0" err="1"/>
              <a:t>desee</a:t>
            </a:r>
            <a:r>
              <a:rPr lang="es-x-int-SDL" dirty="0"/>
              <a:t> proponer.</a:t>
            </a:r>
          </a:p>
          <a:p>
            <a:pPr marL="1118968" lvl="2" indent="-176679">
              <a:buFont typeface="Courier New" panose="02070309020205020404" pitchFamily="49" charset="0"/>
              <a:buChar char="o"/>
              <a:defRPr/>
            </a:pPr>
            <a:r>
              <a:rPr lang="es-x-int-SDL" dirty="0"/>
              <a:t>Agradezca al tomador de decisiones por su tiempo y atención, independientemente de si la respuesta fue favorable para su solicitud.</a:t>
            </a:r>
          </a:p>
          <a:p>
            <a:pPr marL="647824" lvl="1" indent="-176679">
              <a:buFont typeface="Arial" panose="020B0604020202020204" pitchFamily="34" charset="0"/>
              <a:buChar char="•"/>
              <a:defRPr/>
            </a:pPr>
            <a:r>
              <a:rPr lang="es-x-int-SDL" dirty="0"/>
              <a:t>Después de la reunión:</a:t>
            </a:r>
          </a:p>
          <a:p>
            <a:pPr marL="1118968" lvl="2" indent="-176679">
              <a:buFont typeface="Courier New" panose="02070309020205020404" pitchFamily="49" charset="0"/>
              <a:buChar char="o"/>
              <a:defRPr/>
            </a:pPr>
            <a:r>
              <a:rPr lang="es-x-int-SDL" dirty="0"/>
              <a:t>Tome notas o revise las notas tomadas durante la reunión.</a:t>
            </a:r>
          </a:p>
          <a:p>
            <a:pPr marL="1118968" lvl="2" indent="-176679">
              <a:buFont typeface="Courier New" panose="02070309020205020404" pitchFamily="49" charset="0"/>
              <a:buChar char="o"/>
              <a:defRPr/>
            </a:pPr>
            <a:r>
              <a:rPr lang="es-x-int-SDL" dirty="0"/>
              <a:t>Envíe al tomador de decisiones un mensaje de agradecimiento.</a:t>
            </a:r>
          </a:p>
          <a:p>
            <a:pPr marL="1118968" lvl="2" indent="-176679">
              <a:buFont typeface="Courier New" panose="02070309020205020404" pitchFamily="49" charset="0"/>
              <a:buChar char="o"/>
              <a:defRPr/>
            </a:pPr>
            <a:r>
              <a:rPr lang="es-x-int-SDL" dirty="0"/>
              <a:t>Informe al resto del grupo de trabajo de advocacy por correo electrónico o en una reunión de seguimiento. Considere lo que ha ido bien y lo que podría mejorarse la próxima vez.</a:t>
            </a:r>
          </a:p>
          <a:p>
            <a:pPr marL="1118968" lvl="2" indent="-176679">
              <a:buFont typeface="Courier New" panose="02070309020205020404" pitchFamily="49" charset="0"/>
              <a:buChar char="o"/>
              <a:defRPr/>
            </a:pPr>
            <a:r>
              <a:rPr lang="es-x-int-SDL" dirty="0"/>
              <a:t>Planifique y asigne los responsables de las acciones de seguimiento.</a:t>
            </a:r>
          </a:p>
          <a:p>
            <a:pPr marL="1118968" lvl="2" indent="-176679">
              <a:buFont typeface="Courier New" panose="02070309020205020404" pitchFamily="49" charset="0"/>
              <a:buChar char="o"/>
              <a:defRPr/>
            </a:pPr>
            <a:r>
              <a:rPr lang="es-x-int-SDL" dirty="0"/>
              <a:t>Si la reunión no ha dado los resultados esperados, no se sienta demasiado decepcionado. Aprenda de la experiencia, revise el enfoque y siga intentándolo.</a:t>
            </a:r>
          </a:p>
          <a:p>
            <a:pPr>
              <a:defRPr/>
            </a:pPr>
            <a:endParaRPr lang="en-US" i="1" dirty="0"/>
          </a:p>
          <a:p>
            <a:pPr>
              <a:defRPr/>
            </a:pPr>
            <a:r>
              <a:rPr lang="es-x-int-SDL" i="1" dirty="0"/>
              <a:t>Guía del usuario páginas 60-61.</a:t>
            </a:r>
          </a:p>
        </p:txBody>
      </p:sp>
      <p:sp>
        <p:nvSpPr>
          <p:cNvPr id="151556" name="Slide Number Placeholder 3">
            <a:extLst>
              <a:ext uri="{FF2B5EF4-FFF2-40B4-BE49-F238E27FC236}">
                <a16:creationId xmlns:a16="http://schemas.microsoft.com/office/drawing/2014/main" id="{38E7B0FA-3A80-4431-9433-EE1864A61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FA5CF05-55ED-459A-83F0-65A132A3B609}" type="slidenum">
              <a:rPr lang="en-US" altLang="en-US" smtClean="0">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s-x-int-SDL" sz="1100" b="1" dirty="0">
                <a:solidFill>
                  <a:srgbClr val="211E1F"/>
                </a:solidFill>
                <a:latin typeface="Calibri" panose="020F0502020204030204" pitchFamily="34" charset="0"/>
                <a:cs typeface="Calibri" panose="020F0502020204030204" pitchFamily="34" charset="0"/>
              </a:rPr>
              <a:t>Al final de este paso, podrá monitorear la aplicación de su plan de trabajo, perfeccionar su estrategia y documentar su progreso.</a:t>
            </a:r>
          </a:p>
          <a:p>
            <a:pPr>
              <a:spcBef>
                <a:spcPct val="0"/>
              </a:spcBef>
              <a:defRPr/>
            </a:pPr>
            <a:r>
              <a:rPr lang="es-x-int-SDL" sz="1100" b="1" dirty="0">
                <a:solidFill>
                  <a:srgbClr val="211E1F"/>
                </a:solidFill>
                <a:latin typeface="Calibri" panose="020F0502020204030204" pitchFamily="34" charset="0"/>
                <a:cs typeface="Calibri" panose="020F0502020204030204" pitchFamily="34" charset="0"/>
              </a:rPr>
              <a:t> </a:t>
            </a:r>
          </a:p>
          <a:p>
            <a:pPr marL="176679" indent="-176679">
              <a:spcBef>
                <a:spcPct val="0"/>
              </a:spcBef>
              <a:buFont typeface="Arial" panose="020B0604020202020204" pitchFamily="34" charset="0"/>
              <a:buChar char="•"/>
              <a:defRPr/>
            </a:pPr>
            <a:r>
              <a:rPr lang="es-x-int-SDL" sz="1100" b="1" dirty="0">
                <a:solidFill>
                  <a:srgbClr val="211E1F"/>
                </a:solidFill>
                <a:latin typeface="Calibri" panose="020F0502020204030204" pitchFamily="34" charset="0"/>
                <a:cs typeface="Calibri" panose="020F0502020204030204" pitchFamily="34" charset="0"/>
              </a:rPr>
              <a:t>Plantee </a:t>
            </a:r>
            <a:r>
              <a:rPr lang="fr-BE" sz="1100" b="1" dirty="0">
                <a:solidFill>
                  <a:srgbClr val="211E1F"/>
                </a:solidFill>
                <a:latin typeface="Calibri" panose="020F0502020204030204" pitchFamily="34" charset="0"/>
                <a:cs typeface="Calibri" panose="020F0502020204030204" pitchFamily="34" charset="0"/>
              </a:rPr>
              <a:t>estos puntos</a:t>
            </a:r>
            <a:r>
              <a:rPr lang="es-x-int-SDL" sz="1100" b="1" dirty="0">
                <a:solidFill>
                  <a:srgbClr val="211E1F"/>
                </a:solidFill>
                <a:latin typeface="Calibri" panose="020F0502020204030204" pitchFamily="34" charset="0"/>
                <a:cs typeface="Calibri" panose="020F0502020204030204" pitchFamily="34" charset="0"/>
              </a:rPr>
              <a:t>:</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x-int-SDL" sz="1100" dirty="0">
                <a:latin typeface="Calibri" panose="020F0502020204030204" pitchFamily="34" charset="0"/>
                <a:cs typeface="Calibri" panose="020F0502020204030204" pitchFamily="34" charset="0"/>
              </a:rPr>
              <a:t>La siguiente pregunta que deben hacerse es: "¿cómo sabrán si sus esfuerzos de advocacy están teniendo éxito?"</a:t>
            </a:r>
          </a:p>
          <a:p>
            <a:pPr marL="647824" lvl="1" indent="-176679">
              <a:spcBef>
                <a:spcPct val="0"/>
              </a:spcBef>
              <a:buFont typeface="Arial" panose="020B0604020202020204" pitchFamily="34" charset="0"/>
              <a:buChar char="•"/>
              <a:defRPr/>
            </a:pPr>
            <a:r>
              <a:rPr lang="es-x-int-SDL" sz="1100" dirty="0">
                <a:solidFill>
                  <a:srgbClr val="211E1F"/>
                </a:solidFill>
                <a:latin typeface="Calibri" panose="020F0502020204030204" pitchFamily="34" charset="0"/>
                <a:cs typeface="Calibri" panose="020F0502020204030204" pitchFamily="34" charset="0"/>
              </a:rPr>
              <a:t>Cuando definió </a:t>
            </a:r>
            <a:r>
              <a:rPr lang="fr-BE" sz="1100" dirty="0">
                <a:solidFill>
                  <a:srgbClr val="211E1F"/>
                </a:solidFill>
                <a:latin typeface="Calibri" panose="020F0502020204030204" pitchFamily="34" charset="0"/>
                <a:cs typeface="Calibri" panose="020F0502020204030204" pitchFamily="34" charset="0"/>
              </a:rPr>
              <a:t>un objetivo </a:t>
            </a:r>
            <a:r>
              <a:rPr lang="fr-BE" sz="1100" dirty="0" err="1">
                <a:solidFill>
                  <a:srgbClr val="211E1F"/>
                </a:solidFill>
                <a:latin typeface="Calibri" panose="020F0502020204030204" pitchFamily="34" charset="0"/>
                <a:cs typeface="Calibri" panose="020F0502020204030204" pitchFamily="34" charset="0"/>
              </a:rPr>
              <a:t>general</a:t>
            </a:r>
            <a:r>
              <a:rPr lang="fr-BE" sz="1100" dirty="0">
                <a:solidFill>
                  <a:srgbClr val="211E1F"/>
                </a:solidFill>
                <a:latin typeface="Calibri" panose="020F0502020204030204" pitchFamily="34" charset="0"/>
                <a:cs typeface="Calibri" panose="020F0502020204030204" pitchFamily="34" charset="0"/>
              </a:rPr>
              <a:t> </a:t>
            </a:r>
            <a:r>
              <a:rPr lang="es-x-int-SDL" sz="1100" dirty="0">
                <a:solidFill>
                  <a:srgbClr val="211E1F"/>
                </a:solidFill>
                <a:latin typeface="Calibri" panose="020F0502020204030204" pitchFamily="34" charset="0"/>
                <a:cs typeface="Calibri" panose="020F0502020204030204" pitchFamily="34" charset="0"/>
              </a:rPr>
              <a:t>y estableció un objetivo en el paso 3, su grupo consideró cómo medir y verificar su éxito (la M de SMART). </a:t>
            </a:r>
          </a:p>
          <a:p>
            <a:pPr marL="647824" lvl="1" indent="-176679">
              <a:spcBef>
                <a:spcPct val="0"/>
              </a:spcBef>
              <a:buFont typeface="Arial" panose="020B0604020202020204" pitchFamily="34" charset="0"/>
              <a:buChar char="•"/>
              <a:defRPr/>
            </a:pPr>
            <a:r>
              <a:rPr lang="es-x-int-SDL" sz="1100" dirty="0">
                <a:solidFill>
                  <a:srgbClr val="211E1F"/>
                </a:solidFill>
                <a:latin typeface="Calibri" panose="020F0502020204030204" pitchFamily="34" charset="0"/>
                <a:cs typeface="Calibri" panose="020F0502020204030204" pitchFamily="34" charset="0"/>
              </a:rPr>
              <a:t>Ahora es el momento de plasmar esas ideas en un plan de monitoreo. ¿Qué marcadores o métricas de progreso va a seguir mientras ejecute las actividades de su plan de trabajo? ¿Qué indicadores de éxito buscará cuando logre su </a:t>
            </a:r>
            <a:r>
              <a:rPr lang="fr-BE" sz="1100" dirty="0">
                <a:solidFill>
                  <a:srgbClr val="211E1F"/>
                </a:solidFill>
                <a:latin typeface="Calibri" panose="020F0502020204030204" pitchFamily="34" charset="0"/>
                <a:cs typeface="Calibri" panose="020F0502020204030204" pitchFamily="34" charset="0"/>
              </a:rPr>
              <a:t>resultado o </a:t>
            </a:r>
            <a:r>
              <a:rPr lang="es-x-int-SDL" sz="1100" dirty="0">
                <a:solidFill>
                  <a:srgbClr val="211E1F"/>
                </a:solidFill>
                <a:latin typeface="Calibri" panose="020F0502020204030204" pitchFamily="34" charset="0"/>
                <a:cs typeface="Calibri" panose="020F0502020204030204" pitchFamily="34" charset="0"/>
              </a:rPr>
              <a:t>victoria de advocacy? </a:t>
            </a:r>
          </a:p>
          <a:p>
            <a:pPr marL="647824" lvl="1" indent="-176679">
              <a:spcBef>
                <a:spcPct val="0"/>
              </a:spcBef>
              <a:buFontTx/>
              <a:buChar char="•"/>
              <a:defRPr/>
            </a:pPr>
            <a:endParaRPr lang="en-US" altLang="ja-JP" sz="1100" dirty="0"/>
          </a:p>
          <a:p>
            <a:pPr>
              <a:spcBef>
                <a:spcPct val="0"/>
              </a:spcBef>
              <a:defRPr/>
            </a:pPr>
            <a:r>
              <a:rPr lang="es-x-int-SDL" sz="1100" i="1" dirty="0"/>
              <a:t>Guía del usuario páginas 62-79.</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78</a:t>
            </a:fld>
            <a:endParaRPr lang="en-US"/>
          </a:p>
        </p:txBody>
      </p:sp>
    </p:spTree>
    <p:extLst>
      <p:ext uri="{BB962C8B-B14F-4D97-AF65-F5344CB8AC3E}">
        <p14:creationId xmlns:p14="http://schemas.microsoft.com/office/powerpoint/2010/main" val="41388709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x-int-SDL" b="1" dirty="0"/>
              <a:t>Antes de mostrar el contenido de la diapositiva, facilite un</a:t>
            </a:r>
            <a:r>
              <a:rPr lang="fr-BE" b="1" dirty="0"/>
              <a:t>a discusi</a:t>
            </a:r>
            <a:r>
              <a:rPr lang="es-x-int-SDL" b="1" dirty="0"/>
              <a:t>ó</a:t>
            </a:r>
            <a:r>
              <a:rPr lang="fr-BE" b="1" dirty="0"/>
              <a:t>n</a:t>
            </a:r>
            <a:r>
              <a:rPr lang="es-x-int-SDL" b="1" dirty="0"/>
              <a:t>:</a:t>
            </a:r>
          </a:p>
          <a:p>
            <a:pPr marL="628650" lvl="1" indent="-171450">
              <a:buFont typeface="Arial" panose="020B0604020202020204" pitchFamily="34" charset="0"/>
              <a:buChar char="•"/>
            </a:pPr>
            <a:r>
              <a:rPr lang="es-x-int-SDL" b="0" dirty="0"/>
              <a:t>¿Por qué queremos monitorear, evaluar y aprender de nuestros esfuerzos?</a:t>
            </a:r>
          </a:p>
          <a:p>
            <a:pPr marL="628650" lvl="1" indent="-171450">
              <a:buFont typeface="Arial" panose="020B0604020202020204" pitchFamily="34" charset="0"/>
              <a:buChar char="•"/>
            </a:pPr>
            <a:r>
              <a:rPr lang="es-x-int-SDL" b="0" dirty="0"/>
              <a:t>(Muestre la animación y lea los puntos de la diapositiva que no hayan sido mencionados por los participantes).</a:t>
            </a:r>
          </a:p>
          <a:p>
            <a:r>
              <a:rPr lang="es-x-int-SDL" b="1" dirty="0"/>
              <a:t>	</a:t>
            </a:r>
          </a:p>
        </p:txBody>
      </p:sp>
      <p:sp>
        <p:nvSpPr>
          <p:cNvPr id="4" name="Slide Number Placeholder 3"/>
          <p:cNvSpPr>
            <a:spLocks noGrp="1"/>
          </p:cNvSpPr>
          <p:nvPr>
            <p:ph type="sldNum" sz="quarter" idx="5"/>
          </p:nvPr>
        </p:nvSpPr>
        <p:spPr/>
        <p:txBody>
          <a:bodyPr/>
          <a:lstStyle/>
          <a:p>
            <a:fld id="{88FDCCB8-BBD5-BB4D-A49B-553A66C479A8}" type="slidenum">
              <a:rPr lang="en-US" smtClean="0"/>
              <a:t>79</a:t>
            </a:fld>
            <a:endParaRPr lang="en-US"/>
          </a:p>
        </p:txBody>
      </p:sp>
    </p:spTree>
    <p:extLst>
      <p:ext uri="{BB962C8B-B14F-4D97-AF65-F5344CB8AC3E}">
        <p14:creationId xmlns:p14="http://schemas.microsoft.com/office/powerpoint/2010/main" val="209833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es-x-int-SDL" sz="1100" b="1" dirty="0"/>
              <a:t>Plantee </a:t>
            </a:r>
            <a:r>
              <a:rPr lang="en-US" sz="1100" b="1" dirty="0"/>
              <a:t>estos puntos</a:t>
            </a:r>
            <a:r>
              <a:rPr lang="es-x-int-SDL" sz="1100" b="1" dirty="0"/>
              <a:t>:</a:t>
            </a:r>
          </a:p>
          <a:p>
            <a:pPr marL="647824" lvl="1" indent="-176679" defTabSz="942289" eaLnBrk="0" fontAlgn="base" hangingPunct="0">
              <a:spcBef>
                <a:spcPct val="0"/>
              </a:spcBef>
              <a:spcAft>
                <a:spcPct val="0"/>
              </a:spcAft>
              <a:buFont typeface="Arial" panose="020B0604020202020204" pitchFamily="34" charset="0"/>
              <a:buChar char="•"/>
              <a:defRPr/>
            </a:pPr>
            <a:r>
              <a:rPr lang="es-x-int-SDL" sz="1100" dirty="0">
                <a:solidFill>
                  <a:schemeClr val="bg1">
                    <a:lumMod val="50000"/>
                  </a:schemeClr>
                </a:solidFill>
              </a:rPr>
              <a:t>Desarrollar una estrategia eficaz requiere la comprensión de estos conceptos y definiciones fundamentales</a:t>
            </a:r>
          </a:p>
          <a:p>
            <a:pPr marL="647824" lvl="1" indent="-176679" defTabSz="942289" eaLnBrk="0" fontAlgn="base" hangingPunct="0">
              <a:spcBef>
                <a:spcPct val="0"/>
              </a:spcBef>
              <a:spcAft>
                <a:spcPct val="0"/>
              </a:spcAft>
              <a:buFont typeface="Arial" panose="020B0604020202020204" pitchFamily="34" charset="0"/>
              <a:buChar char="•"/>
              <a:defRPr/>
            </a:pPr>
            <a:r>
              <a:rPr lang="es-x-int-SDL" sz="1100" dirty="0"/>
              <a:t>Lea las definiciones de </a:t>
            </a:r>
            <a:r>
              <a:rPr lang="fr-BE" sz="1100" dirty="0" err="1"/>
              <a:t>objetivo</a:t>
            </a:r>
            <a:r>
              <a:rPr lang="fr-BE" sz="1100" dirty="0"/>
              <a:t> a largo </a:t>
            </a:r>
            <a:r>
              <a:rPr lang="fr-BE" sz="1100" dirty="0" err="1"/>
              <a:t>plazo</a:t>
            </a:r>
            <a:r>
              <a:rPr lang="fr-BE" sz="1100" dirty="0"/>
              <a:t> o </a:t>
            </a:r>
            <a:r>
              <a:rPr lang="fr-BE" sz="1100" dirty="0" err="1"/>
              <a:t>general</a:t>
            </a:r>
            <a:r>
              <a:rPr lang="es-x-int-SDL" sz="1100" dirty="0"/>
              <a:t>, objetivo y </a:t>
            </a:r>
            <a:r>
              <a:rPr lang="fr-BE" sz="1100" dirty="0"/>
              <a:t>resultado o victoria </a:t>
            </a:r>
            <a:r>
              <a:rPr lang="es-x-int-SDL" sz="1100" dirty="0"/>
              <a:t>de advocacy en la diapositiva.</a:t>
            </a:r>
          </a:p>
          <a:p>
            <a:pPr marL="647824" lvl="1" indent="-176679">
              <a:spcBef>
                <a:spcPct val="0"/>
              </a:spcBef>
              <a:buFont typeface="Arial" panose="020B0604020202020204" pitchFamily="34" charset="0"/>
              <a:buChar char="•"/>
            </a:pPr>
            <a:r>
              <a:rPr lang="es-x-int-SDL" sz="1100" dirty="0"/>
              <a:t>El enfoque de AFP en materia de advocacy se centra en las acciones que tendrán el mayor impacto a corto plazo. Estos éxitos a corto plazo (o </a:t>
            </a:r>
            <a:r>
              <a:rPr lang="fr-BE" sz="1100" dirty="0"/>
              <a:t>« </a:t>
            </a:r>
            <a:r>
              <a:rPr lang="en-US" sz="1100" dirty="0"/>
              <a:t>resultados</a:t>
            </a:r>
            <a:r>
              <a:rPr lang="es-x-int-SDL" sz="1100" dirty="0"/>
              <a:t> </a:t>
            </a:r>
            <a:r>
              <a:rPr lang="fr-BE" sz="1100" dirty="0"/>
              <a:t>victorias </a:t>
            </a:r>
            <a:r>
              <a:rPr lang="es-x-int-SDL" sz="1100" dirty="0"/>
              <a:t>de advocacy") se suman a la consecución de </a:t>
            </a:r>
            <a:r>
              <a:rPr lang="fr-BE" sz="1100" dirty="0"/>
              <a:t>un objetivo </a:t>
            </a:r>
            <a:r>
              <a:rPr lang="fr-BE" sz="1100" dirty="0" err="1"/>
              <a:t>general</a:t>
            </a:r>
            <a:r>
              <a:rPr lang="fr-BE" sz="1100" dirty="0"/>
              <a:t> </a:t>
            </a:r>
            <a:r>
              <a:rPr lang="es-x-int-SDL" sz="1100" dirty="0"/>
              <a:t>más amplia a largo plazo.</a:t>
            </a:r>
          </a:p>
          <a:p>
            <a:pPr marL="647824" lvl="1" indent="-176679" defTabSz="942289" eaLnBrk="0" fontAlgn="base" hangingPunct="0">
              <a:spcBef>
                <a:spcPct val="0"/>
              </a:spcBef>
              <a:spcAft>
                <a:spcPct val="0"/>
              </a:spcAft>
              <a:buFont typeface="Arial" panose="020B0604020202020204" pitchFamily="34" charset="0"/>
              <a:buChar char="•"/>
              <a:defRPr/>
            </a:pPr>
            <a:r>
              <a:rPr lang="es-x-int-SDL" sz="1100" dirty="0"/>
              <a:t>"A corto plazo" suele significar lo que puede lograrse en un plazo de 6 meses a un año.</a:t>
            </a:r>
          </a:p>
          <a:p>
            <a:pPr marL="176679" indent="-176679">
              <a:spcBef>
                <a:spcPct val="0"/>
              </a:spcBef>
              <a:buFont typeface="Arial" panose="020B0604020202020204" pitchFamily="34" charset="0"/>
              <a:buChar char="•"/>
            </a:pPr>
            <a:endParaRPr lang="en-US" altLang="en-US" sz="1100" dirty="0"/>
          </a:p>
          <a:p>
            <a:pPr marL="176679" indent="-176679">
              <a:spcBef>
                <a:spcPct val="0"/>
              </a:spcBef>
              <a:buFont typeface="Arial" panose="020B0604020202020204" pitchFamily="34" charset="0"/>
              <a:buChar char="•"/>
            </a:pPr>
            <a:r>
              <a:rPr lang="es-x-int-SDL" sz="1100" b="1" dirty="0"/>
              <a:t>Facilite </a:t>
            </a:r>
            <a:r>
              <a:rPr lang="en-US" sz="1100" b="1" dirty="0"/>
              <a:t>la discusi</a:t>
            </a:r>
            <a:r>
              <a:rPr lang="es-x-int-SDL" sz="1100" b="1" dirty="0"/>
              <a:t>ó</a:t>
            </a:r>
            <a:r>
              <a:rPr lang="en-US" sz="1100" b="1" dirty="0"/>
              <a:t>n</a:t>
            </a:r>
            <a:r>
              <a:rPr lang="es-x-int-SDL" sz="1100" b="1" dirty="0"/>
              <a:t>: </a:t>
            </a:r>
          </a:p>
          <a:p>
            <a:pPr marL="647824" lvl="1" indent="-176679">
              <a:spcBef>
                <a:spcPct val="0"/>
              </a:spcBef>
              <a:buFont typeface="Arial" panose="020B0604020202020204" pitchFamily="34" charset="0"/>
              <a:buChar char="•"/>
            </a:pPr>
            <a:r>
              <a:rPr lang="es-x-int-SDL" sz="1100" b="1" dirty="0"/>
              <a:t>Pida a los participantes que compartan ejemplos de </a:t>
            </a:r>
            <a:r>
              <a:rPr lang="en-US" sz="1100" b="1" dirty="0"/>
              <a:t>resultados o </a:t>
            </a:r>
            <a:r>
              <a:rPr lang="es-x-int-SDL" sz="1100" b="1" dirty="0"/>
              <a:t>victorias de advocacy que hayan visto o en las que hayan participado. </a:t>
            </a:r>
            <a:r>
              <a:rPr lang="es-x-int-SDL" sz="1100" dirty="0"/>
              <a:t>Puede utilizar las siguientes preguntas para apoyarse:</a:t>
            </a:r>
          </a:p>
          <a:p>
            <a:pPr marL="1118968" lvl="3" indent="-176679">
              <a:spcBef>
                <a:spcPct val="0"/>
              </a:spcBef>
              <a:buFont typeface="Arial" panose="020B0604020202020204" pitchFamily="34" charset="0"/>
              <a:buChar char="•"/>
            </a:pPr>
            <a:r>
              <a:rPr lang="es-x-int-SDL" sz="1100" dirty="0"/>
              <a:t>¿Qué contribución se ha aportado para que este esfuerzo de advocacy tenga éxito? </a:t>
            </a:r>
          </a:p>
          <a:p>
            <a:pPr marL="1118968" lvl="3" indent="-176679">
              <a:spcBef>
                <a:spcPct val="0"/>
              </a:spcBef>
              <a:buFont typeface="Arial" panose="020B0604020202020204" pitchFamily="34" charset="0"/>
              <a:buChar char="•"/>
            </a:pPr>
            <a:r>
              <a:rPr lang="es-x-int-SDL" sz="1100" dirty="0"/>
              <a:t>¿Est</a:t>
            </a:r>
            <a:r>
              <a:rPr lang="fr-BE" sz="1100" dirty="0"/>
              <a:t>e resultado o</a:t>
            </a:r>
            <a:r>
              <a:rPr lang="es-x-int-SDL" sz="1100" dirty="0"/>
              <a:t> victoria de advocacy ha ayudado a los defensores a avanzar hacia un</a:t>
            </a:r>
            <a:r>
              <a:rPr lang="fr-BE" sz="1100" dirty="0"/>
              <a:t> objetivo </a:t>
            </a:r>
            <a:r>
              <a:rPr lang="fr-BE" sz="1100" dirty="0" err="1"/>
              <a:t>general</a:t>
            </a:r>
            <a:r>
              <a:rPr lang="fr-BE" sz="1100" dirty="0"/>
              <a:t> </a:t>
            </a:r>
            <a:r>
              <a:rPr lang="es-x-int-SDL" sz="1100" dirty="0"/>
              <a:t>global? </a:t>
            </a:r>
          </a:p>
          <a:p>
            <a:pPr marL="647824" lvl="2" indent="-176679">
              <a:spcBef>
                <a:spcPct val="0"/>
              </a:spcBef>
              <a:buFont typeface="Arial" panose="020B0604020202020204" pitchFamily="34" charset="0"/>
              <a:buChar char="•"/>
            </a:pPr>
            <a:r>
              <a:rPr lang="es-x-int-SDL" sz="1100" b="1" dirty="0"/>
              <a:t>Considere la posibilidad de utilizar un ejemplo que no esté relacionado con su problema de advocacy</a:t>
            </a:r>
          </a:p>
          <a:p>
            <a:pPr marL="1118968" lvl="3" indent="-176679">
              <a:spcBef>
                <a:spcPct val="0"/>
              </a:spcBef>
              <a:buFont typeface="Arial" panose="020B0604020202020204" pitchFamily="34" charset="0"/>
              <a:buChar char="•"/>
            </a:pPr>
            <a:r>
              <a:rPr lang="es-x-int-SDL" sz="1100" dirty="0"/>
              <a:t>Ejemplo: su </a:t>
            </a:r>
            <a:r>
              <a:rPr lang="fr-BE" sz="1100" dirty="0"/>
              <a:t>objetivo </a:t>
            </a:r>
            <a:r>
              <a:rPr lang="fr-BE" sz="1100" dirty="0" err="1"/>
              <a:t>general</a:t>
            </a:r>
            <a:r>
              <a:rPr lang="fr-BE" sz="1100" dirty="0"/>
              <a:t> </a:t>
            </a:r>
            <a:r>
              <a:rPr lang="es-x-int-SDL" sz="1100" dirty="0"/>
              <a:t>es ponerse en forma. ¿Cuál es el primer objetivo?</a:t>
            </a:r>
          </a:p>
          <a:p>
            <a:pPr marL="1118968" lvl="3" indent="-176679">
              <a:spcBef>
                <a:spcPct val="0"/>
              </a:spcBef>
              <a:buFont typeface="Arial" panose="020B0604020202020204" pitchFamily="34" charset="0"/>
              <a:buChar char="•"/>
            </a:pPr>
            <a:r>
              <a:rPr lang="es-x-int-SDL" sz="1100" dirty="0"/>
              <a:t>Asegúrese de adaptar su ejemplo al contexto cultural.</a:t>
            </a:r>
          </a:p>
          <a:p>
            <a:pPr marL="942289" lvl="3" indent="0">
              <a:spcBef>
                <a:spcPct val="0"/>
              </a:spcBef>
              <a:buFont typeface="Arial" panose="020B0604020202020204" pitchFamily="34" charset="0"/>
              <a:buNone/>
            </a:pPr>
            <a:endParaRPr lang="en-US" altLang="en-US" sz="1100" dirty="0"/>
          </a:p>
          <a:p>
            <a:pPr marL="176679" indent="-176679">
              <a:spcBef>
                <a:spcPct val="0"/>
              </a:spcBef>
              <a:buFont typeface="Arial" panose="020B0604020202020204" pitchFamily="34" charset="0"/>
              <a:buChar char="•"/>
            </a:pPr>
            <a:r>
              <a:rPr lang="es-x-int-SDL" sz="1100" b="1" dirty="0"/>
              <a:t>Deténgase y pregunte si se necesita alguna aclaración.</a:t>
            </a:r>
          </a:p>
          <a:p>
            <a:endParaRPr lang="en-US" dirty="0"/>
          </a:p>
          <a:p>
            <a:pPr defTabSz="942289">
              <a:defRPr/>
            </a:pPr>
            <a:r>
              <a:rPr lang="es-x-int-SDL" i="1" dirty="0"/>
              <a:t>Guía del </a:t>
            </a:r>
            <a:r>
              <a:rPr lang="en-US" i="1" dirty="0"/>
              <a:t>u</a:t>
            </a:r>
            <a:r>
              <a:rPr lang="es-x-int-SDL" i="1" dirty="0"/>
              <a:t>suario páginas 89-91.</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8</a:t>
            </a:fld>
            <a:endParaRPr lang="en-US"/>
          </a:p>
        </p:txBody>
      </p:sp>
    </p:spTree>
    <p:extLst>
      <p:ext uri="{BB962C8B-B14F-4D97-AF65-F5344CB8AC3E}">
        <p14:creationId xmlns:p14="http://schemas.microsoft.com/office/powerpoint/2010/main" val="17997946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dirty="0"/>
              <a:t>Diapositiva opcional para entender la conexión entre productos, resultados e impacto.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s-x-int-SDL" b="1" dirty="0"/>
              <a:t>Plantee </a:t>
            </a:r>
            <a:r>
              <a:rPr lang="fr-BE" b="1" dirty="0"/>
              <a:t>estos puntos</a:t>
            </a:r>
            <a:r>
              <a:rPr lang="es-x-int-SDL" b="1" dirty="0"/>
              <a:t>:</a:t>
            </a:r>
          </a:p>
          <a:p>
            <a:pPr marL="647824" lvl="1" indent="-176679">
              <a:buFont typeface="Arial" panose="020B0604020202020204" pitchFamily="34" charset="0"/>
              <a:buChar char="•"/>
            </a:pPr>
            <a:r>
              <a:rPr lang="es-x-int-SDL" b="1" dirty="0"/>
              <a:t>La mayoría de los esfuerzos de advocacy responden a una teoría del cambio formal o informal.  </a:t>
            </a:r>
            <a:r>
              <a:rPr lang="es-x-int-SDL" dirty="0"/>
              <a:t>Una teoría del cambio ayuda a clarificar la contribución de la advocacy a una decisión política o de financiación y su resultado en la mejora de la vida de las personas o del medioambiente o en la garantía de los derechos humanos.</a:t>
            </a:r>
          </a:p>
          <a:p>
            <a:pPr marL="647824" lvl="1" indent="-176679">
              <a:buFont typeface="Arial" panose="020B0604020202020204" pitchFamily="34" charset="0"/>
              <a:buChar char="•"/>
            </a:pPr>
            <a:r>
              <a:rPr lang="es-x-int-SDL" b="1" dirty="0"/>
              <a:t>Su esfera de control: </a:t>
            </a:r>
            <a:r>
              <a:rPr lang="es-x-int-SDL" dirty="0"/>
              <a:t>los defensores tienen el mayor control de los recursos que se aportan al proceso de defensa (es decir, los insumos) y de cómo se utilizan esos recursos (es decir, las actividades) </a:t>
            </a:r>
          </a:p>
          <a:p>
            <a:pPr marL="647824" lvl="1" indent="-176679">
              <a:buFont typeface="Arial" panose="020B0604020202020204" pitchFamily="34" charset="0"/>
              <a:buChar char="•"/>
            </a:pPr>
            <a:r>
              <a:rPr lang="es-x-int-SDL" b="1" dirty="0"/>
              <a:t>Su esfera de influencia: </a:t>
            </a:r>
            <a:r>
              <a:rPr lang="es-x-int-SDL" dirty="0"/>
              <a:t>aunque los defensores pueden crear condiciones positivas para el cambio, el resultado estará influenciado por muchos factores, como la situación política actual o el estado de ánimo de los tomadores de decisiones, etc. Por lo tanto, el resultado está dentro de la esfera de influencia de los defensores, pero en última instancia estará bajo el control del tomador de decisiones.</a:t>
            </a:r>
          </a:p>
          <a:p>
            <a:pPr marL="647824" lvl="1" indent="-176679">
              <a:buFont typeface="Arial" panose="020B0604020202020204" pitchFamily="34" charset="0"/>
              <a:buChar char="•"/>
            </a:pPr>
            <a:r>
              <a:rPr lang="es-x-int-SDL" b="1" dirty="0"/>
              <a:t>Su esfera de interés: </a:t>
            </a:r>
            <a:r>
              <a:rPr lang="es-x-int-SDL" dirty="0"/>
              <a:t>la advocacy SMART asume que alcanzar el impacto requiere el logro de múltiples resultados, entre los que se incluyen </a:t>
            </a:r>
            <a:r>
              <a:rPr lang="fr-BE" dirty="0"/>
              <a:t>los resultados o</a:t>
            </a:r>
            <a:r>
              <a:rPr lang="es-x-int-SDL" dirty="0"/>
              <a:t> victorias de advocacy, así como otros cambios que pueden producirse independientemente de la advocacy. Por lo tanto, tendrá que entrar en el ciclo SMART varias veces para lograr finalmente el impacto. </a:t>
            </a:r>
          </a:p>
          <a:p>
            <a:pPr marL="647824" lvl="1" indent="-1766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80</a:t>
            </a:fld>
            <a:endParaRPr lang="en-US"/>
          </a:p>
        </p:txBody>
      </p:sp>
    </p:spTree>
    <p:extLst>
      <p:ext uri="{BB962C8B-B14F-4D97-AF65-F5344CB8AC3E}">
        <p14:creationId xmlns:p14="http://schemas.microsoft.com/office/powerpoint/2010/main" val="36032246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E7CAEBB9-CA3C-45EA-9038-84E3CCBDD71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44F256E-F20C-49E7-86F5-AA8F5AF8D0B2}"/>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Plantee </a:t>
            </a:r>
            <a:r>
              <a:rPr lang="fr-BE" sz="1100" b="1" dirty="0"/>
              <a:t>estos puntos</a:t>
            </a:r>
            <a:r>
              <a:rPr lang="es-x-int-SDL" sz="1100" b="1" dirty="0"/>
              <a:t>:</a:t>
            </a:r>
          </a:p>
          <a:p>
            <a:pPr marL="647824" lvl="1" indent="-176679">
              <a:spcBef>
                <a:spcPct val="0"/>
              </a:spcBef>
              <a:buFontTx/>
              <a:buChar char="•"/>
              <a:defRPr/>
            </a:pPr>
            <a:r>
              <a:rPr lang="es-x-int-SDL" sz="1100" dirty="0"/>
              <a:t>Hay tres maneras de medir el éxito de los esfuerzos de advocacy. Los tres son esenciales para hacer un seguimiento del progreso.</a:t>
            </a:r>
          </a:p>
          <a:p>
            <a:pPr marL="1118968" lvl="2" indent="-176679">
              <a:spcBef>
                <a:spcPct val="0"/>
              </a:spcBef>
              <a:buFont typeface="Courier New" panose="02070309020205020404" pitchFamily="49" charset="0"/>
              <a:buChar char="o"/>
              <a:defRPr/>
            </a:pPr>
            <a:r>
              <a:rPr lang="es-x-int-SDL" sz="1100" dirty="0"/>
              <a:t>Los </a:t>
            </a:r>
            <a:r>
              <a:rPr lang="es-x-int-SDL" sz="1100" b="1" dirty="0"/>
              <a:t>productos </a:t>
            </a:r>
            <a:r>
              <a:rPr lang="es-x-int-SDL" sz="1100" dirty="0"/>
              <a:t>nos indican si ha realizado las actividades del plan de trabajo. Son una medida de la productividad: por ejemplo, ¿ha ejecutado las reuniones que dijo que organizaría? ¿Ha elaborado los materiales de comunicación que había previsto? ¿Ha llegado hasta el tomador de decisiones y le expuso su caso y su solicitud? </a:t>
            </a:r>
          </a:p>
          <a:p>
            <a:pPr marL="1118968" lvl="2" indent="-176679">
              <a:spcBef>
                <a:spcPct val="0"/>
              </a:spcBef>
              <a:buFont typeface="Courier New" panose="02070309020205020404" pitchFamily="49" charset="0"/>
              <a:buChar char="o"/>
              <a:defRPr/>
            </a:pPr>
            <a:r>
              <a:rPr lang="es-x-int-SDL" sz="1100" b="1" dirty="0"/>
              <a:t>Los resultados</a:t>
            </a:r>
            <a:r>
              <a:rPr lang="es-x-int-SDL" sz="1100" dirty="0"/>
              <a:t> nos indican si se ha cumplido el objetivo SMART y se ha logrado una victoria de advocacy. Los resultados son, por lo general, los efectos o cambios observados como consecuencia de la realización de las actividades de su plan de trabajo. Miden la eficacia de sus esfuerzos. Lo que es más importante, ¿actuó el tomador de decisiones en función de su solicitud?</a:t>
            </a:r>
          </a:p>
          <a:p>
            <a:pPr marL="1118968" lvl="2" indent="-176679">
              <a:spcBef>
                <a:spcPct val="0"/>
              </a:spcBef>
              <a:buFont typeface="Courier New" panose="02070309020205020404" pitchFamily="49" charset="0"/>
              <a:buChar char="o"/>
              <a:defRPr/>
            </a:pPr>
            <a:r>
              <a:rPr lang="es-x-int-SDL" sz="1100" b="1" dirty="0"/>
              <a:t>El impacto</a:t>
            </a:r>
            <a:r>
              <a:rPr lang="es-x-int-SDL" sz="1100" dirty="0"/>
              <a:t> se refiere a la forma en que la victoria de advocacy ha ayudado a los beneficiarios finales previstos, por ejemplo, mejorar la salud o los derechos. </a:t>
            </a:r>
            <a:r>
              <a:rPr lang="es-x-int-SDL" sz="1100" dirty="0">
                <a:latin typeface="+mn-lt"/>
              </a:rPr>
              <a:t>El impacto suele referirse al objetivo general de advocacy. Puede ser difícil medir el impacto de </a:t>
            </a:r>
            <a:r>
              <a:rPr lang="fr-BE" sz="1100" dirty="0">
                <a:latin typeface="+mn-lt"/>
              </a:rPr>
              <a:t>un resultado o</a:t>
            </a:r>
            <a:r>
              <a:rPr lang="es-x-int-SDL" sz="1100" dirty="0">
                <a:latin typeface="+mn-lt"/>
              </a:rPr>
              <a:t> victoria de advocacy porque (1) normalmente se necesita un encadenamiento de </a:t>
            </a:r>
            <a:r>
              <a:rPr lang="fr-BE" sz="1100" dirty="0">
                <a:latin typeface="+mn-lt"/>
              </a:rPr>
              <a:t>resultados o </a:t>
            </a:r>
            <a:r>
              <a:rPr lang="es-x-int-SDL" sz="1100" dirty="0">
                <a:latin typeface="+mn-lt"/>
              </a:rPr>
              <a:t>victorias de advocacy para alcanzar </a:t>
            </a:r>
            <a:r>
              <a:rPr lang="fr-BE" sz="1100" dirty="0">
                <a:latin typeface="+mn-lt"/>
              </a:rPr>
              <a:t>el </a:t>
            </a:r>
            <a:r>
              <a:rPr lang="fr-BE" sz="1100" dirty="0" err="1">
                <a:latin typeface="+mn-lt"/>
              </a:rPr>
              <a:t>objetivo</a:t>
            </a:r>
            <a:r>
              <a:rPr lang="fr-BE" sz="1100" dirty="0">
                <a:latin typeface="+mn-lt"/>
              </a:rPr>
              <a:t> </a:t>
            </a:r>
            <a:r>
              <a:rPr lang="fr-BE" sz="1100" dirty="0" err="1">
                <a:latin typeface="+mn-lt"/>
              </a:rPr>
              <a:t>general</a:t>
            </a:r>
            <a:r>
              <a:rPr lang="fr-BE" sz="1100" dirty="0">
                <a:latin typeface="+mn-lt"/>
              </a:rPr>
              <a:t> </a:t>
            </a:r>
            <a:r>
              <a:rPr lang="es-x-int-SDL" sz="1100" dirty="0">
                <a:latin typeface="+mn-lt"/>
              </a:rPr>
              <a:t>y (2) muchos otros factores pueden influir en el indicador de impacto.</a:t>
            </a:r>
          </a:p>
          <a:p>
            <a:pPr marL="647824" lvl="1" indent="-176679">
              <a:spcBef>
                <a:spcPct val="0"/>
              </a:spcBef>
              <a:buFont typeface="Arial" panose="020B0604020202020204" pitchFamily="34" charset="0"/>
              <a:buChar char="•"/>
              <a:defRPr/>
            </a:pPr>
            <a:r>
              <a:rPr lang="es-x-int-SDL" sz="1100" dirty="0">
                <a:latin typeface="+mn-lt"/>
              </a:rPr>
              <a:t>En este modelo causal de resultados, los productos producen resultados, y los resultados producen el impacto.</a:t>
            </a:r>
          </a:p>
          <a:p>
            <a:pPr marL="647824" lvl="1" indent="-176679">
              <a:spcBef>
                <a:spcPct val="0"/>
              </a:spcBef>
              <a:buFont typeface="Arial" panose="020B0604020202020204" pitchFamily="34" charset="0"/>
              <a:buChar char="•"/>
              <a:defRPr/>
            </a:pPr>
            <a:r>
              <a:rPr lang="es-x-int-SDL" sz="1100" dirty="0">
                <a:latin typeface="+mn-lt"/>
              </a:rPr>
              <a:t>La plantilla de seguimiento del progreso de la diapositiva 88 está diseñada para ayudar también a un grupo de trabajo de advocacy a resgistrar y aprender de lo que ha ido bien o podría haberse mejorado.</a:t>
            </a:r>
          </a:p>
          <a:p>
            <a:pPr marL="647824" lvl="1" indent="-176679">
              <a:spcBef>
                <a:spcPct val="0"/>
              </a:spcBef>
              <a:buFontTx/>
              <a:buChar char="•"/>
              <a:defRPr/>
            </a:pPr>
            <a:endParaRPr lang="en-US" altLang="en-US" sz="1100" dirty="0"/>
          </a:p>
          <a:p>
            <a:pPr>
              <a:spcBef>
                <a:spcPct val="0"/>
              </a:spcBef>
              <a:defRPr/>
            </a:pPr>
            <a:r>
              <a:rPr lang="es-x-int-SDL" sz="1100" i="1" dirty="0"/>
              <a:t>Guía del usuario páginas 62-65.</a:t>
            </a:r>
          </a:p>
        </p:txBody>
      </p:sp>
      <p:sp>
        <p:nvSpPr>
          <p:cNvPr id="157700" name="Slide Number Placeholder 3">
            <a:extLst>
              <a:ext uri="{FF2B5EF4-FFF2-40B4-BE49-F238E27FC236}">
                <a16:creationId xmlns:a16="http://schemas.microsoft.com/office/drawing/2014/main" id="{F3BD054B-EE36-488C-8C16-F44916A87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EF649B23-58EF-436C-8135-CDCB52254FE9}" type="slidenum">
              <a:rPr lang="en-US" altLang="en-US" smtClean="0">
                <a:latin typeface="Calibri" panose="020F0502020204030204" pitchFamily="34" charset="0"/>
              </a:rPr>
              <a:pPr/>
              <a:t>81</a:t>
            </a:fld>
            <a:endParaRPr lang="en-US"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4637CA7D-9330-4B98-8323-3457BA0FFFA9}"/>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A81309-9FD2-4D55-838C-1283EE12C464}"/>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47824" lvl="1" indent="-176679">
              <a:buFont typeface="Arial" panose="020B0604020202020204" pitchFamily="34" charset="0"/>
              <a:buChar char="•"/>
              <a:defRPr/>
            </a:pPr>
            <a:r>
              <a:rPr lang="es-x-int-SDL" b="0" dirty="0"/>
              <a:t>Los productos son una medida de la productividad. </a:t>
            </a:r>
          </a:p>
          <a:p>
            <a:pPr marL="647824" lvl="1" indent="-176679">
              <a:buFont typeface="Arial" panose="020B0604020202020204" pitchFamily="34" charset="0"/>
              <a:buChar char="•"/>
              <a:defRPr/>
            </a:pPr>
            <a:r>
              <a:rPr lang="es-x-int-SDL" b="0" dirty="0"/>
              <a:t>Establecen las bases para que un objetivo SMART se alcance, pero los productos por sí solos no garantizan el logro del objetivo. </a:t>
            </a:r>
          </a:p>
          <a:p>
            <a:pPr>
              <a:defRPr/>
            </a:pPr>
            <a:endParaRPr lang="en-US" i="1" dirty="0"/>
          </a:p>
          <a:p>
            <a:pPr>
              <a:defRPr/>
            </a:pPr>
            <a:r>
              <a:rPr lang="es-x-int-SDL" i="1" dirty="0"/>
              <a:t>Guía del usuario páginas 66-68.</a:t>
            </a:r>
          </a:p>
        </p:txBody>
      </p:sp>
      <p:sp>
        <p:nvSpPr>
          <p:cNvPr id="159748" name="Slide Number Placeholder 3">
            <a:extLst>
              <a:ext uri="{FF2B5EF4-FFF2-40B4-BE49-F238E27FC236}">
                <a16:creationId xmlns:a16="http://schemas.microsoft.com/office/drawing/2014/main" id="{E1580895-63E9-4E42-A7CF-DD0422FD0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531C051-8B70-427B-B719-444DF13D39D6}" type="slidenum">
              <a:rPr lang="en-US" altLang="en-US" smtClean="0">
                <a:latin typeface="Calibri" panose="020F0502020204030204" pitchFamily="34" charset="0"/>
              </a:rPr>
              <a:pPr/>
              <a:t>82</a:t>
            </a:fld>
            <a:endParaRPr lang="en-US" altLang="en-US">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100" b="1" dirty="0"/>
              <a:t>Revise el cuadro de ejemplos de productos, describiendo cada columna y plantee </a:t>
            </a:r>
            <a:r>
              <a:rPr lang="fr-BE" sz="1100" b="1" dirty="0"/>
              <a:t>estos puntos</a:t>
            </a:r>
            <a:r>
              <a:rPr lang="es-x-int-SDL" sz="1100" b="1" dirty="0"/>
              <a:t>:</a:t>
            </a:r>
          </a:p>
          <a:p>
            <a:pPr marL="661768" lvl="1" indent="-176679">
              <a:buFont typeface="Arial" panose="020B0604020202020204" pitchFamily="34" charset="0"/>
              <a:buChar char="•"/>
              <a:defRPr/>
            </a:pPr>
            <a:r>
              <a:rPr lang="es-x-int-SDL" sz="1100" dirty="0"/>
              <a:t>La columna de indicadores de productos identifica específicamente lo que va a medir: sus indicadores. Los buenos indicadores de productos son aquellos que (1) se espera que produzcan resultados y (2) sean fáciles de medir.</a:t>
            </a:r>
          </a:p>
          <a:p>
            <a:pPr marL="661768" lvl="1" indent="-176679">
              <a:buFont typeface="Arial" panose="020B0604020202020204" pitchFamily="34" charset="0"/>
              <a:buChar char="•"/>
              <a:defRPr/>
            </a:pPr>
            <a:r>
              <a:rPr lang="es-x-int-SDL" sz="1100" dirty="0"/>
              <a:t>La columna "fuente" nos indica de dónde obtendrá los datos para cada indicador. A menudo, </a:t>
            </a:r>
            <a:r>
              <a:rPr lang="fr-BE" sz="1100" dirty="0"/>
              <a:t>las grabaciones </a:t>
            </a:r>
            <a:r>
              <a:rPr lang="es-x-int-SDL" sz="1100" dirty="0"/>
              <a:t>y las agendas serán la mejor fuente de datos sobre los eventos, y las facturas y los libros de contabilidad del presupuesto serán las mejores fuentes de datos sobre los costos.</a:t>
            </a:r>
          </a:p>
          <a:p>
            <a:endParaRPr lang="en-US" i="1" dirty="0"/>
          </a:p>
          <a:p>
            <a:r>
              <a:rPr lang="es-x-int-SDL" i="1" dirty="0"/>
              <a:t>Guía del usuario página 67.</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83</a:t>
            </a:fld>
            <a:endParaRPr lang="en-US" altLang="en-US"/>
          </a:p>
        </p:txBody>
      </p:sp>
    </p:spTree>
    <p:extLst>
      <p:ext uri="{BB962C8B-B14F-4D97-AF65-F5344CB8AC3E}">
        <p14:creationId xmlns:p14="http://schemas.microsoft.com/office/powerpoint/2010/main" val="34369914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sz="1100" b="1" dirty="0"/>
              <a:t>Facilite el paso 8.1 en sesión plenaria o asigne la tarea en pequeños grupos y lea las instrucciones:</a:t>
            </a:r>
          </a:p>
          <a:p>
            <a:pPr marL="647824" lvl="1" indent="-176679">
              <a:buFont typeface="Arial" panose="020B0604020202020204" pitchFamily="34" charset="0"/>
              <a:buChar char="•"/>
              <a:defRPr/>
            </a:pPr>
            <a:r>
              <a:rPr lang="es-x-int-SDL" sz="1100" dirty="0">
                <a:solidFill>
                  <a:srgbClr val="FFFFFF"/>
                </a:solidFill>
              </a:rPr>
              <a:t>Remítase a las actividades enumeradas en su plan de trabajo SMART. Seleccione las tres actividades más importantes que debe monitorear. </a:t>
            </a:r>
          </a:p>
          <a:p>
            <a:pPr marL="647824" lvl="1" indent="-176679">
              <a:buFont typeface="Arial" panose="020B0604020202020204" pitchFamily="34" charset="0"/>
              <a:buChar char="•"/>
              <a:defRPr/>
            </a:pPr>
            <a:r>
              <a:rPr lang="es-x-int-SDL" sz="1100" dirty="0">
                <a:solidFill>
                  <a:srgbClr val="FFFFFF"/>
                </a:solidFill>
              </a:rPr>
              <a:t>¿Qué producto(s) generará(n) como resultado de las actividades ejecutadas? </a:t>
            </a:r>
          </a:p>
          <a:p>
            <a:pPr marL="647824" lvl="1" indent="-176679">
              <a:buFont typeface="Arial" panose="020B0604020202020204" pitchFamily="34" charset="0"/>
              <a:buChar char="•"/>
              <a:defRPr/>
            </a:pPr>
            <a:r>
              <a:rPr lang="es-x-int-SDL" sz="1100" dirty="0">
                <a:solidFill>
                  <a:srgbClr val="FFFFFF"/>
                </a:solidFill>
              </a:rPr>
              <a:t>¿Qué fuentes, herramientas o medios utilizará para medir o verificar sus resultados? </a:t>
            </a:r>
          </a:p>
          <a:p>
            <a:pPr marL="647824" lvl="1" indent="-176679">
              <a:buFont typeface="Arial" panose="020B0604020202020204" pitchFamily="34" charset="0"/>
              <a:buChar char="•"/>
              <a:defRPr/>
            </a:pPr>
            <a:endParaRPr lang="en-US" sz="1100" dirty="0">
              <a:solidFill>
                <a:srgbClr val="FFFFFF"/>
              </a:solidFill>
            </a:endParaRPr>
          </a:p>
          <a:p>
            <a:pPr marL="176679" indent="-176679">
              <a:buFont typeface="Arial" panose="020B0604020202020204" pitchFamily="34" charset="0"/>
              <a:buChar char="•"/>
              <a:defRPr/>
            </a:pPr>
            <a:r>
              <a:rPr lang="es-x-int-SDL" sz="1100" b="1" dirty="0">
                <a:solidFill>
                  <a:srgbClr val="FFFFFF"/>
                </a:solidFill>
              </a:rPr>
              <a:t>Facilite </a:t>
            </a:r>
            <a:r>
              <a:rPr lang="fr-BE" sz="1100" b="1" dirty="0">
                <a:solidFill>
                  <a:srgbClr val="FFFFFF"/>
                </a:solidFill>
              </a:rPr>
              <a:t>el reporte</a:t>
            </a:r>
            <a:r>
              <a:rPr lang="es-x-int-SDL" sz="1100" b="1" dirty="0">
                <a:solidFill>
                  <a:srgbClr val="FFFFFF"/>
                </a:solidFill>
              </a:rPr>
              <a:t> y/o el consenso:</a:t>
            </a:r>
          </a:p>
          <a:p>
            <a:pPr marL="633879" lvl="1" indent="-176679">
              <a:buFont typeface="Arial" panose="020B0604020202020204" pitchFamily="34" charset="0"/>
              <a:buChar char="•"/>
              <a:defRPr/>
            </a:pPr>
            <a:r>
              <a:rPr lang="es-x-int-SDL" sz="1100" dirty="0">
                <a:solidFill>
                  <a:srgbClr val="FFFFFF"/>
                </a:solidFill>
              </a:rPr>
              <a:t>Pida a los participantes que voten o clasifiquen las actividades sugeridas para llegar a un consenso sobre las tres que son más importantes de monitorear.</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200" b="1" dirty="0">
                <a:solidFill>
                  <a:srgbClr val="000000"/>
                </a:solidFill>
              </a:rPr>
              <a:t>Documente los resultados en una hoja de rotafolio, una hoja de trabajo o una pizarra.</a:t>
            </a:r>
          </a:p>
          <a:p>
            <a:endParaRPr lang="en-US" dirty="0"/>
          </a:p>
          <a:p>
            <a:r>
              <a:rPr lang="es-x-int-SDL" i="1" dirty="0"/>
              <a:t>Guía del usuario página 68.</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84</a:t>
            </a:fld>
            <a:endParaRPr lang="en-US" altLang="en-US"/>
          </a:p>
        </p:txBody>
      </p:sp>
    </p:spTree>
    <p:extLst>
      <p:ext uri="{BB962C8B-B14F-4D97-AF65-F5344CB8AC3E}">
        <p14:creationId xmlns:p14="http://schemas.microsoft.com/office/powerpoint/2010/main" val="38691424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C37DD04-E30C-46DB-85AD-0AC05756201C}"/>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26A26E-95B1-48BE-A3B4-7F15365B7458}"/>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47824" lvl="1" indent="-176679">
              <a:buFont typeface="Arial" panose="020B0604020202020204" pitchFamily="34" charset="0"/>
              <a:buChar char="•"/>
              <a:defRPr/>
            </a:pPr>
            <a:r>
              <a:rPr lang="es-x-int-SDL" b="0" dirty="0"/>
              <a:t>En la estrategia SMART, el resultado previsto es el objetivo SMART. Un</a:t>
            </a:r>
            <a:r>
              <a:rPr lang="fr-BE" b="0" dirty="0"/>
              <a:t> resultado o</a:t>
            </a:r>
            <a:r>
              <a:rPr lang="es-x-int-SDL" b="0" dirty="0"/>
              <a:t> victoria de advocacy es simplemente su objetivo SMART reformulado. (Lea los puntos de la diapositiva).</a:t>
            </a:r>
          </a:p>
          <a:p>
            <a:pPr marL="647824" lvl="1" indent="-176679">
              <a:buFont typeface="Arial" panose="020B0604020202020204" pitchFamily="34" charset="0"/>
              <a:buChar char="•"/>
              <a:defRPr/>
            </a:pPr>
            <a:r>
              <a:rPr lang="es-x-int-SDL" b="0" dirty="0"/>
              <a:t>El seguimiento de los resultados le permite validar el logro de un resultado en materia de advocacy, no sólo para informar sobre futuras actividades de advocacy, sino también para garantizar el seguimiento de</a:t>
            </a:r>
            <a:r>
              <a:rPr lang="fr-BE" b="0" dirty="0"/>
              <a:t>l resultado o</a:t>
            </a:r>
            <a:r>
              <a:rPr lang="es-x-int-SDL" b="0" dirty="0"/>
              <a:t> victoria hasta su aplicación.</a:t>
            </a:r>
          </a:p>
          <a:p>
            <a:pPr marL="647824" lvl="1" indent="-176679">
              <a:buFont typeface="Arial" panose="020B0604020202020204" pitchFamily="34" charset="0"/>
              <a:buChar char="•"/>
              <a:defRPr/>
            </a:pPr>
            <a:endParaRPr lang="en-US" b="0" dirty="0"/>
          </a:p>
          <a:p>
            <a:pPr marL="176679" indent="-176679">
              <a:buFont typeface="Arial" panose="020B0604020202020204" pitchFamily="34" charset="0"/>
              <a:buChar char="•"/>
              <a:defRPr/>
            </a:pPr>
            <a:r>
              <a:rPr lang="es-x-int-SDL" b="1" i="0" dirty="0"/>
              <a:t>Ejercicio opcional:</a:t>
            </a:r>
          </a:p>
          <a:p>
            <a:pPr marL="647824" lvl="1" indent="-176679">
              <a:buFont typeface="Arial" panose="020B0604020202020204" pitchFamily="34" charset="0"/>
              <a:buChar char="•"/>
              <a:defRPr/>
            </a:pPr>
            <a:r>
              <a:rPr lang="es-x-int-SDL" b="0" i="0" dirty="0"/>
              <a:t>Si su grupo no conoce los conceptos de productos y resultados, puede recurrir a una "verificación de conocimientos" en este punto. En una verficiación de conocimientos o en un cuestionario, se presentan ejemplos de productos y resultados y se pide a los participantes que determinen cuáles corresponden a cada categoría.</a:t>
            </a:r>
          </a:p>
          <a:p>
            <a:pPr marL="647824" lvl="1" indent="-176679">
              <a:buFont typeface="Arial" panose="020B0604020202020204" pitchFamily="34" charset="0"/>
              <a:buChar char="•"/>
              <a:defRPr/>
            </a:pPr>
            <a:endParaRPr lang="en-US" b="0" i="0" dirty="0"/>
          </a:p>
          <a:p>
            <a:pPr>
              <a:defRPr/>
            </a:pPr>
            <a:r>
              <a:rPr lang="es-x-int-SDL" i="1" dirty="0"/>
              <a:t>Guía del usuario páginas 69-71.</a:t>
            </a:r>
          </a:p>
        </p:txBody>
      </p:sp>
      <p:sp>
        <p:nvSpPr>
          <p:cNvPr id="161796" name="Slide Number Placeholder 3">
            <a:extLst>
              <a:ext uri="{FF2B5EF4-FFF2-40B4-BE49-F238E27FC236}">
                <a16:creationId xmlns:a16="http://schemas.microsoft.com/office/drawing/2014/main" id="{EB9207A1-8147-49AA-815D-309E1B84B6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0C24D8C-2127-4D5A-BB77-509E44A6552B}" type="slidenum">
              <a:rPr lang="en-US" altLang="en-US" smtClean="0">
                <a:latin typeface="Calibri" panose="020F0502020204030204" pitchFamily="34" charset="0"/>
              </a:rPr>
              <a:pPr/>
              <a:t>85</a:t>
            </a:fld>
            <a:endParaRPr lang="en-US"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BE" sz="1100" b="1" dirty="0"/>
              <a:t>Facilite la discusión</a:t>
            </a:r>
            <a:r>
              <a:rPr lang="es-x-int-SDL" sz="1100" b="1" dirty="0"/>
              <a:t>:</a:t>
            </a:r>
          </a:p>
          <a:p>
            <a:pPr marL="647824" lvl="1" indent="-176679">
              <a:buFont typeface="Arial" panose="020B0604020202020204" pitchFamily="34" charset="0"/>
              <a:buChar char="•"/>
              <a:defRPr/>
            </a:pPr>
            <a:r>
              <a:rPr lang="es-x-int-SDL" sz="1100" b="0" dirty="0"/>
              <a:t>Revise el cuadro de ejemplos de resultados, </a:t>
            </a:r>
            <a:r>
              <a:rPr lang="es-x-int-SDL" sz="1100" dirty="0"/>
              <a:t>describiendo cada columna y comparándola con el cuadro de ejemplos de productos de la diapositiva 84.</a:t>
            </a:r>
          </a:p>
          <a:p>
            <a:pPr marL="1118968" lvl="2" indent="-176679">
              <a:buFont typeface="Arial" panose="020B0604020202020204" pitchFamily="34" charset="0"/>
              <a:buChar char="•"/>
              <a:defRPr/>
            </a:pPr>
            <a:r>
              <a:rPr lang="es-x-int-SDL" sz="1100" dirty="0"/>
              <a:t>La columna de indicadores de resultados identifica específicamente cómo sabrá si su defensa ha tenido éxito. Por lo general, se indicará si se ha alcanzado el objetivo SMART. Si no ha logrado su objetivo SMART, deberá grabar los resultados reales.</a:t>
            </a:r>
          </a:p>
          <a:p>
            <a:pPr marL="1118968" lvl="2" indent="-176679">
              <a:buFont typeface="Arial" panose="020B0604020202020204" pitchFamily="34" charset="0"/>
              <a:buChar char="•"/>
              <a:defRPr/>
            </a:pPr>
            <a:r>
              <a:rPr lang="es-x-int-SDL" sz="1100" dirty="0"/>
              <a:t>La columna de la derecha, "Fuente de datos o medios de verificación", nos indica dónde encontrar la información que refleja los resultados. </a:t>
            </a:r>
          </a:p>
          <a:p>
            <a:endParaRPr lang="en-US" dirty="0"/>
          </a:p>
          <a:p>
            <a:r>
              <a:rPr lang="es-x-int-SDL" i="1" dirty="0"/>
              <a:t>Guía del usuario página 70.</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86</a:t>
            </a:fld>
            <a:endParaRPr lang="en-US" altLang="en-US"/>
          </a:p>
        </p:txBody>
      </p:sp>
    </p:spTree>
    <p:extLst>
      <p:ext uri="{BB962C8B-B14F-4D97-AF65-F5344CB8AC3E}">
        <p14:creationId xmlns:p14="http://schemas.microsoft.com/office/powerpoint/2010/main" val="24224250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sz="1100" b="1" dirty="0">
                <a:latin typeface="Calibri" panose="020F0502020204030204" pitchFamily="34" charset="0"/>
                <a:cs typeface="Calibri" panose="020F0502020204030204" pitchFamily="34" charset="0"/>
              </a:rPr>
              <a:t>Facilite el paso 8.2 en sesión plenaria o asigne la tarea en pequeños grupos:</a:t>
            </a:r>
          </a:p>
          <a:p>
            <a:pPr marL="647824" lvl="1" indent="-176679">
              <a:buFont typeface="Arial" panose="020B0604020202020204" pitchFamily="34" charset="0"/>
              <a:buChar char="•"/>
              <a:defRPr/>
            </a:pPr>
            <a:r>
              <a:rPr lang="es-x-int-SDL" sz="1100" dirty="0">
                <a:solidFill>
                  <a:srgbClr val="FFFFFF"/>
                </a:solidFill>
                <a:latin typeface="Calibri" panose="020F0502020204030204" pitchFamily="34" charset="0"/>
                <a:cs typeface="Calibri" panose="020F0502020204030204" pitchFamily="34" charset="0"/>
              </a:rPr>
              <a:t>Seleccione al menos dos resultados que espera observar si/cuando se logre el objetivo. </a:t>
            </a:r>
          </a:p>
          <a:p>
            <a:pPr marL="647824" lvl="1" indent="-176679">
              <a:buFont typeface="Arial" panose="020B0604020202020204" pitchFamily="34" charset="0"/>
              <a:buChar char="•"/>
              <a:defRPr/>
            </a:pPr>
            <a:r>
              <a:rPr lang="es-x-int-SDL" sz="1100" dirty="0">
                <a:solidFill>
                  <a:srgbClr val="FFFFFF"/>
                </a:solidFill>
                <a:latin typeface="Calibri" panose="020F0502020204030204" pitchFamily="34" charset="0"/>
                <a:cs typeface="Calibri" panose="020F0502020204030204" pitchFamily="34" charset="0"/>
              </a:rPr>
              <a:t>Comience con el resultado directamente asociado a su objetivo SMART; luego, considere los resultados posteriores que pueden seguir como consecuencia de</a:t>
            </a:r>
            <a:r>
              <a:rPr lang="fr-BE" sz="1100" dirty="0">
                <a:solidFill>
                  <a:srgbClr val="FFFFFF"/>
                </a:solidFill>
                <a:latin typeface="Calibri" panose="020F0502020204030204" pitchFamily="34" charset="0"/>
                <a:cs typeface="Calibri" panose="020F0502020204030204" pitchFamily="34" charset="0"/>
              </a:rPr>
              <a:t>l resultado o</a:t>
            </a:r>
            <a:r>
              <a:rPr lang="es-x-int-SDL" sz="1100" dirty="0">
                <a:solidFill>
                  <a:srgbClr val="FFFFFF"/>
                </a:solidFill>
                <a:latin typeface="Calibri" panose="020F0502020204030204" pitchFamily="34" charset="0"/>
                <a:cs typeface="Calibri" panose="020F0502020204030204" pitchFamily="34" charset="0"/>
              </a:rPr>
              <a:t> victoria</a:t>
            </a:r>
            <a:r>
              <a:rPr lang="fr-BE" sz="1100" dirty="0">
                <a:solidFill>
                  <a:srgbClr val="FFFFFF"/>
                </a:solidFill>
                <a:latin typeface="Calibri" panose="020F0502020204030204" pitchFamily="34" charset="0"/>
                <a:cs typeface="Calibri" panose="020F0502020204030204" pitchFamily="34" charset="0"/>
              </a:rPr>
              <a:t> de advocacy</a:t>
            </a:r>
            <a:r>
              <a:rPr lang="es-x-int-SDL" sz="1100" dirty="0">
                <a:solidFill>
                  <a:srgbClr val="FFFFFF"/>
                </a:solidFill>
                <a:latin typeface="Calibri" panose="020F0502020204030204" pitchFamily="34" charset="0"/>
                <a:cs typeface="Calibri" panose="020F0502020204030204" pitchFamily="34" charset="0"/>
              </a:rPr>
              <a:t>. </a:t>
            </a:r>
          </a:p>
          <a:p>
            <a:pPr marL="647824" lvl="1" indent="-176679">
              <a:buFont typeface="Arial" panose="020B0604020202020204" pitchFamily="34" charset="0"/>
              <a:buChar char="•"/>
              <a:defRPr/>
            </a:pPr>
            <a:r>
              <a:rPr lang="es-x-int-SDL" sz="1100" dirty="0">
                <a:solidFill>
                  <a:srgbClr val="FFFFFF"/>
                </a:solidFill>
                <a:latin typeface="Calibri" panose="020F0502020204030204" pitchFamily="34" charset="0"/>
                <a:cs typeface="Calibri" panose="020F0502020204030204" pitchFamily="34" charset="0"/>
              </a:rPr>
              <a:t>¿Qué fuentes, herramientas o medios utilizaría para medir o verificar sus resultados?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200" b="1" dirty="0">
                <a:solidFill>
                  <a:srgbClr val="000000"/>
                </a:solidFill>
              </a:rPr>
              <a:t>Facilite </a:t>
            </a:r>
            <a:r>
              <a:rPr lang="fr-BE" sz="1200" b="1" dirty="0">
                <a:solidFill>
                  <a:srgbClr val="000000"/>
                </a:solidFill>
              </a:rPr>
              <a:t>el reporte </a:t>
            </a:r>
            <a:r>
              <a:rPr lang="es-x-int-SDL" sz="1200" b="1" dirty="0">
                <a:solidFill>
                  <a:srgbClr val="000000"/>
                </a:solidFill>
              </a:rPr>
              <a:t>y documente las conclusiones en una hoja de rotafolio, una hoja de trabajo o una pizarra.</a:t>
            </a:r>
          </a:p>
          <a:p>
            <a:endParaRPr lang="en-US" dirty="0"/>
          </a:p>
          <a:p>
            <a:r>
              <a:rPr lang="es-x-int-SDL" i="1" dirty="0"/>
              <a:t>Guía del usuario página 71.</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87</a:t>
            </a:fld>
            <a:endParaRPr lang="en-US" altLang="en-US"/>
          </a:p>
        </p:txBody>
      </p:sp>
    </p:spTree>
    <p:extLst>
      <p:ext uri="{BB962C8B-B14F-4D97-AF65-F5344CB8AC3E}">
        <p14:creationId xmlns:p14="http://schemas.microsoft.com/office/powerpoint/2010/main" val="20255393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s-x-int-SDL" b="1" dirty="0"/>
              <a:t>Plantee </a:t>
            </a:r>
            <a:r>
              <a:rPr lang="fr-BE" b="1" dirty="0"/>
              <a:t>estos puntos</a:t>
            </a:r>
            <a:r>
              <a:rPr lang="es-x-int-SDL" b="1" dirty="0"/>
              <a:t>:</a:t>
            </a:r>
          </a:p>
          <a:p>
            <a:pPr marL="647824" lvl="1" indent="-176679">
              <a:buFont typeface="Arial" panose="020B0604020202020204" pitchFamily="34" charset="0"/>
              <a:buChar char="•"/>
            </a:pPr>
            <a:r>
              <a:rPr lang="es-x-int-SDL" dirty="0"/>
              <a:t>La Guía del usuario contiene una plantilla de seguimiento del progreso que se incluye en las páginas 72-74. </a:t>
            </a:r>
          </a:p>
          <a:p>
            <a:pPr marL="647824" lvl="1" indent="-176679">
              <a:buFont typeface="Arial" panose="020B0604020202020204" pitchFamily="34" charset="0"/>
              <a:buChar char="•"/>
            </a:pPr>
            <a:r>
              <a:rPr lang="es-x-int-SDL" dirty="0"/>
              <a:t>Pida voluntarios o asigne a un miembro del grupo de trabajo de advocacy para que sea el coordinador del plan de monitoreo. El coordinador del plan de monitoreo gestiona las actualizaciones y la finalización de la plantilla, pero todos los miembros del grupo deben aportar información y revisar los progresos regularmente.</a:t>
            </a:r>
          </a:p>
          <a:p>
            <a:pPr marL="647824" lvl="1" indent="-176679">
              <a:buFont typeface="Arial" panose="020B0604020202020204" pitchFamily="34" charset="0"/>
              <a:buChar char="•"/>
            </a:pPr>
            <a:r>
              <a:rPr lang="es-x-int-SDL" dirty="0"/>
              <a:t>El grupo de trabajo debería considerar el mejor momento para las revisiones periódicas de la plantilla de seguimiento del progreso.</a:t>
            </a:r>
          </a:p>
          <a:p>
            <a:pPr marL="647824" lvl="1" indent="-176679">
              <a:buFont typeface="Arial" panose="020B0604020202020204" pitchFamily="34" charset="0"/>
              <a:buChar char="•"/>
            </a:pPr>
            <a:r>
              <a:rPr lang="es-x-int-SDL" dirty="0"/>
              <a:t>Si tiene una financiación específica para su advocacy, esta plantilla puede utilizarse para informar de los resultados a su financiador.</a:t>
            </a:r>
          </a:p>
          <a:p>
            <a:pPr marL="647824" lvl="1" indent="-176679">
              <a:buFont typeface="Arial" panose="020B0604020202020204" pitchFamily="34" charset="0"/>
              <a:buChar char="•"/>
            </a:pPr>
            <a:r>
              <a:rPr lang="es-x-int-SDL" sz="1100" dirty="0">
                <a:latin typeface="+mn-lt"/>
              </a:rPr>
              <a:t>Tenga en cuenta que todos los miembros del grupo de trabajo que hayan contribuido a los productos pueden atribuirse el mérito de haber logrado un resultado </a:t>
            </a:r>
            <a:r>
              <a:rPr lang="fr-BE" sz="1100" dirty="0">
                <a:latin typeface="+mn-lt"/>
              </a:rPr>
              <a:t>o victoria </a:t>
            </a:r>
            <a:r>
              <a:rPr lang="es-x-int-SDL" sz="1100" dirty="0">
                <a:latin typeface="+mn-lt"/>
              </a:rPr>
              <a:t>de advocacy.</a:t>
            </a:r>
          </a:p>
          <a:p>
            <a:pPr marL="647824" lvl="1" indent="-176679">
              <a:buFont typeface="Arial" panose="020B0604020202020204" pitchFamily="34" charset="0"/>
              <a:buChar char="•"/>
            </a:pPr>
            <a:endParaRPr lang="en-US" sz="1100" dirty="0">
              <a:latin typeface="+mn-lt"/>
            </a:endParaRPr>
          </a:p>
          <a:p>
            <a:pPr marL="190624" lvl="0" indent="-176679">
              <a:buFont typeface="Arial" panose="020B0604020202020204" pitchFamily="34" charset="0"/>
              <a:buChar char="•"/>
            </a:pPr>
            <a:r>
              <a:rPr lang="es-x-int-SDL" sz="1100" b="1" dirty="0">
                <a:latin typeface="+mn-lt"/>
              </a:rPr>
              <a:t>Adapte la diapositiva:</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100" dirty="0">
                <a:latin typeface="+mn-lt"/>
              </a:rPr>
              <a:t>Si tiene previsto utilizarlas en su facilitación, es posible que tenga que utilizar la plantilla adicional de seguimiento del progreso en el sitio web de Advocacy SMART.</a:t>
            </a:r>
          </a:p>
          <a:p>
            <a:pPr marL="647824" lvl="1" indent="-176679">
              <a:buFont typeface="Arial" panose="020B0604020202020204" pitchFamily="34" charset="0"/>
              <a:buChar char="•"/>
            </a:pPr>
            <a:endParaRPr lang="en-US" dirty="0"/>
          </a:p>
          <a:p>
            <a:r>
              <a:rPr lang="es-x-int-SDL" i="1" dirty="0"/>
              <a:t>Guía del usuario páginas 72-74.</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88</a:t>
            </a:fld>
            <a:endParaRPr lang="en-US" altLang="en-US"/>
          </a:p>
        </p:txBody>
      </p:sp>
    </p:spTree>
    <p:extLst>
      <p:ext uri="{BB962C8B-B14F-4D97-AF65-F5344CB8AC3E}">
        <p14:creationId xmlns:p14="http://schemas.microsoft.com/office/powerpoint/2010/main" val="440840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88083A4F-6A74-43C0-B6EA-2227771FD24B}"/>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B06149-5397-42BB-8EE6-BE4DADAA7EB7}"/>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47824" lvl="1" indent="-176679">
              <a:buFont typeface="Arial" panose="020B0604020202020204" pitchFamily="34" charset="0"/>
              <a:buChar char="•"/>
              <a:defRPr/>
            </a:pPr>
            <a:r>
              <a:rPr lang="es-x-int-SDL" dirty="0"/>
              <a:t>Un</a:t>
            </a:r>
            <a:r>
              <a:rPr lang="fr-BE" dirty="0"/>
              <a:t> solo resultado o</a:t>
            </a:r>
            <a:r>
              <a:rPr lang="es-x-int-SDL" dirty="0"/>
              <a:t> victoria de advocacy no suele producir un impacto medible. Por el contrario, contribuirá a encadenar </a:t>
            </a:r>
            <a:r>
              <a:rPr lang="fr-BE" dirty="0"/>
              <a:t>resultados o </a:t>
            </a:r>
            <a:r>
              <a:rPr lang="es-x-int-SDL" dirty="0"/>
              <a:t>victorias de advocacy que conducen al logro de su objetivo, que se declara y se mide en términos de impacto.</a:t>
            </a:r>
          </a:p>
          <a:p>
            <a:pPr marL="647824" lvl="1" indent="-176679">
              <a:buFont typeface="Arial" panose="020B0604020202020204" pitchFamily="34" charset="0"/>
              <a:buChar char="•"/>
              <a:defRPr/>
            </a:pPr>
            <a:r>
              <a:rPr lang="es-x-int-SDL" dirty="0"/>
              <a:t>Estar atentos a los indicadores de impacto nos recuerda nuestro objetivo </a:t>
            </a:r>
            <a:r>
              <a:rPr lang="fr-BE" dirty="0" err="1"/>
              <a:t>general</a:t>
            </a:r>
            <a:r>
              <a:rPr lang="fr-BE" dirty="0"/>
              <a:t> </a:t>
            </a:r>
            <a:r>
              <a:rPr lang="es-x-int-SDL" dirty="0"/>
              <a:t>y nos ayuda a enfocarnos en los esfuerzos a corto plazo. </a:t>
            </a:r>
          </a:p>
          <a:p>
            <a:pPr marL="647824" lvl="1" indent="-176679">
              <a:buFont typeface="Arial" panose="020B0604020202020204" pitchFamily="34" charset="0"/>
              <a:buChar char="•"/>
              <a:defRPr/>
            </a:pPr>
            <a:r>
              <a:rPr lang="es-x-int-SDL" dirty="0"/>
              <a:t>A menudo, el impacto puede ser objeto de un seguimiento en términos de estadísticas de salud de la población recopliladas regularmente. Sin embargo, hay muchos otros factores que afectan a estas tendencias, lo que dificulta su atribución.</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dirty="0"/>
              <a:t>Los indicadores de impacto pueden ser más fáciles de medir que el propio impacto. Por ejemplo, se sabe que el aumento de las tasas de vacunación infantil reduce la mortalidad infantil. Por lo tanto, si su </a:t>
            </a:r>
            <a:r>
              <a:rPr lang="fr-BE" dirty="0"/>
              <a:t>objetivo </a:t>
            </a:r>
            <a:r>
              <a:rPr lang="fr-BE" dirty="0" err="1"/>
              <a:t>general</a:t>
            </a:r>
            <a:r>
              <a:rPr lang="fr-BE" dirty="0"/>
              <a:t> </a:t>
            </a:r>
            <a:r>
              <a:rPr lang="es-x-int-SDL" dirty="0"/>
              <a:t>es el aumento de las tasas de inmunización, puede suponer que la reducción de la mortalidad infantil será un indicador de impacto asociado, pero esto tardará mucho tiempo en hacerse evidente.</a:t>
            </a:r>
          </a:p>
          <a:p>
            <a:pPr>
              <a:defRPr/>
            </a:pPr>
            <a:endParaRPr lang="en-US" i="0" dirty="0"/>
          </a:p>
          <a:p>
            <a:pPr>
              <a:defRPr/>
            </a:pPr>
            <a:r>
              <a:rPr lang="es-x-int-SDL" i="1" dirty="0"/>
              <a:t>Guía del usuario páginas 75-77.</a:t>
            </a:r>
          </a:p>
        </p:txBody>
      </p:sp>
      <p:sp>
        <p:nvSpPr>
          <p:cNvPr id="163844" name="Slide Number Placeholder 3">
            <a:extLst>
              <a:ext uri="{FF2B5EF4-FFF2-40B4-BE49-F238E27FC236}">
                <a16:creationId xmlns:a16="http://schemas.microsoft.com/office/drawing/2014/main" id="{5892E428-0122-418D-99A5-5D7DED99D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0EDD4942-6FDA-4960-96AA-F0A8C7F39D1B}" type="slidenum">
              <a:rPr lang="en-US" altLang="en-US" smtClean="0">
                <a:latin typeface="Calibri" panose="020F0502020204030204" pitchFamily="34" charset="0"/>
              </a:rPr>
              <a:pPr/>
              <a:t>89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en-US" b="1" dirty="0"/>
              <a:t>estos puntos</a:t>
            </a:r>
            <a:r>
              <a:rPr lang="es-x-int-SDL" b="1" dirty="0"/>
              <a:t>:</a:t>
            </a:r>
          </a:p>
          <a:p>
            <a:pPr marL="647824" lvl="1" indent="-176679">
              <a:buFont typeface="Arial" panose="020B0604020202020204" pitchFamily="34" charset="0"/>
              <a:buChar char="•"/>
              <a:defRPr/>
            </a:pPr>
            <a:r>
              <a:rPr lang="es-x-int-SDL" b="1" dirty="0"/>
              <a:t>Lea el acrónimo "SMART" en la diapositiva y explique cada uno de los criterios SMART. </a:t>
            </a:r>
          </a:p>
          <a:p>
            <a:pPr marL="647824" lvl="1" indent="-176679">
              <a:buFont typeface="Arial" panose="020B0604020202020204" pitchFamily="34" charset="0"/>
              <a:buChar char="•"/>
              <a:defRPr/>
            </a:pPr>
            <a:r>
              <a:rPr lang="es-x-int-SDL" dirty="0"/>
              <a:t>Muestre su hoja de rotafolio SMART (o pizarra) y mencione que volverá a tratar el concepto en el paso 3 y en los pasos clave del proceso.</a:t>
            </a:r>
          </a:p>
          <a:p>
            <a:pPr marL="647824" lvl="1" indent="-176679">
              <a:buFont typeface="Arial" panose="020B0604020202020204" pitchFamily="34" charset="0"/>
              <a:buChar char="•"/>
              <a:defRPr/>
            </a:pPr>
            <a:r>
              <a:rPr lang="es-x-int-SDL" dirty="0"/>
              <a:t>Este enfoque también permite a los defensores dividir su labor de advocacy en pasos prácticos.</a:t>
            </a:r>
          </a:p>
          <a:p>
            <a:pPr marL="647824" lvl="1" indent="-176679">
              <a:buFont typeface="Arial" panose="020B0604020202020204" pitchFamily="34" charset="0"/>
              <a:buChar char="•"/>
              <a:defRPr/>
            </a:pPr>
            <a:r>
              <a:rPr lang="es-x-int-SDL" dirty="0"/>
              <a:t>Consulte la hoja del rotafolio o la pizarra con el acrónimo deletreado para asegurarse de que el grupo pueda repasar el significado de SMART a lo largo de la facilitación.</a:t>
            </a:r>
          </a:p>
          <a:p>
            <a:pPr marL="647824" lvl="1" indent="-176679">
              <a:buFont typeface="Arial" panose="020B0604020202020204" pitchFamily="34" charset="0"/>
              <a:buChar char="•"/>
              <a:defRPr/>
            </a:pPr>
            <a:r>
              <a:rPr lang="es-x-int-SDL" dirty="0"/>
              <a:t>Opcional: tenga en cuenta que el acrónimo SMART es un concepto de hace 30 años que se aplicó por primera vez en el ámbito de la gestión de proyectos en las empresas.</a:t>
            </a:r>
          </a:p>
          <a:p>
            <a:pPr marL="176679"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es-x-int-SDL" b="1" dirty="0"/>
              <a:t>Pida a los participantes que hagan sus preguntas. </a:t>
            </a:r>
          </a:p>
          <a:p>
            <a:pPr marL="176679" indent="-176679">
              <a:buFont typeface="Arial" panose="020B0604020202020204" pitchFamily="34" charset="0"/>
              <a:buChar char="•"/>
              <a:defRPr/>
            </a:pPr>
            <a:endParaRPr lang="en-US" b="1" dirty="0"/>
          </a:p>
          <a:p>
            <a:pPr marL="176679" indent="-176679">
              <a:buFont typeface="Arial" panose="020B0604020202020204" pitchFamily="34" charset="0"/>
              <a:buChar char="•"/>
              <a:defRPr/>
            </a:pPr>
            <a:r>
              <a:rPr lang="es-x-int-SDL" b="1" dirty="0"/>
              <a:t>Si ha utilizado un ejemplo de un esfuerzo de advocacy en la diapositiva anterior,  puede aplicar la estrategia de advocacy SMART a los ejemplos de objetivos</a:t>
            </a:r>
          </a:p>
          <a:p>
            <a:pPr marL="647824" lvl="1" indent="-176679">
              <a:buFont typeface="Arial" panose="020B0604020202020204" pitchFamily="34" charset="0"/>
              <a:buChar char="•"/>
              <a:defRPr/>
            </a:pPr>
            <a:r>
              <a:rPr lang="es-x-int-SDL" dirty="0"/>
              <a:t>Por ejemplo, hacer 25 abdominales cada dos mañanas durante un año es SMART.  Hacer ejercicio y comer mejor </a:t>
            </a:r>
            <a:r>
              <a:rPr lang="es-x-int-SDL" u="sng" dirty="0"/>
              <a:t>no</a:t>
            </a:r>
            <a:r>
              <a:rPr lang="es-x-int-SDL" dirty="0"/>
              <a:t> es SMART. </a:t>
            </a:r>
          </a:p>
          <a:p>
            <a:pPr marL="176679" indent="-176679">
              <a:buFont typeface="Wingdings" panose="05000000000000000000" pitchFamily="2" charset="2"/>
              <a:buChar char="Ø"/>
              <a:defRPr/>
            </a:pPr>
            <a:endParaRPr lang="en-US" b="1" dirty="0"/>
          </a:p>
          <a:p>
            <a:pPr>
              <a:defRPr/>
            </a:pPr>
            <a:r>
              <a:rPr lang="es-x-int-SDL" i="1" dirty="0"/>
              <a:t>Guía del </a:t>
            </a:r>
            <a:r>
              <a:rPr lang="en-US" i="1" dirty="0"/>
              <a:t>u</a:t>
            </a:r>
            <a:r>
              <a:rPr lang="es-x-int-SDL" i="1" dirty="0"/>
              <a:t>suario página 5.</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9</a:t>
            </a:fld>
            <a:endParaRPr lang="en-US"/>
          </a:p>
        </p:txBody>
      </p:sp>
    </p:spTree>
    <p:extLst>
      <p:ext uri="{BB962C8B-B14F-4D97-AF65-F5344CB8AC3E}">
        <p14:creationId xmlns:p14="http://schemas.microsoft.com/office/powerpoint/2010/main" val="36581593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Facilite la discusión</a:t>
            </a:r>
            <a:r>
              <a:rPr lang="es-x-int-SDL" b="1" dirty="0"/>
              <a:t>:</a:t>
            </a:r>
          </a:p>
          <a:p>
            <a:pPr marL="647824" lvl="1" indent="-176679">
              <a:buFont typeface="Arial" panose="020B0604020202020204" pitchFamily="34" charset="0"/>
              <a:buChar char="•"/>
            </a:pPr>
            <a:r>
              <a:rPr lang="es-x-int-SDL" dirty="0"/>
              <a:t>¿Cómo reflejan los objetivos SMART los resultados?</a:t>
            </a:r>
          </a:p>
          <a:p>
            <a:pPr marL="647824" lvl="1" indent="-176679">
              <a:buFont typeface="Arial" panose="020B0604020202020204" pitchFamily="34" charset="0"/>
              <a:buChar char="•"/>
            </a:pPr>
            <a:r>
              <a:rPr lang="es-x-int-SDL" dirty="0"/>
              <a:t>¿Qué indicadores de impacto utilizaría para evaluar si estos objetivos/resultados están contribuyendo a que haya menos mujeres que mueran durante el parto? (Vea las respuestas en la siguiente diapositiva).</a:t>
            </a:r>
          </a:p>
        </p:txBody>
      </p:sp>
      <p:sp>
        <p:nvSpPr>
          <p:cNvPr id="4" name="Slide Number Placeholder 3"/>
          <p:cNvSpPr>
            <a:spLocks noGrp="1"/>
          </p:cNvSpPr>
          <p:nvPr>
            <p:ph type="sldNum" sz="quarter" idx="5"/>
          </p:nvPr>
        </p:nvSpPr>
        <p:spPr/>
        <p:txBody>
          <a:bodyPr/>
          <a:lstStyle/>
          <a:p>
            <a:fld id="{88FDCCB8-BBD5-BB4D-A49B-553A66C479A8}" type="slidenum">
              <a:rPr lang="en-US" smtClean="0"/>
              <a:t>90</a:t>
            </a:fld>
            <a:endParaRPr lang="en-US"/>
          </a:p>
        </p:txBody>
      </p:sp>
    </p:spTree>
    <p:extLst>
      <p:ext uri="{BB962C8B-B14F-4D97-AF65-F5344CB8AC3E}">
        <p14:creationId xmlns:p14="http://schemas.microsoft.com/office/powerpoint/2010/main" val="40471398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33879" lvl="1" indent="-176679">
              <a:buFont typeface="Arial" panose="020B0604020202020204" pitchFamily="34" charset="0"/>
              <a:buChar char="•"/>
              <a:defRPr/>
            </a:pPr>
            <a:r>
              <a:rPr lang="es-x-int-SDL" b="0" dirty="0"/>
              <a:t>El objetivo de reducir el número de mujeres que mueren durante el parto se puede seguir mejor a través de tres indicadores de impacto: la tasa de mortalidad materna, el porcentaje de mujeres que reciben atención prenatal durante el embarazo y el porcentaje de nacimientos vivos atendidos por personal médico cualificado.</a:t>
            </a:r>
          </a:p>
          <a:p>
            <a:pPr marL="633879" lvl="1" indent="-176679">
              <a:buFont typeface="Arial" panose="020B0604020202020204" pitchFamily="34" charset="0"/>
              <a:buChar char="•"/>
              <a:defRPr/>
            </a:pPr>
            <a:r>
              <a:rPr lang="es-x-int-SDL" b="0" dirty="0"/>
              <a:t>Observe las fuentes de datos citadas para verificar estos indicadores. </a:t>
            </a:r>
          </a:p>
          <a:p>
            <a:pPr marL="176679" indent="-176679">
              <a:buFont typeface="Arial" panose="020B0604020202020204" pitchFamily="34" charset="0"/>
              <a:buChar char="•"/>
              <a:defRPr/>
            </a:pPr>
            <a:endParaRPr lang="en-US" b="1" dirty="0"/>
          </a:p>
          <a:p>
            <a:r>
              <a:rPr lang="es-x-int-SDL" i="1" dirty="0"/>
              <a:t>Guía del usuario página 75.</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91</a:t>
            </a:fld>
            <a:endParaRPr lang="en-US" altLang="en-US"/>
          </a:p>
        </p:txBody>
      </p:sp>
    </p:spTree>
    <p:extLst>
      <p:ext uri="{BB962C8B-B14F-4D97-AF65-F5344CB8AC3E}">
        <p14:creationId xmlns:p14="http://schemas.microsoft.com/office/powerpoint/2010/main" val="31650884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s-x-int-SDL" sz="1100" b="1" dirty="0"/>
              <a:t>Facilite el paso 8.3 en sesión plenaria o asigne el ejercicio en pequeños grupos o como tarea para casa:</a:t>
            </a:r>
          </a:p>
          <a:p>
            <a:pPr marL="647824" lvl="1" indent="-176679">
              <a:buFont typeface="Arial" panose="020B0604020202020204" pitchFamily="34" charset="0"/>
              <a:buChar char="•"/>
              <a:defRPr/>
            </a:pPr>
            <a:r>
              <a:rPr lang="es-x-int-SDL" sz="1100" dirty="0">
                <a:solidFill>
                  <a:srgbClr val="FFFFFF"/>
                </a:solidFill>
              </a:rPr>
              <a:t>Traduzca su </a:t>
            </a:r>
            <a:r>
              <a:rPr lang="fr-BE" sz="1100" dirty="0">
                <a:solidFill>
                  <a:srgbClr val="FFFFFF"/>
                </a:solidFill>
              </a:rPr>
              <a:t>objetivo </a:t>
            </a:r>
            <a:r>
              <a:rPr lang="fr-BE" sz="1100" dirty="0" err="1">
                <a:solidFill>
                  <a:srgbClr val="FFFFFF"/>
                </a:solidFill>
              </a:rPr>
              <a:t>general</a:t>
            </a:r>
            <a:r>
              <a:rPr lang="fr-BE" sz="1100" dirty="0">
                <a:solidFill>
                  <a:srgbClr val="FFFFFF"/>
                </a:solidFill>
              </a:rPr>
              <a:t> </a:t>
            </a:r>
            <a:r>
              <a:rPr lang="es-x-int-SDL" sz="1100" dirty="0">
                <a:solidFill>
                  <a:srgbClr val="FFFFFF"/>
                </a:solidFill>
              </a:rPr>
              <a:t>del paso 3 en declaraciones de impacto anticipado. </a:t>
            </a:r>
          </a:p>
          <a:p>
            <a:pPr marL="647824" lvl="1" indent="-176679">
              <a:buFont typeface="Arial" panose="020B0604020202020204" pitchFamily="34" charset="0"/>
              <a:buChar char="•"/>
              <a:defRPr/>
            </a:pPr>
            <a:r>
              <a:rPr lang="es-x-int-SDL" sz="1100" dirty="0">
                <a:solidFill>
                  <a:srgbClr val="FFFFFF"/>
                </a:solidFill>
              </a:rPr>
              <a:t>A medida que se logran múltiples </a:t>
            </a:r>
            <a:r>
              <a:rPr lang="fr-BE" sz="1100" dirty="0">
                <a:solidFill>
                  <a:srgbClr val="FFFFFF"/>
                </a:solidFill>
              </a:rPr>
              <a:t>resultados o </a:t>
            </a:r>
            <a:r>
              <a:rPr lang="es-x-int-SDL" sz="1100" dirty="0">
                <a:solidFill>
                  <a:srgbClr val="FFFFFF"/>
                </a:solidFill>
              </a:rPr>
              <a:t>victorias de advocacy, ¿qué indicadores demostrarán mejor el impacto? </a:t>
            </a:r>
          </a:p>
          <a:p>
            <a:pPr marL="647824" lvl="1" indent="-176679">
              <a:buFont typeface="Arial" panose="020B0604020202020204" pitchFamily="34" charset="0"/>
              <a:buChar char="•"/>
              <a:defRPr/>
            </a:pPr>
            <a:r>
              <a:rPr lang="es-x-int-SDL" sz="1100" dirty="0">
                <a:solidFill>
                  <a:srgbClr val="FFFFFF"/>
                </a:solidFill>
              </a:rPr>
              <a:t>¿Qué fuentes, herramientas u otros medios utilizará para medir, verificar o ilustrar su impacto?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sz="1200" b="1" dirty="0">
                <a:solidFill>
                  <a:srgbClr val="000000"/>
                </a:solidFill>
              </a:rPr>
              <a:t>Documente los resultados en una hoja de rotafolio, una hoja de trabajo o una pizarra.</a:t>
            </a:r>
          </a:p>
          <a:p>
            <a:endParaRPr lang="en-US" dirty="0"/>
          </a:p>
          <a:p>
            <a:r>
              <a:rPr lang="es-x-int-SDL" i="1" dirty="0"/>
              <a:t>Guía del usuario página 76.</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92</a:t>
            </a:fld>
            <a:endParaRPr lang="en-US" altLang="en-US"/>
          </a:p>
        </p:txBody>
      </p:sp>
    </p:spTree>
    <p:extLst>
      <p:ext uri="{BB962C8B-B14F-4D97-AF65-F5344CB8AC3E}">
        <p14:creationId xmlns:p14="http://schemas.microsoft.com/office/powerpoint/2010/main" val="7769495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6003ED45-D3A1-43D9-B48A-3AA143AB3631}"/>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5D562B-E556-49BC-BE48-499FD4354489}"/>
              </a:ext>
            </a:extLst>
          </p:cNvPr>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b="0" dirty="0"/>
              <a:t>Cuando se produzca un contratiempo, reúna a su grupo para replantear la estrategia.</a:t>
            </a:r>
          </a:p>
          <a:p>
            <a:pPr marL="176679" indent="-176679">
              <a:buFont typeface="Arial" panose="020B0604020202020204" pitchFamily="34" charset="0"/>
              <a:buChar char="•"/>
              <a:defRPr/>
            </a:pPr>
            <a:endParaRPr lang="en-US" b="1" dirty="0"/>
          </a:p>
          <a:p>
            <a:pPr marL="176679" indent="-176679">
              <a:buFont typeface="Arial" panose="020B0604020202020204" pitchFamily="34" charset="0"/>
              <a:buChar char="•"/>
              <a:defRPr/>
            </a:pPr>
            <a:r>
              <a:rPr lang="fr-BE" b="1" dirty="0"/>
              <a:t>Facilite la discusión</a:t>
            </a:r>
            <a:r>
              <a:rPr lang="es-x-int-SDL" b="1" dirty="0"/>
              <a:t>:</a:t>
            </a:r>
          </a:p>
          <a:p>
            <a:pPr marL="647824" lvl="1" indent="-176679">
              <a:buFont typeface="Arial" panose="020B0604020202020204" pitchFamily="34" charset="0"/>
              <a:buChar char="•"/>
              <a:defRPr/>
            </a:pPr>
            <a:r>
              <a:rPr lang="es-x-int-SDL" dirty="0"/>
              <a:t>¿Los supuestos originales eran erróneos o estaban obsoletos?</a:t>
            </a:r>
          </a:p>
          <a:p>
            <a:pPr marL="647824" lvl="1" indent="-176679">
              <a:buFont typeface="Arial" panose="020B0604020202020204" pitchFamily="34" charset="0"/>
              <a:buChar char="•"/>
              <a:defRPr/>
            </a:pPr>
            <a:r>
              <a:rPr lang="es-x-int-SDL" dirty="0"/>
              <a:t>¿Se han cerrado los momentos de oportunidad demasiado pronto?</a:t>
            </a:r>
          </a:p>
          <a:p>
            <a:pPr marL="647824" lvl="1" indent="-176679">
              <a:buFont typeface="Arial" panose="020B0604020202020204" pitchFamily="34" charset="0"/>
              <a:buChar char="•"/>
              <a:defRPr/>
            </a:pPr>
            <a:r>
              <a:rPr lang="es-x-int-SDL" dirty="0"/>
              <a:t>¿Los acontecimientos inesperados que escapan a su control han cambiado el contexto?</a:t>
            </a:r>
          </a:p>
          <a:p>
            <a:pPr marL="647824" lvl="1" indent="-176679">
              <a:buFont typeface="Arial" panose="020B0604020202020204" pitchFamily="34" charset="0"/>
              <a:buChar char="•"/>
              <a:defRPr/>
            </a:pPr>
            <a:r>
              <a:rPr lang="es-x-int-SDL" dirty="0"/>
              <a:t>¿Se ha apartado la aplicación de la trayectoria marcada?</a:t>
            </a:r>
          </a:p>
          <a:p>
            <a:pPr marL="647824" lvl="1" indent="-176679">
              <a:buFont typeface="Arial" panose="020B0604020202020204" pitchFamily="34" charset="0"/>
              <a:buChar char="•"/>
              <a:defRPr/>
            </a:pPr>
            <a:r>
              <a:rPr lang="es-x-int-SDL" dirty="0"/>
              <a:t>¿Identificó al tomador de decisiones o al mensajero equivocado?</a:t>
            </a:r>
          </a:p>
          <a:p>
            <a:pPr marL="647824" lvl="1" indent="-176679">
              <a:buFont typeface="Arial" panose="020B0604020202020204" pitchFamily="34" charset="0"/>
              <a:buChar char="•"/>
              <a:defRPr/>
            </a:pPr>
            <a:r>
              <a:rPr lang="es-x-int-SDL" dirty="0"/>
              <a:t>¿Le faltaron recursos suficientes?</a:t>
            </a:r>
          </a:p>
          <a:p>
            <a:pPr marL="647824" lvl="1" indent="-176679">
              <a:buFont typeface="Arial" panose="020B0604020202020204" pitchFamily="34" charset="0"/>
              <a:buChar char="•"/>
              <a:defRPr/>
            </a:pPr>
            <a:endParaRPr lang="en-US" dirty="0"/>
          </a:p>
          <a:p>
            <a:pPr marL="176679" indent="-176679">
              <a:buFont typeface="Arial" panose="020B0604020202020204" pitchFamily="34" charset="0"/>
              <a:buChar char="•"/>
              <a:defRPr/>
            </a:pPr>
            <a:r>
              <a:rPr lang="es-x-int-SDL" b="1" dirty="0"/>
              <a:t>Pida a los participantes </a:t>
            </a:r>
            <a:r>
              <a:rPr lang="es-x-int-SDL" dirty="0"/>
              <a:t>que sugieran otras preguntas que puedan ayudar a explicar un contratiempo.</a:t>
            </a:r>
          </a:p>
          <a:p>
            <a:pPr marL="176679" indent="-176679">
              <a:buFont typeface="Arial" panose="020B0604020202020204" pitchFamily="34" charset="0"/>
              <a:buChar char="•"/>
              <a:defRPr/>
            </a:pPr>
            <a:endParaRPr lang="en-US" i="1" dirty="0"/>
          </a:p>
          <a:p>
            <a:pPr>
              <a:defRPr/>
            </a:pPr>
            <a:r>
              <a:rPr lang="es-x-int-SDL" i="1" dirty="0"/>
              <a:t>Guía del usuario página 78.</a:t>
            </a:r>
          </a:p>
        </p:txBody>
      </p:sp>
      <p:sp>
        <p:nvSpPr>
          <p:cNvPr id="165892" name="Slide Number Placeholder 3">
            <a:extLst>
              <a:ext uri="{FF2B5EF4-FFF2-40B4-BE49-F238E27FC236}">
                <a16:creationId xmlns:a16="http://schemas.microsoft.com/office/drawing/2014/main" id="{06E8E20F-013D-4B08-95D5-3149E96D0D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489565A-5B60-49C5-85E8-B41743A4F865}" type="slidenum">
              <a:rPr lang="en-US" altLang="en-US" smtClean="0">
                <a:latin typeface="Calibri" panose="020F0502020204030204" pitchFamily="34" charset="0"/>
              </a:rPr>
              <a:pPr/>
              <a:t>93</a:t>
            </a:fld>
            <a:endParaRPr lang="en-US" altLang="en-US">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DFBEEA9-EB8F-4351-8B9D-BAEA2FB7E1EF}"/>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5E0C61-AA6D-4830-A20A-D39DE1621854}"/>
              </a:ext>
            </a:extLst>
          </p:cNvPr>
          <p:cNvSpPr>
            <a:spLocks noGrp="1"/>
          </p:cNvSpPr>
          <p:nvPr>
            <p:ph type="body" idx="1"/>
          </p:nvPr>
        </p:nvSpPr>
        <p:spPr/>
        <p:txBody>
          <a:bodyPr/>
          <a:lstStyle/>
          <a:p>
            <a:pPr marL="176679" indent="-176679">
              <a:buFont typeface="Arial" panose="020B0604020202020204" pitchFamily="34" charset="0"/>
              <a:buChar char="•"/>
              <a:defRPr/>
            </a:pPr>
            <a:r>
              <a:rPr lang="es-x-int-SDL" b="1" dirty="0"/>
              <a:t>Plantee </a:t>
            </a:r>
            <a:r>
              <a:rPr lang="fr-BE" b="1" dirty="0"/>
              <a:t>estos puntos</a:t>
            </a:r>
            <a:r>
              <a:rPr lang="es-x-int-SDL" b="1" dirty="0"/>
              <a:t>:</a:t>
            </a:r>
          </a:p>
          <a:p>
            <a:pPr marL="647824" lvl="1" indent="-176679">
              <a:buFont typeface="Arial" panose="020B0604020202020204" pitchFamily="34" charset="0"/>
              <a:buChar char="•"/>
              <a:defRPr/>
            </a:pPr>
            <a:r>
              <a:rPr lang="es-x-int-SDL" dirty="0"/>
              <a:t>Tóme tiempo para celebrar las victorias. Celebrar victorias es importante. Ayuda a mantener la energía y el compromiso para seguir persiguiendo su objetivo general.</a:t>
            </a:r>
          </a:p>
          <a:p>
            <a:pPr marL="647824" lvl="1" indent="-176679">
              <a:buFont typeface="Arial" panose="020B0604020202020204" pitchFamily="34" charset="0"/>
              <a:buChar char="•"/>
              <a:defRPr/>
            </a:pPr>
            <a:r>
              <a:rPr lang="es-x-int-SDL" dirty="0"/>
              <a:t>Considere qué factores han contribuido al éxito, tanto en sus propios esfuerzos como en las condiciones y circunstancias externas, incluidas las contribuciones de aliados y otras personas afines. </a:t>
            </a:r>
          </a:p>
          <a:p>
            <a:pPr marL="647824" lvl="1" indent="-176679">
              <a:buFont typeface="Arial" panose="020B0604020202020204" pitchFamily="34" charset="0"/>
              <a:buChar char="•"/>
              <a:defRPr/>
            </a:pPr>
            <a:r>
              <a:rPr lang="es-x-int-SDL" dirty="0"/>
              <a:t>Reconozca -y agradezca- a los que defendieron, aportaron evidencias, tiempo y fondos, prepararon materiales de comunicación, hicieron la solicitud de advocacy y actuaron para lograr</a:t>
            </a:r>
            <a:r>
              <a:rPr lang="fr-BE" dirty="0"/>
              <a:t> un resultado o</a:t>
            </a:r>
            <a:r>
              <a:rPr lang="es-x-int-SDL" dirty="0"/>
              <a:t> victoria de advocacy en la política o en la financiación.</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x-int-SDL" dirty="0"/>
              <a:t>Dar las gracias al tomador de decisiones, tanto en privado como en público, le anima a seguir adelante y a </a:t>
            </a:r>
            <a:r>
              <a:rPr lang="fr-BE" dirty="0"/>
              <a:t>volver a tomar acci</a:t>
            </a:r>
            <a:r>
              <a:rPr lang="es-x-int-SDL" dirty="0"/>
              <a:t>ó</a:t>
            </a:r>
            <a:r>
              <a:rPr lang="fr-BE" dirty="0"/>
              <a:t>n</a:t>
            </a:r>
            <a:r>
              <a:rPr lang="es-x-int-SDL" dirty="0"/>
              <a:t> positivamente.</a:t>
            </a:r>
          </a:p>
          <a:p>
            <a:pPr marL="647824" lvl="1" indent="-176679">
              <a:buFont typeface="Arial" panose="020B0604020202020204" pitchFamily="34" charset="0"/>
              <a:buChar char="•"/>
              <a:defRPr/>
            </a:pPr>
            <a:r>
              <a:rPr lang="es-x-int-SDL" dirty="0"/>
              <a:t>Reúna a su grupo para establecer el siguiente objetivo SMART y comience a trabajar en él (véase el paso 9).</a:t>
            </a:r>
          </a:p>
          <a:p>
            <a:pPr>
              <a:defRPr/>
            </a:pPr>
            <a:endParaRPr lang="en-US" b="1" dirty="0"/>
          </a:p>
          <a:p>
            <a:pPr>
              <a:defRPr/>
            </a:pPr>
            <a:r>
              <a:rPr lang="es-x-int-SDL" b="1" dirty="0"/>
              <a:t>Adaptación de las diapositivas: </a:t>
            </a:r>
            <a:r>
              <a:rPr lang="es-x-int-SDL" dirty="0"/>
              <a:t>sustituya la exclamación de celebración por una que sea apropiada a nivel local.</a:t>
            </a:r>
          </a:p>
          <a:p>
            <a:pPr>
              <a:defRPr/>
            </a:pPr>
            <a:endParaRPr lang="en-US" dirty="0"/>
          </a:p>
          <a:p>
            <a:pPr>
              <a:defRPr/>
            </a:pPr>
            <a:r>
              <a:rPr lang="es-x-int-SDL" i="1" dirty="0"/>
              <a:t>Guía del usuario página 79.</a:t>
            </a:r>
          </a:p>
        </p:txBody>
      </p:sp>
      <p:sp>
        <p:nvSpPr>
          <p:cNvPr id="167940" name="Slide Number Placeholder 3">
            <a:extLst>
              <a:ext uri="{FF2B5EF4-FFF2-40B4-BE49-F238E27FC236}">
                <a16:creationId xmlns:a16="http://schemas.microsoft.com/office/drawing/2014/main" id="{26F84BC2-2B33-4681-87D4-F2EE266F0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F1B42BE-F8D6-4F7C-9727-A233A82F3CBF}" type="slidenum">
              <a:rPr lang="en-US" altLang="en-US" smtClean="0">
                <a:latin typeface="Calibri" panose="020F0502020204030204" pitchFamily="34" charset="0"/>
              </a:rPr>
              <a:pPr/>
              <a:t>94</a:t>
            </a:fld>
            <a:endParaRPr lang="en-US" altLang="en-US">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i="0" dirty="0"/>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95</a:t>
            </a:fld>
            <a:endParaRPr lang="en-US" altLang="en-US">
              <a:latin typeface="Calibri" panose="020F0502020204030204" pitchFamily="34" charset="0"/>
            </a:endParaRPr>
          </a:p>
        </p:txBody>
      </p:sp>
    </p:spTree>
    <p:extLst>
      <p:ext uri="{BB962C8B-B14F-4D97-AF65-F5344CB8AC3E}">
        <p14:creationId xmlns:p14="http://schemas.microsoft.com/office/powerpoint/2010/main" val="13963286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s-x-int-SDL" sz="1100" b="1" dirty="0"/>
              <a:t>Al final de este paso, sabrá cómo contar su historia de advocacy, establecer su próximo objetivo SMART y medir su impacto.</a:t>
            </a:r>
          </a:p>
          <a:p>
            <a:pPr marL="647824" lvl="1" indent="-176679">
              <a:spcBef>
                <a:spcPct val="0"/>
              </a:spcBef>
              <a:buFontTx/>
              <a:buChar char="•"/>
              <a:defRPr/>
            </a:pPr>
            <a:endParaRPr lang="en-US" altLang="ja-JP" sz="1100" dirty="0"/>
          </a:p>
          <a:p>
            <a:pPr>
              <a:spcBef>
                <a:spcPct val="0"/>
              </a:spcBef>
              <a:defRPr/>
            </a:pPr>
            <a:r>
              <a:rPr lang="es-x-int-SDL" sz="1100" i="1" dirty="0"/>
              <a:t>Guía del usuario páginas 80-85.</a:t>
            </a:r>
          </a:p>
          <a:p>
            <a:pPr marL="647824" lvl="1" indent="-176679">
              <a:spcBef>
                <a:spcPct val="0"/>
              </a:spcBef>
              <a:buFontTx/>
              <a:buChar char="•"/>
              <a:defRPr/>
            </a:pPr>
            <a:endParaRPr lang="en-US" altLang="ja-JP" sz="1100" dirty="0"/>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96</a:t>
            </a:fld>
            <a:endParaRPr lang="en-US"/>
          </a:p>
        </p:txBody>
      </p:sp>
    </p:spTree>
    <p:extLst>
      <p:ext uri="{BB962C8B-B14F-4D97-AF65-F5344CB8AC3E}">
        <p14:creationId xmlns:p14="http://schemas.microsoft.com/office/powerpoint/2010/main" val="11047434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EF4D17E4-7F25-4D0F-9601-8F58C7620806}"/>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F06475D-9383-415E-90EB-EBEDF98F79F2}"/>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BE" sz="1100" b="1" dirty="0"/>
              <a:t>Facilite la discusión</a:t>
            </a:r>
            <a:r>
              <a:rPr lang="es-x-int-SDL" sz="1100" b="1" dirty="0"/>
              <a:t>: </a:t>
            </a:r>
          </a:p>
          <a:p>
            <a:pPr lvl="1" indent="-176679">
              <a:spcBef>
                <a:spcPct val="0"/>
              </a:spcBef>
              <a:buFont typeface="Arial" panose="020B0604020202020204" pitchFamily="34" charset="0"/>
              <a:buChar char="•"/>
              <a:defRPr/>
            </a:pPr>
            <a:r>
              <a:rPr lang="es-x-int-SDL" sz="1100" dirty="0"/>
              <a:t>Antes de mostrar el contenido de la diapositiva, pregunte a los participantes: ¿cuáles pueden ser las razones para contar una historia de advocacy? </a:t>
            </a:r>
          </a:p>
          <a:p>
            <a:pPr lvl="1" indent="-176679">
              <a:spcBef>
                <a:spcPct val="0"/>
              </a:spcBef>
              <a:buFont typeface="Arial" panose="020B0604020202020204" pitchFamily="34" charset="0"/>
              <a:buChar char="•"/>
              <a:defRPr/>
            </a:pPr>
            <a:r>
              <a:rPr lang="es-x-int-SDL" sz="1100" dirty="0"/>
              <a:t>Si nadie elude a ello, puede aducir que grabar su historia ayudará a otros a entender por qué tuvo éxito (y si son lecciones que se pueden aplicar en el futuro).</a:t>
            </a:r>
          </a:p>
          <a:p>
            <a:pPr lvl="1" indent="-176679">
              <a:spcBef>
                <a:spcPct val="0"/>
              </a:spcBef>
              <a:buFont typeface="Arial" panose="020B0604020202020204" pitchFamily="34" charset="0"/>
              <a:buChar char="•"/>
              <a:defRPr/>
            </a:pPr>
            <a:r>
              <a:rPr lang="es-x-int-SDL" sz="1100" dirty="0"/>
              <a:t>(Lea cualquier otro punto de la diapositiva que no hayan mencionado los participantes).</a:t>
            </a:r>
          </a:p>
          <a:p>
            <a:pPr lvl="1" indent="-176679">
              <a:spcBef>
                <a:spcPct val="0"/>
              </a:spcBef>
              <a:buFont typeface="Arial" panose="020B0604020202020204" pitchFamily="34" charset="0"/>
              <a:buChar char="•"/>
              <a:defRPr/>
            </a:pPr>
            <a:endParaRPr lang="en-US" altLang="en-US" sz="1100" dirty="0"/>
          </a:p>
          <a:p>
            <a:pPr lvl="0" indent="-176679">
              <a:spcBef>
                <a:spcPct val="0"/>
              </a:spcBef>
              <a:buFont typeface="Arial" panose="020B0604020202020204" pitchFamily="34" charset="0"/>
              <a:buChar char="•"/>
              <a:defRPr/>
            </a:pPr>
            <a:r>
              <a:rPr lang="es-x-int-SDL" sz="1100" b="1" dirty="0"/>
              <a:t>Pida a los participantes que imaginen su reciente victoria en materia de advocacy (o su objetivo SMART, una vez alcanzado) como una historia de éxito.</a:t>
            </a:r>
          </a:p>
          <a:p>
            <a:pPr lvl="1" indent="-176679">
              <a:spcBef>
                <a:spcPct val="0"/>
              </a:spcBef>
              <a:buFont typeface="Arial" panose="020B0604020202020204" pitchFamily="34" charset="0"/>
              <a:buChar char="•"/>
              <a:defRPr/>
            </a:pPr>
            <a:r>
              <a:rPr lang="es-x-int-SDL" sz="1100" dirty="0"/>
              <a:t>¿Quién puede querer conocer esta historia? (Los posibles destinatarios son los donantes, otros miembros del grupo de trabajo de advocacy, los responsables políticos y otras organizaciones)</a:t>
            </a:r>
          </a:p>
          <a:p>
            <a:pPr lvl="1" indent="-176679">
              <a:spcBef>
                <a:spcPct val="0"/>
              </a:spcBef>
              <a:buFont typeface="Arial" panose="020B0604020202020204" pitchFamily="34" charset="0"/>
              <a:buChar char="•"/>
              <a:defRPr/>
            </a:pPr>
            <a:r>
              <a:rPr lang="es-x-int-SDL" sz="1100" dirty="0"/>
              <a:t>¿Qué formato funcionará mejor para este público? (Los formatos posibles incluyen un estudio de caso escrito, un blog, un vídeo, un podcast o un artículo de prensa)</a:t>
            </a:r>
          </a:p>
          <a:p>
            <a:pPr lvl="1" indent="-176679">
              <a:spcBef>
                <a:spcPct val="0"/>
              </a:spcBef>
              <a:buFont typeface="Arial" panose="020B0604020202020204" pitchFamily="34" charset="0"/>
              <a:buChar char="•"/>
              <a:defRPr/>
            </a:pPr>
            <a:r>
              <a:rPr lang="es-x-int-SDL" sz="1100" dirty="0"/>
              <a:t>¿Cómo se puede difundir su historia? Dependiendo del formato, podría haber múltiples canales. Las posibilidades son la presentación en reuniones, un sitio web, el correo electrónico, las redes sociales y a través de organizaciones de noticias. Si trabaja con una organización de noticias, puede pedirles que revisen la historia y le aconsejen cómo reforzarla.</a:t>
            </a:r>
          </a:p>
          <a:p>
            <a:pPr lvl="1" indent="-176679">
              <a:spcBef>
                <a:spcPct val="0"/>
              </a:spcBef>
              <a:buFont typeface="Arial" panose="020B0604020202020204" pitchFamily="34" charset="0"/>
              <a:buChar char="•"/>
              <a:defRPr/>
            </a:pPr>
            <a:r>
              <a:rPr lang="es-x-int-SDL" sz="1100" dirty="0"/>
              <a:t>Consulte con el tomador de decisiones: ¿su organización va a emitir un anuncio o un comunicado de prensa? Si es así, no dejes que su historia compita con la de ellos. Espere un poco y trate de contar la historia desde su propio ángulo, para añadir profundidad o antecedentes, y para promover los siguientes pasos hacia el objetivo.</a:t>
            </a:r>
          </a:p>
          <a:p>
            <a:pPr indent="-176679">
              <a:spcBef>
                <a:spcPct val="0"/>
              </a:spcBef>
              <a:buFont typeface="Wingdings" panose="05000000000000000000" pitchFamily="2" charset="2"/>
              <a:buChar char="Ø"/>
              <a:defRPr/>
            </a:pPr>
            <a:endParaRPr lang="en-US" altLang="en-US" sz="1100" dirty="0"/>
          </a:p>
          <a:p>
            <a:pPr>
              <a:spcBef>
                <a:spcPct val="0"/>
              </a:spcBef>
              <a:buFont typeface="Wingdings" panose="05000000000000000000" pitchFamily="2" charset="2"/>
              <a:buNone/>
              <a:defRPr/>
            </a:pPr>
            <a:r>
              <a:rPr lang="es-x-int-SDL" sz="1100" i="1" dirty="0"/>
              <a:t>Guía del usuario páginas 80-84.</a:t>
            </a:r>
          </a:p>
        </p:txBody>
      </p:sp>
      <p:sp>
        <p:nvSpPr>
          <p:cNvPr id="174084" name="Slide Number Placeholder 3">
            <a:extLst>
              <a:ext uri="{FF2B5EF4-FFF2-40B4-BE49-F238E27FC236}">
                <a16:creationId xmlns:a16="http://schemas.microsoft.com/office/drawing/2014/main" id="{294B67FC-C75B-4345-814F-B05E4DED0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D43A5FA9-491B-400A-8E21-B5285A388E77}" type="slidenum">
              <a:rPr lang="en-US" altLang="en-US" smtClean="0">
                <a:latin typeface="Calibri" panose="020F0502020204030204" pitchFamily="34" charset="0"/>
              </a:rPr>
              <a:pPr/>
              <a:t>97</a:t>
            </a:fld>
            <a:endParaRPr lang="en-US" altLang="en-US">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Ahora utilice la plantilla para </a:t>
            </a:r>
            <a:r>
              <a:rPr lang="fr-BE" sz="1100" b="1" dirty="0"/>
              <a:t>esbozar</a:t>
            </a:r>
            <a:r>
              <a:rPr lang="es-x-int-SDL" sz="1100" b="1" dirty="0"/>
              <a:t> su historia de advocacy SMART en un documento Word o en su hoja de trabajo.</a:t>
            </a:r>
          </a:p>
          <a:p>
            <a:pPr marL="176679" indent="-176679">
              <a:spcBef>
                <a:spcPct val="0"/>
              </a:spcBef>
              <a:buFont typeface="Arial" panose="020B0604020202020204" pitchFamily="34" charset="0"/>
              <a:buChar char="•"/>
              <a:defRPr/>
            </a:pPr>
            <a:endParaRPr lang="en-US" altLang="en-US" sz="1100" b="1" dirty="0"/>
          </a:p>
          <a:p>
            <a:pPr marL="176679" indent="-176679">
              <a:spcBef>
                <a:spcPct val="0"/>
              </a:spcBef>
              <a:buFont typeface="Arial" panose="020B0604020202020204" pitchFamily="34" charset="0"/>
              <a:buChar char="•"/>
              <a:defRPr/>
            </a:pPr>
            <a:r>
              <a:rPr lang="es-x-int-SDL" sz="1100" b="1" dirty="0"/>
              <a:t>Asigne el ejercicio del paso 9.1, idealmente en parejas o individualmente. Lea las instrucciones en las siguientes 3 diapositivas</a:t>
            </a:r>
            <a:r>
              <a:rPr lang="es-x-int-SDL" sz="1100" dirty="0"/>
              <a:t>:</a:t>
            </a:r>
          </a:p>
          <a:p>
            <a:pPr marL="647824" lvl="1" indent="-176679">
              <a:spcBef>
                <a:spcPct val="0"/>
              </a:spcBef>
              <a:buFontTx/>
              <a:buChar char="•"/>
              <a:defRPr/>
            </a:pPr>
            <a:r>
              <a:rPr lang="es-x-int-SDL" sz="1100" dirty="0"/>
              <a:t>¿A quién quiere llegar con su historia?</a:t>
            </a:r>
          </a:p>
          <a:p>
            <a:pPr marL="647824" lvl="1" indent="-176679">
              <a:spcBef>
                <a:spcPct val="0"/>
              </a:spcBef>
              <a:buFontTx/>
              <a:buChar char="•"/>
              <a:defRPr/>
            </a:pPr>
            <a:r>
              <a:rPr lang="es-x-int-SDL" sz="1100" dirty="0"/>
              <a:t>¿Cuál es la mejor manera de contarla?</a:t>
            </a:r>
          </a:p>
          <a:p>
            <a:pPr marL="647824" lvl="1" indent="-176679">
              <a:spcBef>
                <a:spcPct val="0"/>
              </a:spcBef>
              <a:buFontTx/>
              <a:buChar char="•"/>
              <a:defRPr/>
            </a:pPr>
            <a:r>
              <a:rPr lang="es-x-int-SDL" sz="1100" dirty="0"/>
              <a:t>¿Cómo la va a compartir?</a:t>
            </a:r>
          </a:p>
          <a:p>
            <a:pPr marL="176679" indent="-176679">
              <a:spcBef>
                <a:spcPct val="0"/>
              </a:spcBef>
              <a:buFontTx/>
              <a:buChar char="•"/>
              <a:defRPr/>
            </a:pPr>
            <a:endParaRPr lang="en-US" altLang="en-US" sz="1100" dirty="0"/>
          </a:p>
          <a:p>
            <a:pPr>
              <a:spcBef>
                <a:spcPct val="0"/>
              </a:spcBef>
              <a:defRPr/>
            </a:pPr>
            <a:r>
              <a:rPr lang="es-x-int-SDL" sz="1100" i="1" dirty="0"/>
              <a:t>Guía del usuario páginas 80-84.</a:t>
            </a:r>
          </a:p>
          <a:p>
            <a:pPr lvl="1">
              <a:spcBef>
                <a:spcPct val="0"/>
              </a:spcBef>
              <a:defRPr/>
            </a:pPr>
            <a:endParaRPr lang="en-US" altLang="en-US" sz="1100" dirty="0"/>
          </a:p>
          <a:p>
            <a:pPr indent="-176679">
              <a:spcBef>
                <a:spcPct val="0"/>
              </a:spcBef>
              <a:defRPr/>
            </a:pPr>
            <a:endParaRPr lang="en-US" altLang="en-US"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98</a:t>
            </a:fld>
            <a:endParaRPr lang="en-US" altLang="en-US">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es-x-int-SDL" sz="1100" b="1" dirty="0"/>
              <a:t>Siga leyendo las instrucciones.</a:t>
            </a:r>
          </a:p>
          <a:p>
            <a:pPr marL="647824" lvl="1" indent="-176679">
              <a:spcBef>
                <a:spcPct val="0"/>
              </a:spcBef>
              <a:buFontTx/>
              <a:buChar char="•"/>
              <a:defRPr/>
            </a:pPr>
            <a:r>
              <a:rPr lang="es-x-int-SDL" sz="1100" dirty="0"/>
              <a:t>Utilice un </a:t>
            </a:r>
            <a:r>
              <a:rPr lang="fr-BE" sz="1100" dirty="0"/>
              <a:t>estilo</a:t>
            </a:r>
            <a:r>
              <a:rPr lang="es-x-int-SDL" sz="1100" dirty="0"/>
              <a:t> de noticia cuando </a:t>
            </a:r>
            <a:r>
              <a:rPr lang="fr-BE" sz="1100" dirty="0"/>
              <a:t>haga el esbozo de</a:t>
            </a:r>
            <a:r>
              <a:rPr lang="es-x-int-SDL" sz="1100" dirty="0"/>
              <a:t> su historia.</a:t>
            </a:r>
          </a:p>
          <a:p>
            <a:pPr marL="647824" lvl="1" indent="-176679">
              <a:spcBef>
                <a:spcPct val="0"/>
              </a:spcBef>
              <a:buFontTx/>
              <a:buChar char="•"/>
              <a:defRPr/>
            </a:pPr>
            <a:r>
              <a:rPr lang="es-x-int-SDL" sz="1100" dirty="0"/>
              <a:t>Comience con una breve exposición del punto más importante: se ha producido un importante cambio de política o de financiación. Si es posible, declárelo en una sola frase. Este será su título.</a:t>
            </a:r>
          </a:p>
          <a:p>
            <a:pPr marL="647824" lvl="1" indent="-176679">
              <a:spcBef>
                <a:spcPct val="0"/>
              </a:spcBef>
              <a:buFontTx/>
              <a:buChar char="•"/>
              <a:defRPr/>
            </a:pPr>
            <a:r>
              <a:rPr lang="es-x-int-SDL" sz="1100" dirty="0"/>
              <a:t>A continuación, explique brevemente el significado del cambio: por qué es importante, quién se beneficiará y cómo. </a:t>
            </a:r>
          </a:p>
          <a:p>
            <a:pPr marL="647824" lvl="1" indent="-176679">
              <a:spcBef>
                <a:spcPct val="0"/>
              </a:spcBef>
              <a:buFontTx/>
              <a:buChar char="•"/>
              <a:defRPr/>
            </a:pPr>
            <a:r>
              <a:rPr lang="es-x-int-SDL" sz="1100" dirty="0"/>
              <a:t>Después, explique los datos de referencia del contexto o la información de antecedentes.</a:t>
            </a:r>
          </a:p>
          <a:p>
            <a:pPr marL="647824" lvl="1" indent="-176679">
              <a:spcBef>
                <a:spcPct val="0"/>
              </a:spcBef>
              <a:buFontTx/>
              <a:buChar char="•"/>
              <a:defRPr/>
            </a:pPr>
            <a:r>
              <a:rPr lang="es-x-int-SDL" sz="1100" dirty="0"/>
              <a:t>En general, organice el contenido en orden de importancia decreciente. Es posible que algunas personas dejen de leer o mirar a medida que avanza su historia. </a:t>
            </a:r>
          </a:p>
          <a:p>
            <a:pPr marL="647824" lvl="1" indent="-176679">
              <a:spcBef>
                <a:spcPct val="0"/>
              </a:spcBef>
              <a:buFontTx/>
              <a:buChar char="•"/>
              <a:defRPr/>
            </a:pPr>
            <a:r>
              <a:rPr lang="es-x-int-SDL" sz="1100" dirty="0"/>
              <a:t>Asegúrese de que captan los puntos más importantes lo antes posible. Ponga la información menos importante al final.</a:t>
            </a:r>
          </a:p>
          <a:p>
            <a:pPr marL="0" indent="0">
              <a:spcBef>
                <a:spcPct val="0"/>
              </a:spcBef>
              <a:buFontTx/>
              <a:buNone/>
              <a:defRPr/>
            </a:pPr>
            <a:endParaRPr lang="en-US" altLang="en-US" sz="1100" dirty="0"/>
          </a:p>
          <a:p>
            <a:pPr>
              <a:spcBef>
                <a:spcPct val="0"/>
              </a:spcBef>
              <a:defRPr/>
            </a:pPr>
            <a:r>
              <a:rPr lang="es-x-int-SDL" sz="1100" i="1" dirty="0"/>
              <a:t>Guía del usuario páginas 80-84.</a:t>
            </a:r>
          </a:p>
          <a:p>
            <a:pPr lvl="1">
              <a:spcBef>
                <a:spcPct val="0"/>
              </a:spcBef>
              <a:defRPr/>
            </a:pPr>
            <a:endParaRPr lang="en-US" altLang="en-US" sz="1100" dirty="0"/>
          </a:p>
          <a:p>
            <a:pPr indent="-176679">
              <a:spcBef>
                <a:spcPct val="0"/>
              </a:spcBef>
              <a:defRPr/>
            </a:pPr>
            <a:endParaRPr lang="en-US" altLang="en-US"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99</a:t>
            </a:fld>
            <a:endParaRPr lang="en-US" altLang="en-US">
              <a:latin typeface="Calibri" panose="020F0502020204030204" pitchFamily="34" charset="0"/>
            </a:endParaRPr>
          </a:p>
        </p:txBody>
      </p:sp>
    </p:spTree>
    <p:extLst>
      <p:ext uri="{BB962C8B-B14F-4D97-AF65-F5344CB8AC3E}">
        <p14:creationId xmlns:p14="http://schemas.microsoft.com/office/powerpoint/2010/main" val="177162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5CCC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637A0E-2A7D-E74D-9000-B623DBDEC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E352-0A47-BD4E-A809-3527C6CC2B80}"/>
              </a:ext>
            </a:extLst>
          </p:cNvPr>
          <p:cNvSpPr>
            <a:spLocks noGrp="1"/>
          </p:cNvSpPr>
          <p:nvPr>
            <p:ph type="dt" sz="half" idx="10"/>
          </p:nvPr>
        </p:nvSpPr>
        <p:spPr/>
        <p:txBody>
          <a:bodyPr/>
          <a:lstStyle/>
          <a:p>
            <a:r>
              <a:rPr lang="en-US"/>
              <a:t>SMART Advocacy | smartadvocacy.org</a:t>
            </a:r>
            <a:endParaRPr lang="en-US" dirty="0"/>
          </a:p>
        </p:txBody>
      </p:sp>
      <p:sp>
        <p:nvSpPr>
          <p:cNvPr id="5" name="Footer Placeholder 4">
            <a:extLst>
              <a:ext uri="{FF2B5EF4-FFF2-40B4-BE49-F238E27FC236}">
                <a16:creationId xmlns:a16="http://schemas.microsoft.com/office/drawing/2014/main" id="{4683DCF3-67E0-354C-BFAB-E449926FD2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9C9BC-2D03-6D48-B330-A809F9FF454A}"/>
              </a:ext>
            </a:extLst>
          </p:cNvPr>
          <p:cNvSpPr>
            <a:spLocks noGrp="1"/>
          </p:cNvSpPr>
          <p:nvPr>
            <p:ph type="sldNum" sz="quarter" idx="12"/>
          </p:nvPr>
        </p:nvSpPr>
        <p:spPr>
          <a:xfrm>
            <a:off x="8610600" y="6476999"/>
            <a:ext cx="2743200" cy="365125"/>
          </a:xfrm>
        </p:spPr>
        <p:txBody>
          <a:bodyPr/>
          <a:lstStyle/>
          <a:p>
            <a:fld id="{635B0F88-3849-DD47-8728-3C255520CEA0}" type="slidenum">
              <a:rPr lang="en-US" smtClean="0"/>
              <a:t>‹#›</a:t>
            </a:fld>
            <a:endParaRPr lang="en-US"/>
          </a:p>
        </p:txBody>
      </p:sp>
      <p:sp>
        <p:nvSpPr>
          <p:cNvPr id="9" name="Snip Same Side Corner Rectangle 3">
            <a:extLst>
              <a:ext uri="{FF2B5EF4-FFF2-40B4-BE49-F238E27FC236}">
                <a16:creationId xmlns:a16="http://schemas.microsoft.com/office/drawing/2014/main" id="{3D32C45F-AE44-1345-A845-F82A360E7BA8}"/>
              </a:ext>
            </a:extLst>
          </p:cNvPr>
          <p:cNvSpPr/>
          <p:nvPr userDrawn="1"/>
        </p:nvSpPr>
        <p:spPr>
          <a:xfrm rot="5400000">
            <a:off x="2209801" y="-1447800"/>
            <a:ext cx="6095999" cy="9753603"/>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chemeClr val="bg1"/>
          </a:solidFill>
          <a:ln w="796925">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F2B29FC4-238C-9041-AF92-9A1DD3AF8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21440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FBD0-CF4E-064A-9989-A0D2861FE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CD665-E049-BF44-A4C4-ED3F5AD9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058BC-466C-7F48-8215-77DA78E1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BA489-EBCF-1C4A-9329-978D0988374B}"/>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6" name="Footer Placeholder 5">
            <a:extLst>
              <a:ext uri="{FF2B5EF4-FFF2-40B4-BE49-F238E27FC236}">
                <a16:creationId xmlns:a16="http://schemas.microsoft.com/office/drawing/2014/main" id="{5680A2DD-4561-7C48-A5CA-E766A35A1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FD09-7388-D540-B265-AFF4BD8F04EA}"/>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7562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E5D-5BC3-A04E-A3C7-DE8E12141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B36C3-EBF1-0A40-B68F-ACB294AB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EB81-D119-2945-8A01-F2019B62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96AD6-7AFF-D249-AF76-583CE1A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86BA-0D4D-2F4A-9299-3B089B372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DF898-CC27-EB40-81E8-FED56F8FC07C}"/>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8" name="Footer Placeholder 7">
            <a:extLst>
              <a:ext uri="{FF2B5EF4-FFF2-40B4-BE49-F238E27FC236}">
                <a16:creationId xmlns:a16="http://schemas.microsoft.com/office/drawing/2014/main" id="{1FA5209E-59FB-1946-ACB2-E5B5C30E6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D0201-2126-6043-BC4B-4F4BF48988A9}"/>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274386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22E4-0C3F-0F44-AEF8-8C47D0CD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90AB-E022-7F41-AFD6-D4B4AE34172A}"/>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4" name="Footer Placeholder 3">
            <a:extLst>
              <a:ext uri="{FF2B5EF4-FFF2-40B4-BE49-F238E27FC236}">
                <a16:creationId xmlns:a16="http://schemas.microsoft.com/office/drawing/2014/main" id="{926C30EA-F79D-3C40-A36E-5A72F679B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87B8A-4856-2646-9039-6FAC3A5B7AEE}"/>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49158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A6D-9776-B44F-B24E-9C0882860E4C}"/>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3" name="Footer Placeholder 2">
            <a:extLst>
              <a:ext uri="{FF2B5EF4-FFF2-40B4-BE49-F238E27FC236}">
                <a16:creationId xmlns:a16="http://schemas.microsoft.com/office/drawing/2014/main" id="{1D63E396-1772-1247-86AE-2AA6724211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C4451-AC4B-1540-9B4E-E87B92B1063C}"/>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99916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1E7-6BB6-4F4D-B0F0-51B38530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A54D-CEF0-0E4A-AD20-541F49B7B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98E2F-3C34-6A43-8B4D-A59EDB550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1994A-4D52-1246-A335-0AAC36DC3693}"/>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6" name="Footer Placeholder 5">
            <a:extLst>
              <a:ext uri="{FF2B5EF4-FFF2-40B4-BE49-F238E27FC236}">
                <a16:creationId xmlns:a16="http://schemas.microsoft.com/office/drawing/2014/main" id="{ED972470-3F16-3F4C-AFD1-61E08AF4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44B1-839D-F94B-BD0A-E8F9AC9B1291}"/>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53657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B51-D41A-A840-B017-C6D9CF33A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C63BD-0510-474A-81C2-D8B7F3AE8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05105F-0EC3-814F-B992-E8F7FA6E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FBDCE-A9CA-8A43-8FA3-4D5A45B43593}"/>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6" name="Footer Placeholder 5">
            <a:extLst>
              <a:ext uri="{FF2B5EF4-FFF2-40B4-BE49-F238E27FC236}">
                <a16:creationId xmlns:a16="http://schemas.microsoft.com/office/drawing/2014/main" id="{D47A2337-0544-5A4E-A94F-8308C4C1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93479-8B30-594E-9180-A68F41B31F58}"/>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67950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94F8-9473-B14B-87A6-6091AD199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A8FBB-2477-304B-9228-5FF2A060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B20-65B8-674C-9384-713B5318D35E}"/>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7424D520-85CF-6849-A445-80BE08BAD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19203-D83B-D541-9C3A-CBE55B5BEE2A}"/>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426210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6CD9F-FA77-2F43-83AE-40F6257EC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DBEB8-ABDF-FF4F-91EE-F23F0ED7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B914-57C7-BA41-A644-732AC1D980DE}"/>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D1460435-CDA1-A243-A3A4-01E0661EA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566C1-4652-C945-8800-953235B80853}"/>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280618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673DF-DADA-4EAC-ACAB-6320AC203B62}"/>
              </a:ext>
            </a:extLst>
          </p:cNvPr>
          <p:cNvSpPr/>
          <p:nvPr userDrawn="1"/>
        </p:nvSpPr>
        <p:spPr>
          <a:xfrm>
            <a:off x="0" y="0"/>
            <a:ext cx="12192000" cy="1524000"/>
          </a:xfrm>
          <a:prstGeom prst="rect">
            <a:avLst/>
          </a:prstGeom>
          <a:solidFill>
            <a:srgbClr val="00B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atin typeface="Tahoma" panose="020B0604030504040204" pitchFamily="34" charset="0"/>
                <a:ea typeface="Tahoma" panose="020B0604030504040204" pitchFamily="34" charset="0"/>
                <a:cs typeface="Tahoma" panose="020B0604030504040204" pitchFamily="34" charset="0"/>
              </a:defRPr>
            </a:lvl1pPr>
            <a:lvl2pPr>
              <a:buSzPct val="100000"/>
              <a:buFont typeface="Wingdings" pitchFamily="2" charset="2"/>
              <a:buChar char="§"/>
              <a:defRPr>
                <a:latin typeface="Tahoma" panose="020B0604030504040204" pitchFamily="34" charset="0"/>
                <a:ea typeface="Tahoma" panose="020B0604030504040204" pitchFamily="34" charset="0"/>
                <a:cs typeface="Tahoma" panose="020B060403050404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424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ase 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0B36C-D9EA-4569-B3CC-AAC78A14E695}"/>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vl1pPr>
            <a:lvl2pPr>
              <a:buSzPct val="100000"/>
              <a:buFont typeface="Wingdings" pitchFamily="2" charset="2"/>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974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51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ase 1_Title and Figure/Obje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E07453-CA16-4F19-AB51-B68C2BBB44D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p:cNvSpPr>
            <a:spLocks noGrp="1"/>
          </p:cNvSpPr>
          <p:nvPr>
            <p:ph sz="quarter" idx="13"/>
          </p:nvPr>
        </p:nvSpPr>
        <p:spPr>
          <a:xfrm>
            <a:off x="609600" y="1828800"/>
            <a:ext cx="10972800" cy="4526280"/>
          </a:xfrm>
        </p:spPr>
        <p:txBody>
          <a:bodyPr/>
          <a:lstStyle>
            <a:lvl1pPr marL="0" indent="0">
              <a:buNone/>
              <a:defRPr baseline="0"/>
            </a:lvl1pPr>
          </a:lstStyle>
          <a:p>
            <a:pPr lvl="0"/>
            <a:r>
              <a:rPr lang="en-US"/>
              <a:t>Click to edit Master text styles</a:t>
            </a:r>
          </a:p>
        </p:txBody>
      </p:sp>
      <p:sp>
        <p:nvSpPr>
          <p:cNvPr id="9"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7"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96438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ase 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94B65-5B7E-4EF9-B3DD-E70617B0C5B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vl1pPr>
            <a:lvl2pPr>
              <a:buSzPct val="100000"/>
              <a:buFont typeface="Wingdings"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1477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ase 1_Text-Two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F1BDC5-549A-4787-9AFE-8D1EEE065FC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 Placeholder 4"/>
          <p:cNvSpPr>
            <a:spLocks noGrp="1"/>
          </p:cNvSpPr>
          <p:nvPr>
            <p:ph type="body" sz="quarter" idx="14"/>
          </p:nvPr>
        </p:nvSpPr>
        <p:spPr>
          <a:xfrm>
            <a:off x="609600" y="1828800"/>
            <a:ext cx="5384800" cy="4526280"/>
          </a:xfrm>
        </p:spPr>
        <p:txBody>
          <a:bodyPr/>
          <a:lstStyle>
            <a:lvl1pPr>
              <a:defRPr/>
            </a:lvl1pPr>
            <a:lvl2pPr>
              <a:buClrTx/>
              <a:buSzPct val="100000"/>
              <a:buFont typeface="Wingdings" pitchFamily="2" charset="2"/>
              <a:buNone/>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5"/>
          </p:nvPr>
        </p:nvSpPr>
        <p:spPr>
          <a:xfrm>
            <a:off x="6197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1"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6732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ase 1_Text and 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A200A-0AF8-4C3F-8657-DBEFA4A78A69}"/>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6197600" y="1828801"/>
            <a:ext cx="5384800" cy="4525963"/>
          </a:xfrm>
        </p:spPr>
        <p:txBody>
          <a:bodyPr/>
          <a:lstStyle>
            <a:lvl1pPr marL="0" indent="0">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ext Placeholder 7"/>
          <p:cNvSpPr>
            <a:spLocks noGrp="1"/>
          </p:cNvSpPr>
          <p:nvPr>
            <p:ph type="body" sz="quarter" idx="13"/>
          </p:nvPr>
        </p:nvSpPr>
        <p:spPr>
          <a:xfrm>
            <a:off x="609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6"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154014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hase 3_Title and Figure/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641DC0-EEF4-488B-A37A-082C65F22DDB}"/>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p:cNvSpPr>
            <a:spLocks noGrp="1"/>
          </p:cNvSpPr>
          <p:nvPr>
            <p:ph sz="quarter" idx="13"/>
          </p:nvPr>
        </p:nvSpPr>
        <p:spPr>
          <a:xfrm>
            <a:off x="609600" y="1828800"/>
            <a:ext cx="10972800" cy="4526280"/>
          </a:xfrm>
        </p:spPr>
        <p:txBody>
          <a:bodyPr/>
          <a:lstStyle>
            <a:lvl1pPr marL="0" indent="0">
              <a:buNone/>
              <a:defRPr baseline="0"/>
            </a:lvl1pPr>
          </a:lstStyle>
          <a:p>
            <a:pPr lvl="0"/>
            <a:r>
              <a:rPr lang="en-US"/>
              <a:t>Click to edit Master text styles</a:t>
            </a:r>
          </a:p>
        </p:txBody>
      </p:sp>
      <p:sp>
        <p:nvSpPr>
          <p:cNvPr id="9"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5"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808132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hase 3_Text and 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9E3281-4F7A-46F0-B752-D0396A43AE15}"/>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6197600" y="1828801"/>
            <a:ext cx="5384800" cy="4525963"/>
          </a:xfrm>
        </p:spPr>
        <p:txBody>
          <a:bodyPr/>
          <a:lstStyle>
            <a:lvl1pPr marL="0" indent="0">
              <a:buNone/>
              <a:defRPr sz="2800" baseline="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ext Placeholder 7"/>
          <p:cNvSpPr>
            <a:spLocks noGrp="1"/>
          </p:cNvSpPr>
          <p:nvPr>
            <p:ph type="body" sz="quarter" idx="13"/>
          </p:nvPr>
        </p:nvSpPr>
        <p:spPr>
          <a:xfrm>
            <a:off x="609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6"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592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017E-384A-8942-8573-725040DFD49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2C6C5-6C4D-D441-818E-914146EDB7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8962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966-C3F5-7547-A67E-73C2E280B8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A5D6B1-D837-7848-991D-FA8C718FA0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47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12AA-E540-534D-8EB5-3A4804E953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795A1-34DC-9D40-96DB-A48F99C5485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3044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3D9E-CA37-4F42-8C24-6DF6F1F5B4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A21B5C-B6B6-D941-B22F-4AFA8A1A50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E2A436-7CA9-EC45-8280-41E4744F2B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4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54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294A-68A4-3042-A848-BB0D9BBD91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057FB2-A7E4-8E4A-B32C-6502896CC9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4066C-948E-6F4B-9CAE-EB31063F78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7402A-2620-774B-932B-0C8176FFD8E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49996-1EC4-DE47-850A-78C2AC0ED27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83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FA61-74B5-824D-BBDB-28867965FD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086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78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4AFC-276D-2F45-A794-B1E649F275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F688E-236C-5B4D-9CEE-3D8DEB9A0EF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37260-D7C2-1240-ADCE-ECCEAD0059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6926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43C4-9135-3943-8517-8780259FC1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B4761-1974-A341-B37A-9AD4DD9C27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1878D-DF3A-D74D-90C0-7006EB6513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4610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BB48-5CFB-CE4B-9DA5-7767F3E209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34A04-54C3-2246-B2EE-516E966489D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678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659C8-BEFC-9143-8981-3D9D4E31F7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E5AB9-EFCF-C84C-99B6-1BD0B87DDFC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17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9FC4-238C-9041-AF92-9A1DD3AF8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37A0E-2A7D-E74D-9000-B623DBDEC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E352-0A47-BD4E-A809-3527C6CC2B80}"/>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4683DCF3-67E0-354C-BFAB-E449926FD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9C9BC-2D03-6D48-B330-A809F9FF454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698158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8-C5C9-F149-8458-EE00F178D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382162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42F-BCB2-544E-A312-B9AF3AEDA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01CC0-F007-6D4B-A764-2A5C4187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8C25-747D-3746-B8AA-75C9222AD8D6}"/>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B409429E-C55D-1042-9491-4CBD2D2E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0BA8-818E-9948-8E36-BC2B3AA953DD}"/>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99476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174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FBD0-CF4E-064A-9989-A0D2861FE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CD665-E049-BF44-A4C4-ED3F5AD9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058BC-466C-7F48-8215-77DA78E1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BA489-EBCF-1C4A-9329-978D0988374B}"/>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6" name="Footer Placeholder 5">
            <a:extLst>
              <a:ext uri="{FF2B5EF4-FFF2-40B4-BE49-F238E27FC236}">
                <a16:creationId xmlns:a16="http://schemas.microsoft.com/office/drawing/2014/main" id="{5680A2DD-4561-7C48-A5CA-E766A35A1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FD09-7388-D540-B265-AFF4BD8F04E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014183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E5D-5BC3-A04E-A3C7-DE8E12141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B36C3-EBF1-0A40-B68F-ACB294AB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EB81-D119-2945-8A01-F2019B62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96AD6-7AFF-D249-AF76-583CE1A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86BA-0D4D-2F4A-9299-3B089B372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DF898-CC27-EB40-81E8-FED56F8FC07C}"/>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8" name="Footer Placeholder 7">
            <a:extLst>
              <a:ext uri="{FF2B5EF4-FFF2-40B4-BE49-F238E27FC236}">
                <a16:creationId xmlns:a16="http://schemas.microsoft.com/office/drawing/2014/main" id="{1FA5209E-59FB-1946-ACB2-E5B5C30E6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D0201-2126-6043-BC4B-4F4BF48988A9}"/>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7896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22E4-0C3F-0F44-AEF8-8C47D0CD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90AB-E022-7F41-AFD6-D4B4AE34172A}"/>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4" name="Footer Placeholder 3">
            <a:extLst>
              <a:ext uri="{FF2B5EF4-FFF2-40B4-BE49-F238E27FC236}">
                <a16:creationId xmlns:a16="http://schemas.microsoft.com/office/drawing/2014/main" id="{926C30EA-F79D-3C40-A36E-5A72F679B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87B8A-4856-2646-9039-6FAC3A5B7AEE}"/>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835789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A6D-9776-B44F-B24E-9C0882860E4C}"/>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3" name="Footer Placeholder 2">
            <a:extLst>
              <a:ext uri="{FF2B5EF4-FFF2-40B4-BE49-F238E27FC236}">
                <a16:creationId xmlns:a16="http://schemas.microsoft.com/office/drawing/2014/main" id="{1D63E396-1772-1247-86AE-2AA6724211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C4451-AC4B-1540-9B4E-E87B92B1063C}"/>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603892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1E7-6BB6-4F4D-B0F0-51B38530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A54D-CEF0-0E4A-AD20-541F49B7B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98E2F-3C34-6A43-8B4D-A59EDB550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1994A-4D52-1246-A335-0AAC36DC3693}"/>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6" name="Footer Placeholder 5">
            <a:extLst>
              <a:ext uri="{FF2B5EF4-FFF2-40B4-BE49-F238E27FC236}">
                <a16:creationId xmlns:a16="http://schemas.microsoft.com/office/drawing/2014/main" id="{ED972470-3F16-3F4C-AFD1-61E08AF4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44B1-839D-F94B-BD0A-E8F9AC9B1291}"/>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251235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B51-D41A-A840-B017-C6D9CF33A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C63BD-0510-474A-81C2-D8B7F3AE8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5105F-0EC3-814F-B992-E8F7FA6E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FBDCE-A9CA-8A43-8FA3-4D5A45B43593}"/>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6" name="Footer Placeholder 5">
            <a:extLst>
              <a:ext uri="{FF2B5EF4-FFF2-40B4-BE49-F238E27FC236}">
                <a16:creationId xmlns:a16="http://schemas.microsoft.com/office/drawing/2014/main" id="{D47A2337-0544-5A4E-A94F-8308C4C1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93479-8B30-594E-9180-A68F41B31F58}"/>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75163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94F8-9473-B14B-87A6-6091AD199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A8FBB-2477-304B-9228-5FF2A060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B20-65B8-674C-9384-713B5318D35E}"/>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7424D520-85CF-6849-A445-80BE08BAD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19203-D83B-D541-9C3A-CBE55B5BEE2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063926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6CD9F-FA77-2F43-83AE-40F6257EC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DBEB8-ABDF-FF4F-91EE-F23F0ED7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B914-57C7-BA41-A644-732AC1D980DE}"/>
              </a:ext>
            </a:extLst>
          </p:cNvPr>
          <p:cNvSpPr>
            <a:spLocks noGrp="1"/>
          </p:cNvSpPr>
          <p:nvPr>
            <p:ph type="dt" sz="half" idx="10"/>
          </p:nvPr>
        </p:nvSpPr>
        <p:spPr/>
        <p:txBody>
          <a:body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D1460435-CDA1-A243-A3A4-01E0661EA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566C1-4652-C945-8800-953235B80853}"/>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4352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1935"/>
            <a:ext cx="12192000" cy="1145004"/>
          </a:xfrm>
          <a:prstGeom prst="rect">
            <a:avLst/>
          </a:pr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96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0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9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8-C5C9-F149-8458-EE00F178DF0A}"/>
              </a:ext>
            </a:extLst>
          </p:cNvPr>
          <p:cNvSpPr>
            <a:spLocks noGrp="1"/>
          </p:cNvSpPr>
          <p:nvPr>
            <p:ph type="title"/>
          </p:nvPr>
        </p:nvSpPr>
        <p:spPr>
          <a:xfrm>
            <a:off x="1676400" y="136525"/>
            <a:ext cx="9677400" cy="1325563"/>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917080"/>
            <a:ext cx="10515600" cy="4414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pic>
        <p:nvPicPr>
          <p:cNvPr id="7" name="Picture 6">
            <a:extLst>
              <a:ext uri="{FF2B5EF4-FFF2-40B4-BE49-F238E27FC236}">
                <a16:creationId xmlns:a16="http://schemas.microsoft.com/office/drawing/2014/main" id="{0DE97D14-54EA-F649-A03C-9322275C37FD}"/>
              </a:ext>
            </a:extLst>
          </p:cNvPr>
          <p:cNvPicPr>
            <a:picLocks noChangeAspect="1"/>
          </p:cNvPicPr>
          <p:nvPr userDrawn="1"/>
        </p:nvPicPr>
        <p:blipFill>
          <a:blip r:embed="rId2"/>
          <a:stretch>
            <a:fillRect/>
          </a:stretch>
        </p:blipFill>
        <p:spPr>
          <a:xfrm>
            <a:off x="260350" y="526256"/>
            <a:ext cx="1155700" cy="546100"/>
          </a:xfrm>
          <a:prstGeom prst="rect">
            <a:avLst/>
          </a:prstGeom>
        </p:spPr>
      </p:pic>
    </p:spTree>
    <p:extLst>
      <p:ext uri="{BB962C8B-B14F-4D97-AF65-F5344CB8AC3E}">
        <p14:creationId xmlns:p14="http://schemas.microsoft.com/office/powerpoint/2010/main" val="262200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42F-BCB2-544E-A312-B9AF3AEDA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01CC0-F007-6D4B-A764-2A5C4187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8C25-747D-3746-B8AA-75C9222AD8D6}"/>
              </a:ext>
            </a:extLst>
          </p:cNvPr>
          <p:cNvSpPr>
            <a:spLocks noGrp="1"/>
          </p:cNvSpPr>
          <p:nvPr>
            <p:ph type="dt" sz="half" idx="10"/>
          </p:nvPr>
        </p:nvSpPr>
        <p:spPr/>
        <p:txBody>
          <a:bodyPr/>
          <a:lstStyle/>
          <a:p>
            <a:fld id="{1BAD012F-AE8C-4443-926E-0784D96009B5}" type="datetimeFigureOut">
              <a:rPr lang="en-US" smtClean="0"/>
              <a:t>1/10/2022</a:t>
            </a:fld>
            <a:endParaRPr lang="en-US"/>
          </a:p>
        </p:txBody>
      </p:sp>
      <p:sp>
        <p:nvSpPr>
          <p:cNvPr id="5" name="Footer Placeholder 4">
            <a:extLst>
              <a:ext uri="{FF2B5EF4-FFF2-40B4-BE49-F238E27FC236}">
                <a16:creationId xmlns:a16="http://schemas.microsoft.com/office/drawing/2014/main" id="{B409429E-C55D-1042-9491-4CBD2D2E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0BA8-818E-9948-8E36-BC2B3AA953DD}"/>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3113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F276-D3D9-EB46-841A-4AB6BF0E6700}"/>
              </a:ext>
            </a:extLst>
          </p:cNvPr>
          <p:cNvSpPr>
            <a:spLocks noGrp="1"/>
          </p:cNvSpPr>
          <p:nvPr>
            <p:ph type="title"/>
          </p:nvPr>
        </p:nvSpPr>
        <p:spPr>
          <a:xfrm>
            <a:off x="1615440" y="523674"/>
            <a:ext cx="9677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537F99-1AB2-EF4B-9C0F-4701490E1A42}"/>
              </a:ext>
            </a:extLst>
          </p:cNvPr>
          <p:cNvSpPr>
            <a:spLocks noGrp="1"/>
          </p:cNvSpPr>
          <p:nvPr>
            <p:ph type="body" idx="1"/>
          </p:nvPr>
        </p:nvSpPr>
        <p:spPr>
          <a:xfrm>
            <a:off x="838200" y="2336799"/>
            <a:ext cx="10515600" cy="3840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ECEE6C-3832-554D-A4B0-9C544957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SMART Advocacy | smartadvocacy.org</a:t>
            </a:r>
            <a:endParaRPr lang="en-US" dirty="0"/>
          </a:p>
        </p:txBody>
      </p:sp>
      <p:sp>
        <p:nvSpPr>
          <p:cNvPr id="5" name="Footer Placeholder 4">
            <a:extLst>
              <a:ext uri="{FF2B5EF4-FFF2-40B4-BE49-F238E27FC236}">
                <a16:creationId xmlns:a16="http://schemas.microsoft.com/office/drawing/2014/main" id="{7A9132E1-CC3B-CD4B-A993-A610897AC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9ACD1-BA61-6D41-816F-C4172337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B0F88-3849-DD47-8728-3C255520CEA0}" type="slidenum">
              <a:rPr lang="en-US" smtClean="0"/>
              <a:t>‹#›</a:t>
            </a:fld>
            <a:endParaRPr lang="en-US"/>
          </a:p>
        </p:txBody>
      </p:sp>
    </p:spTree>
    <p:extLst>
      <p:ext uri="{BB962C8B-B14F-4D97-AF65-F5344CB8AC3E}">
        <p14:creationId xmlns:p14="http://schemas.microsoft.com/office/powerpoint/2010/main" val="2935148888"/>
      </p:ext>
    </p:extLst>
  </p:cSld>
  <p:clrMap bg1="lt1" tx1="dk1" bg2="lt2" tx2="dk2" accent1="accent1" accent2="accent2" accent3="accent3" accent4="accent4" accent5="accent5" accent6="accent6" hlink="hlink" folHlink="folHlink"/>
  <p:sldLayoutIdLst>
    <p:sldLayoutId id="2147483730" r:id="rId1"/>
    <p:sldLayoutId id="2147483767" r:id="rId2"/>
    <p:sldLayoutId id="2147483768" r:id="rId3"/>
    <p:sldLayoutId id="2147483769" r:id="rId4"/>
    <p:sldLayoutId id="2147483770" r:id="rId5"/>
    <p:sldLayoutId id="2147483771" r:id="rId6"/>
    <p:sldLayoutId id="2147483772"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686" r:id="rId18"/>
    <p:sldLayoutId id="2147483687" r:id="rId19"/>
    <p:sldLayoutId id="2147483688" r:id="rId20"/>
    <p:sldLayoutId id="2147483689" r:id="rId21"/>
    <p:sldLayoutId id="2147483690" r:id="rId22"/>
    <p:sldLayoutId id="2147483691" r:id="rId23"/>
    <p:sldLayoutId id="2147483693" r:id="rId24"/>
    <p:sldLayoutId id="2147483694" r:id="rId25"/>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0570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F276-D3D9-EB46-841A-4AB6BF0E6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37F99-1AB2-EF4B-9C0F-4701490E1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CEE6C-3832-554D-A4B0-9C544957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ADCB2-9524-B041-8A7F-B1B56517BFAE}" type="datetimeFigureOut">
              <a:rPr lang="en-US" smtClean="0"/>
              <a:t>1/10/2022</a:t>
            </a:fld>
            <a:endParaRPr lang="en-US"/>
          </a:p>
        </p:txBody>
      </p:sp>
      <p:sp>
        <p:nvSpPr>
          <p:cNvPr id="5" name="Footer Placeholder 4">
            <a:extLst>
              <a:ext uri="{FF2B5EF4-FFF2-40B4-BE49-F238E27FC236}">
                <a16:creationId xmlns:a16="http://schemas.microsoft.com/office/drawing/2014/main" id="{7A9132E1-CC3B-CD4B-A993-A610897AC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9ACD1-BA61-6D41-816F-C4172337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12168-0DBB-0444-A21C-33218B9A98BC}" type="slidenum">
              <a:rPr lang="en-US" smtClean="0"/>
              <a:t>‹#›</a:t>
            </a:fld>
            <a:endParaRPr lang="en-US"/>
          </a:p>
        </p:txBody>
      </p:sp>
    </p:spTree>
    <p:extLst>
      <p:ext uri="{BB962C8B-B14F-4D97-AF65-F5344CB8AC3E}">
        <p14:creationId xmlns:p14="http://schemas.microsoft.com/office/powerpoint/2010/main" val="168986554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martadvocac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imagesofempowerment.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earch.creativecommons.org/" TargetMode="External"/><Relationship Id="rId4" Type="http://schemas.openxmlformats.org/officeDocument/2006/relationships/hyperlink" Target="https://www.flickr.com/photos/usaidafrica/albums/7215765551970339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20" name="Text Placeholder 3">
            <a:extLst>
              <a:ext uri="{FF2B5EF4-FFF2-40B4-BE49-F238E27FC236}">
                <a16:creationId xmlns:a16="http://schemas.microsoft.com/office/drawing/2014/main" id="{A96A6331-822E-4F4B-87EF-37E3B3CAF9E7}"/>
              </a:ext>
            </a:extLst>
          </p:cNvPr>
          <p:cNvSpPr txBox="1">
            <a:spLocks/>
          </p:cNvSpPr>
          <p:nvPr/>
        </p:nvSpPr>
        <p:spPr bwMode="auto">
          <a:xfrm>
            <a:off x="1981200" y="1828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
                <a:srgbClr val="00B3FF"/>
              </a:buClr>
            </a:pPr>
            <a:endParaRPr lang="en-US" altLang="en-US">
              <a:solidFill>
                <a:schemeClr val="accent2"/>
              </a:solidFill>
            </a:endParaRPr>
          </a:p>
        </p:txBody>
      </p:sp>
      <p:sp>
        <p:nvSpPr>
          <p:cNvPr id="3" name="Title 2">
            <a:extLst>
              <a:ext uri="{FF2B5EF4-FFF2-40B4-BE49-F238E27FC236}">
                <a16:creationId xmlns:a16="http://schemas.microsoft.com/office/drawing/2014/main" id="{A44FDE3C-AA7C-AB47-9C5C-F1F9139F0A7B}"/>
              </a:ext>
            </a:extLst>
          </p:cNvPr>
          <p:cNvSpPr>
            <a:spLocks noGrp="1"/>
          </p:cNvSpPr>
          <p:nvPr>
            <p:ph type="title"/>
          </p:nvPr>
        </p:nvSpPr>
        <p:spPr>
          <a:xfrm>
            <a:off x="1178494" y="0"/>
            <a:ext cx="10354235" cy="1325563"/>
          </a:xfrm>
        </p:spPr>
        <p:txBody>
          <a:bodyPr>
            <a:normAutofit/>
          </a:bodyPr>
          <a:lstStyle/>
          <a:p>
            <a:pPr algn="ctr"/>
            <a:r>
              <a:rPr lang="es-x-int-SDL" sz="4000" dirty="0">
                <a:solidFill>
                  <a:srgbClr val="1F4E79"/>
                </a:solidFill>
                <a:latin typeface="Tahoma" panose="020B0604030504040204" pitchFamily="34" charset="0"/>
                <a:ea typeface="Tahoma" panose="020B0604030504040204" pitchFamily="34" charset="0"/>
                <a:cs typeface="Tahoma" panose="020B0604030504040204" pitchFamily="34" charset="0"/>
              </a:rPr>
              <a:t>Para el facilitador</a:t>
            </a:r>
            <a:br>
              <a:rPr lang="es-x-int-SDL" sz="4000" dirty="0">
                <a:latin typeface="Tahoma" panose="020B0604030504040204" pitchFamily="34" charset="0"/>
                <a:ea typeface="Tahoma" panose="020B0604030504040204" pitchFamily="34" charset="0"/>
                <a:cs typeface="Tahoma" panose="020B0604030504040204" pitchFamily="34" charset="0"/>
              </a:rPr>
            </a:br>
            <a:r>
              <a:rPr lang="es-x-int-SDL" sz="4000" dirty="0">
                <a:solidFill>
                  <a:srgbClr val="1F4E79"/>
                </a:solidFill>
                <a:latin typeface="Tahoma" panose="020B0604030504040204" pitchFamily="34" charset="0"/>
                <a:ea typeface="Tahoma" panose="020B0604030504040204" pitchFamily="34" charset="0"/>
                <a:cs typeface="Tahoma" panose="020B0604030504040204" pitchFamily="34" charset="0"/>
              </a:rPr>
              <a:t>Alcance el éxito con estas diapositivas</a:t>
            </a:r>
          </a:p>
        </p:txBody>
      </p:sp>
      <p:sp>
        <p:nvSpPr>
          <p:cNvPr id="34822" name="Text Placeholder 2">
            <a:extLst>
              <a:ext uri="{FF2B5EF4-FFF2-40B4-BE49-F238E27FC236}">
                <a16:creationId xmlns:a16="http://schemas.microsoft.com/office/drawing/2014/main" id="{0883A790-F982-46D1-87DA-5C9E4A2C0416}"/>
              </a:ext>
            </a:extLst>
          </p:cNvPr>
          <p:cNvSpPr>
            <a:spLocks noGrp="1"/>
          </p:cNvSpPr>
          <p:nvPr>
            <p:ph idx="1"/>
          </p:nvPr>
        </p:nvSpPr>
        <p:spPr>
          <a:xfrm>
            <a:off x="659271" y="1135062"/>
            <a:ext cx="10873458" cy="5722937"/>
          </a:xfrm>
        </p:spPr>
        <p:txBody>
          <a:bodyPr>
            <a:noAutofit/>
          </a:bodyPr>
          <a:lstStyle/>
          <a:p>
            <a:pPr marL="347472" indent="-347472">
              <a:lnSpc>
                <a:spcPct val="100000"/>
              </a:lnSpc>
              <a:spcBef>
                <a:spcPts val="900"/>
              </a:spcBef>
              <a:spcAft>
                <a:spcPts val="900"/>
              </a:spcAft>
              <a:buClr>
                <a:schemeClr val="tx1"/>
              </a:buClr>
              <a:buFont typeface="+mj-lt"/>
              <a:buAutoNum type="arabicPeriod"/>
            </a:pPr>
            <a:r>
              <a:rPr lang="es-x-int-SDL" sz="2400" b="1" dirty="0"/>
              <a:t> Dé apoyo a un proceso</a:t>
            </a:r>
            <a:r>
              <a:rPr lang="en-US" sz="2400" b="1" dirty="0"/>
              <a:t> paso a paso</a:t>
            </a:r>
            <a:r>
              <a:rPr lang="es-x-int-SDL" sz="2400" b="1" dirty="0"/>
              <a:t> </a:t>
            </a:r>
            <a:r>
              <a:rPr lang="es-x-int-SDL" sz="2400" dirty="0"/>
              <a:t>para desarrollar y poner en práctica una estrategia de advocacy utilizando la </a:t>
            </a:r>
            <a:r>
              <a:rPr lang="es-x-int-SDL" sz="2400" i="1" dirty="0"/>
              <a:t>Guía del </a:t>
            </a:r>
            <a:r>
              <a:rPr lang="en-US" sz="2400" i="1" dirty="0"/>
              <a:t>u</a:t>
            </a:r>
            <a:r>
              <a:rPr lang="es-x-int-SDL" sz="2400" i="1" dirty="0"/>
              <a:t>suario de Advocacy</a:t>
            </a:r>
            <a:r>
              <a:rPr lang="es-x-int-SDL" sz="2400" dirty="0"/>
              <a:t> </a:t>
            </a:r>
            <a:r>
              <a:rPr lang="es-x-int-SDL" sz="2400" i="1" dirty="0"/>
              <a:t>SMART</a:t>
            </a:r>
            <a:r>
              <a:rPr lang="es-x-int-SDL" sz="2400" dirty="0"/>
              <a:t>.</a:t>
            </a:r>
          </a:p>
          <a:p>
            <a:pPr marL="347472" indent="-347472">
              <a:lnSpc>
                <a:spcPct val="100000"/>
              </a:lnSpc>
              <a:spcBef>
                <a:spcPts val="900"/>
              </a:spcBef>
              <a:spcAft>
                <a:spcPts val="900"/>
              </a:spcAft>
              <a:buClr>
                <a:schemeClr val="tx1"/>
              </a:buClr>
              <a:buFont typeface="+mj-lt"/>
              <a:buAutoNum type="arabicPeriod"/>
            </a:pPr>
            <a:r>
              <a:rPr lang="es-x-int-SDL" sz="2400" b="1" dirty="0"/>
              <a:t> Prepárese </a:t>
            </a:r>
            <a:r>
              <a:rPr lang="es-x-int-SDL" sz="2400" dirty="0"/>
              <a:t>previamente antes de facilitar una sesión de Advocacy SMART y establezca la agenda, puntos de discusión, ejemplos relevantes y actividades. </a:t>
            </a:r>
          </a:p>
          <a:p>
            <a:pPr marL="347472" indent="-347472">
              <a:lnSpc>
                <a:spcPct val="100000"/>
              </a:lnSpc>
              <a:spcBef>
                <a:spcPts val="900"/>
              </a:spcBef>
              <a:spcAft>
                <a:spcPts val="900"/>
              </a:spcAft>
              <a:buClr>
                <a:schemeClr val="tx1"/>
              </a:buClr>
              <a:buFont typeface="+mj-lt"/>
              <a:buAutoNum type="arabicPeriod"/>
            </a:pPr>
            <a:r>
              <a:rPr lang="es-x-int-SDL" sz="2400" b="1" dirty="0"/>
              <a:t> Refleje su problema, </a:t>
            </a:r>
            <a:r>
              <a:rPr lang="en-US" sz="2400" b="1" dirty="0" err="1"/>
              <a:t>objetivo</a:t>
            </a:r>
            <a:r>
              <a:rPr lang="es-x-int-SDL" sz="2400" b="1" dirty="0"/>
              <a:t> y contexto de advocacy</a:t>
            </a:r>
            <a:r>
              <a:rPr lang="es-x-int-SDL" sz="2400" dirty="0"/>
              <a:t> adaptando las diapositivas, las hojas de trabajo y las agendas.</a:t>
            </a:r>
          </a:p>
          <a:p>
            <a:pPr marL="347472" indent="-347472">
              <a:lnSpc>
                <a:spcPct val="100000"/>
              </a:lnSpc>
              <a:spcBef>
                <a:spcPts val="900"/>
              </a:spcBef>
              <a:spcAft>
                <a:spcPts val="900"/>
              </a:spcAft>
              <a:buClr>
                <a:schemeClr val="tx1"/>
              </a:buClr>
              <a:buFont typeface="+mj-lt"/>
              <a:buAutoNum type="arabicPeriod"/>
            </a:pPr>
            <a:r>
              <a:rPr lang="es-x-int-SDL" sz="2400" b="1" dirty="0"/>
              <a:t> Recurra a </a:t>
            </a:r>
            <a:r>
              <a:rPr lang="es-x-int-SDL" sz="2400" b="1" dirty="0">
                <a:hlinkClick r:id="rId3"/>
              </a:rPr>
              <a:t>otros materiales de Advocacy SMART</a:t>
            </a:r>
            <a:r>
              <a:rPr lang="es-x-int-SDL" sz="2400" dirty="0"/>
              <a:t>.</a:t>
            </a:r>
            <a:r>
              <a:rPr lang="es-x-int-SDL" sz="2400" b="1" dirty="0"/>
              <a:t> </a:t>
            </a:r>
          </a:p>
          <a:p>
            <a:pPr marL="804672" lvl="3" indent="-283464">
              <a:lnSpc>
                <a:spcPct val="100000"/>
              </a:lnSpc>
              <a:spcBef>
                <a:spcPts val="600"/>
              </a:spcBef>
              <a:spcAft>
                <a:spcPts val="600"/>
              </a:spcAft>
              <a:buClr>
                <a:schemeClr val="tx1"/>
              </a:buClr>
              <a:buFont typeface="+mj-lt"/>
              <a:buAutoNum type="alphaLcPeriod"/>
            </a:pPr>
            <a:r>
              <a:rPr lang="es-x-int-SDL" dirty="0"/>
              <a:t>Hojas de trabajo que se concreten en un plan de trabajo </a:t>
            </a:r>
          </a:p>
          <a:p>
            <a:pPr marL="804672" lvl="3" indent="-283464">
              <a:lnSpc>
                <a:spcPct val="100000"/>
              </a:lnSpc>
              <a:spcBef>
                <a:spcPts val="600"/>
              </a:spcBef>
              <a:spcAft>
                <a:spcPts val="600"/>
              </a:spcAft>
              <a:buClr>
                <a:schemeClr val="tx1"/>
              </a:buClr>
              <a:buFont typeface="+mj-lt"/>
              <a:buAutoNum type="alphaLcPeriod"/>
            </a:pPr>
            <a:r>
              <a:rPr lang="es-x-int-SDL" dirty="0">
                <a:latin typeface="Tahoma" panose="020B0604030504040204" pitchFamily="34" charset="0"/>
                <a:ea typeface="Tahoma" panose="020B0604030504040204" pitchFamily="34" charset="0"/>
                <a:cs typeface="Tahoma" panose="020B0604030504040204" pitchFamily="34" charset="0"/>
              </a:rPr>
              <a:t>Una guía para los miembros de su grupo de</a:t>
            </a:r>
            <a:r>
              <a:rPr lang="es-x-int-SDL" dirty="0"/>
              <a:t> trabajo</a:t>
            </a:r>
          </a:p>
          <a:p>
            <a:pPr marL="804672" lvl="3" indent="-283464">
              <a:lnSpc>
                <a:spcPct val="100000"/>
              </a:lnSpc>
              <a:spcBef>
                <a:spcPts val="600"/>
              </a:spcBef>
              <a:spcAft>
                <a:spcPts val="600"/>
              </a:spcAft>
              <a:buClr>
                <a:schemeClr val="tx1"/>
              </a:buClr>
              <a:buFont typeface="+mj-lt"/>
              <a:buAutoNum type="alphaLcPeriod"/>
            </a:pPr>
            <a:r>
              <a:rPr lang="es-x-int-SDL" dirty="0"/>
              <a:t>La</a:t>
            </a:r>
            <a:r>
              <a:rPr lang="es-x-int-SDL" dirty="0">
                <a:latin typeface="Tahoma" panose="020B0604030504040204" pitchFamily="34" charset="0"/>
                <a:ea typeface="Tahoma" panose="020B0604030504040204" pitchFamily="34" charset="0"/>
                <a:cs typeface="Tahoma" panose="020B0604030504040204" pitchFamily="34" charset="0"/>
              </a:rPr>
              <a:t> </a:t>
            </a:r>
            <a:r>
              <a:rPr lang="es-x-int-SDL" i="1" dirty="0">
                <a:latin typeface="Tahoma" panose="020B0604030504040204" pitchFamily="34" charset="0"/>
                <a:ea typeface="Tahoma" panose="020B0604030504040204" pitchFamily="34" charset="0"/>
                <a:cs typeface="Tahoma" panose="020B0604030504040204" pitchFamily="34" charset="0"/>
              </a:rPr>
              <a:t>Guía del </a:t>
            </a:r>
            <a:r>
              <a:rPr lang="fr-BE" i="1" dirty="0">
                <a:latin typeface="Tahoma" panose="020B0604030504040204" pitchFamily="34" charset="0"/>
                <a:ea typeface="Tahoma" panose="020B0604030504040204" pitchFamily="34" charset="0"/>
                <a:cs typeface="Tahoma" panose="020B0604030504040204" pitchFamily="34" charset="0"/>
              </a:rPr>
              <a:t>f</a:t>
            </a:r>
            <a:r>
              <a:rPr lang="es-x-int-SDL" i="1" dirty="0">
                <a:latin typeface="Tahoma" panose="020B0604030504040204" pitchFamily="34" charset="0"/>
                <a:ea typeface="Tahoma" panose="020B0604030504040204" pitchFamily="34" charset="0"/>
                <a:cs typeface="Tahoma" panose="020B0604030504040204" pitchFamily="34" charset="0"/>
              </a:rPr>
              <a:t>acilitador de </a:t>
            </a:r>
            <a:r>
              <a:rPr lang="en-US" i="1" dirty="0">
                <a:latin typeface="Tahoma" panose="020B0604030504040204" pitchFamily="34" charset="0"/>
                <a:ea typeface="Tahoma" panose="020B0604030504040204" pitchFamily="34" charset="0"/>
                <a:cs typeface="Tahoma" panose="020B0604030504040204" pitchFamily="34" charset="0"/>
              </a:rPr>
              <a:t>Advocacy </a:t>
            </a:r>
            <a:r>
              <a:rPr lang="es-x-int-SDL" i="1" dirty="0">
                <a:latin typeface="Tahoma" panose="020B0604030504040204" pitchFamily="34" charset="0"/>
                <a:ea typeface="Tahoma" panose="020B0604030504040204" pitchFamily="34" charset="0"/>
                <a:cs typeface="Tahoma" panose="020B0604030504040204" pitchFamily="34" charset="0"/>
              </a:rPr>
              <a:t>SMART </a:t>
            </a:r>
            <a:r>
              <a:rPr lang="en-US" i="1" dirty="0">
                <a:latin typeface="Tahoma" panose="020B0604030504040204" pitchFamily="34" charset="0"/>
                <a:ea typeface="Tahoma" panose="020B0604030504040204" pitchFamily="34" charset="0"/>
                <a:cs typeface="Tahoma" panose="020B0604030504040204" pitchFamily="34" charset="0"/>
              </a:rPr>
              <a:t> </a:t>
            </a:r>
            <a:r>
              <a:rPr lang="es-x-int-SDL" dirty="0">
                <a:latin typeface="Tahoma" panose="020B0604030504040204" pitchFamily="34" charset="0"/>
                <a:ea typeface="Tahoma" panose="020B0604030504040204" pitchFamily="34" charset="0"/>
                <a:cs typeface="Tahoma" panose="020B0604030504040204" pitchFamily="34" charset="0"/>
              </a:rPr>
              <a:t>aconseja cómo abordar los retos que se presentan durante la facilitación</a:t>
            </a:r>
          </a:p>
        </p:txBody>
      </p:sp>
      <p:sp>
        <p:nvSpPr>
          <p:cNvPr id="5" name="Slide Number Placeholder 4">
            <a:extLst>
              <a:ext uri="{FF2B5EF4-FFF2-40B4-BE49-F238E27FC236}">
                <a16:creationId xmlns:a16="http://schemas.microsoft.com/office/drawing/2014/main" id="{6F06CFF3-3E53-45E9-A804-E4837F2CDF76}"/>
              </a:ext>
            </a:extLst>
          </p:cNvPr>
          <p:cNvSpPr>
            <a:spLocks noGrp="1"/>
          </p:cNvSpPr>
          <p:nvPr>
            <p:ph type="sldNum" sz="quarter" idx="12"/>
          </p:nvPr>
        </p:nvSpPr>
        <p:spPr/>
        <p:txBody>
          <a:bodyPr/>
          <a:lstStyle/>
          <a:p>
            <a:fld id="{635B0F88-3849-DD47-8728-3C255520CEA0}" type="slidenum">
              <a:rPr lang="en-US" smtClean="0"/>
              <a:t>1</a:t>
            </a:fld>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EEE9-D688-9E4A-BD34-1CA97934F889}"/>
              </a:ext>
            </a:extLst>
          </p:cNvPr>
          <p:cNvSpPr>
            <a:spLocks noGrp="1"/>
          </p:cNvSpPr>
          <p:nvPr>
            <p:ph type="title"/>
          </p:nvPr>
        </p:nvSpPr>
        <p:spPr/>
        <p:txBody>
          <a:bodyPr>
            <a:normAutofit/>
          </a:bodyPr>
          <a:lstStyle/>
          <a:p>
            <a:r>
              <a:rPr lang="es-x-int-SDL" sz="4000" dirty="0">
                <a:solidFill>
                  <a:schemeClr val="accent5">
                    <a:lumMod val="50000"/>
                  </a:schemeClr>
                </a:solidFill>
              </a:rPr>
              <a:t>E</a:t>
            </a:r>
            <a:r>
              <a:rPr lang="en-US" sz="4000" dirty="0">
                <a:solidFill>
                  <a:schemeClr val="accent5">
                    <a:lumMod val="50000"/>
                  </a:schemeClr>
                </a:solidFill>
              </a:rPr>
              <a:t>n </a:t>
            </a:r>
            <a:r>
              <a:rPr lang="en-US" sz="4000" dirty="0" err="1">
                <a:solidFill>
                  <a:schemeClr val="accent5">
                    <a:lumMod val="50000"/>
                  </a:schemeClr>
                </a:solidFill>
              </a:rPr>
              <a:t>qué</a:t>
            </a:r>
            <a:r>
              <a:rPr lang="en-US" sz="4000" dirty="0">
                <a:solidFill>
                  <a:schemeClr val="accent5">
                    <a:lumMod val="50000"/>
                  </a:schemeClr>
                </a:solidFill>
              </a:rPr>
              <a:t> se </a:t>
            </a:r>
            <a:r>
              <a:rPr lang="en-US" sz="4000" dirty="0" err="1">
                <a:solidFill>
                  <a:schemeClr val="accent5">
                    <a:lumMod val="50000"/>
                  </a:schemeClr>
                </a:solidFill>
              </a:rPr>
              <a:t>diferencia</a:t>
            </a:r>
            <a:r>
              <a:rPr lang="en-US" sz="4000" dirty="0">
                <a:solidFill>
                  <a:schemeClr val="accent5">
                    <a:lumMod val="50000"/>
                  </a:schemeClr>
                </a:solidFill>
              </a:rPr>
              <a:t> la advocacy SMART?</a:t>
            </a:r>
            <a:endParaRPr lang="es-x-int-SDL" sz="4000" dirty="0">
              <a:solidFill>
                <a:schemeClr val="accent5">
                  <a:lumMod val="50000"/>
                </a:schemeClr>
              </a:solidFill>
            </a:endParaRPr>
          </a:p>
        </p:txBody>
      </p:sp>
      <p:pic>
        <p:nvPicPr>
          <p:cNvPr id="4" name="Image 8">
            <a:extLst>
              <a:ext uri="{FF2B5EF4-FFF2-40B4-BE49-F238E27FC236}">
                <a16:creationId xmlns:a16="http://schemas.microsoft.com/office/drawing/2014/main" id="{B30760D1-5788-4816-AE67-CA30008F2838}"/>
              </a:ext>
            </a:extLst>
          </p:cNvPr>
          <p:cNvPicPr>
            <a:picLocks noGrp="1" noChangeAspect="1"/>
          </p:cNvPicPr>
          <p:nvPr>
            <p:ph idx="1"/>
          </p:nvPr>
        </p:nvPicPr>
        <p:blipFill rotWithShape="1">
          <a:blip r:embed="rId3"/>
          <a:srcRect l="8259" t="20099"/>
          <a:stretch/>
        </p:blipFill>
        <p:spPr>
          <a:xfrm>
            <a:off x="1082714" y="1462088"/>
            <a:ext cx="9541743" cy="4674540"/>
          </a:xfrm>
          <a:prstGeom prst="rect">
            <a:avLst/>
          </a:prstGeom>
        </p:spPr>
      </p:pic>
    </p:spTree>
    <p:extLst>
      <p:ext uri="{BB962C8B-B14F-4D97-AF65-F5344CB8AC3E}">
        <p14:creationId xmlns:p14="http://schemas.microsoft.com/office/powerpoint/2010/main" val="1989140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804ADF-73DE-A94C-9A5A-F434E8EEA874}"/>
              </a:ext>
            </a:extLst>
          </p:cNvPr>
          <p:cNvSpPr>
            <a:spLocks noGrp="1"/>
          </p:cNvSpPr>
          <p:nvPr>
            <p:ph idx="1"/>
          </p:nvPr>
        </p:nvSpPr>
        <p:spPr/>
        <p:txBody>
          <a:bodyPr>
            <a:normAutofit lnSpcReduction="10000"/>
          </a:bodyPr>
          <a:lstStyle/>
          <a:p>
            <a:pPr marL="347472" indent="-347472">
              <a:lnSpc>
                <a:spcPct val="100000"/>
              </a:lnSpc>
              <a:spcBef>
                <a:spcPts val="900"/>
              </a:spcBef>
              <a:spcAft>
                <a:spcPts val="900"/>
              </a:spcAft>
            </a:pPr>
            <a:r>
              <a:rPr lang="es-x-int-SDL" sz="3200" b="1" dirty="0"/>
              <a:t>Estrategia y reconocimiento: </a:t>
            </a:r>
            <a:r>
              <a:rPr lang="es-x-int-SDL" sz="3200" dirty="0"/>
              <a:t>explique los aspectos clave de su estrategia de advocacy. Incluya los nombres de todos los socios y responsables políticos pertinentes que deben recibir crédito.</a:t>
            </a:r>
          </a:p>
          <a:p>
            <a:pPr marL="347472" indent="-347472">
              <a:lnSpc>
                <a:spcPct val="100000"/>
              </a:lnSpc>
              <a:spcBef>
                <a:spcPts val="900"/>
              </a:spcBef>
              <a:spcAft>
                <a:spcPts val="900"/>
              </a:spcAft>
            </a:pPr>
            <a:r>
              <a:rPr lang="es-x-int-SDL" sz="3200" b="1" dirty="0"/>
              <a:t>Implicaciones y próximos pasos: </a:t>
            </a:r>
            <a:r>
              <a:rPr lang="es-x-int-SDL" sz="3200" dirty="0"/>
              <a:t>¿qué se espera que ocurra después? ¿Cómo afectará esto a sus actividades futuras o a su capacidad de alcanzar su objetivo</a:t>
            </a:r>
            <a:r>
              <a:rPr lang="fr-BE" sz="3200" dirty="0"/>
              <a:t> </a:t>
            </a:r>
            <a:r>
              <a:rPr lang="fr-BE" sz="3200" dirty="0" err="1"/>
              <a:t>general</a:t>
            </a:r>
            <a:r>
              <a:rPr lang="es-x-int-SDL" sz="3200" dirty="0"/>
              <a:t>?</a:t>
            </a:r>
          </a:p>
          <a:p>
            <a:pPr marL="347472" indent="-347472">
              <a:lnSpc>
                <a:spcPct val="100000"/>
              </a:lnSpc>
              <a:spcBef>
                <a:spcPts val="900"/>
              </a:spcBef>
              <a:spcAft>
                <a:spcPts val="900"/>
              </a:spcAft>
            </a:pPr>
            <a:r>
              <a:rPr lang="es-x-int-SDL" sz="3200" b="1" dirty="0"/>
              <a:t>Citas y fotos [opcional]</a:t>
            </a:r>
          </a:p>
          <a:p>
            <a:endParaRPr lang="en-US" dirty="0"/>
          </a:p>
          <a:p>
            <a:endParaRPr lang="en-US" dirty="0"/>
          </a:p>
          <a:p>
            <a:endParaRPr lang="en-US" dirty="0"/>
          </a:p>
          <a:p>
            <a:endParaRPr lang="en-US" dirty="0"/>
          </a:p>
          <a:p>
            <a:endParaRPr lang="en-US" dirty="0"/>
          </a:p>
          <a:p>
            <a:endParaRPr lang="en-US" dirty="0"/>
          </a:p>
        </p:txBody>
      </p:sp>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es-x-int-SDL" dirty="0"/>
              <a:t>Paso 9.1—</a:t>
            </a:r>
            <a:r>
              <a:rPr lang="fr-BE" dirty="0"/>
              <a:t>Esbozar</a:t>
            </a:r>
            <a:r>
              <a:rPr lang="es-x-int-SDL" dirty="0"/>
              <a:t> su historia</a:t>
            </a:r>
          </a:p>
        </p:txBody>
      </p:sp>
    </p:spTree>
    <p:extLst>
      <p:ext uri="{BB962C8B-B14F-4D97-AF65-F5344CB8AC3E}">
        <p14:creationId xmlns:p14="http://schemas.microsoft.com/office/powerpoint/2010/main" val="23881836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B8788-CD25-4AD8-B11F-0845250C1D46}"/>
              </a:ext>
            </a:extLst>
          </p:cNvPr>
          <p:cNvSpPr>
            <a:spLocks noGrp="1"/>
          </p:cNvSpPr>
          <p:nvPr>
            <p:ph idx="1"/>
          </p:nvPr>
        </p:nvSpPr>
        <p:spPr/>
        <p:txBody>
          <a:bodyPr>
            <a:normAutofit/>
          </a:bodyPr>
          <a:lstStyle/>
          <a:p>
            <a:pPr marL="512064" indent="-512064">
              <a:lnSpc>
                <a:spcPct val="110000"/>
              </a:lnSpc>
            </a:pPr>
            <a:r>
              <a:rPr lang="es-x-int-SDL" b="0" i="0" u="none" strike="noStrike" baseline="0" dirty="0">
                <a:solidFill>
                  <a:srgbClr val="211E1F"/>
                </a:solidFill>
              </a:rPr>
              <a:t>Al contar su historia se inicia el proceso de reflexión sobre lo que salió bien y lo que no.</a:t>
            </a:r>
          </a:p>
          <a:p>
            <a:pPr marL="512064" indent="-512064">
              <a:lnSpc>
                <a:spcPct val="110000"/>
              </a:lnSpc>
            </a:pPr>
            <a:r>
              <a:rPr lang="es-x-int-SDL" b="0" i="0" u="none" strike="noStrike" baseline="0" dirty="0">
                <a:solidFill>
                  <a:srgbClr val="211E1F"/>
                </a:solidFill>
              </a:rPr>
              <a:t>Conecta la documentación de los datos de impacto reunidos (que ya está </a:t>
            </a:r>
            <a:r>
              <a:rPr lang="fr-BE" b="0" i="0" u="none" strike="noStrike" baseline="0" dirty="0">
                <a:solidFill>
                  <a:srgbClr val="211E1F"/>
                </a:solidFill>
              </a:rPr>
              <a:t>monitoreando</a:t>
            </a:r>
            <a:r>
              <a:rPr lang="es-x-int-SDL" b="0" i="0" u="none" strike="noStrike" baseline="0" dirty="0">
                <a:solidFill>
                  <a:srgbClr val="211E1F"/>
                </a:solidFill>
              </a:rPr>
              <a:t>) con las actividades de advocacy y los productos que contribuyeron a su </a:t>
            </a:r>
            <a:r>
              <a:rPr lang="fr-BE" b="0" i="0" u="none" strike="noStrike" baseline="0" dirty="0">
                <a:solidFill>
                  <a:srgbClr val="211E1F"/>
                </a:solidFill>
              </a:rPr>
              <a:t>resultado o </a:t>
            </a:r>
            <a:r>
              <a:rPr lang="es-x-int-SDL" b="0" i="0" u="none" strike="noStrike" baseline="0" dirty="0">
                <a:solidFill>
                  <a:srgbClr val="211E1F"/>
                </a:solidFill>
              </a:rPr>
              <a:t>victoria.</a:t>
            </a:r>
          </a:p>
          <a:p>
            <a:pPr marL="512064" indent="-512064">
              <a:lnSpc>
                <a:spcPct val="110000"/>
              </a:lnSpc>
            </a:pPr>
            <a:r>
              <a:rPr lang="es-x-int-SDL" b="0" i="0" u="none" strike="noStrike" baseline="0" dirty="0">
                <a:solidFill>
                  <a:srgbClr val="211E1F"/>
                </a:solidFill>
              </a:rPr>
              <a:t>Considere la posibilidad de investigar cómo otras organizaciones han contado sus historias de advocacy. Puede consultar las historias de AFP en </a:t>
            </a:r>
            <a:r>
              <a:rPr lang="es-x-int-SDL" b="0" i="0" u="sng" strike="noStrike" baseline="0" dirty="0">
                <a:solidFill>
                  <a:srgbClr val="49A6DC"/>
                </a:solidFill>
              </a:rPr>
              <a:t>advancefamilyplanning.org.</a:t>
            </a:r>
            <a:r>
              <a:rPr lang="es-x-int-SDL" b="0" i="0" u="none" strike="noStrike" baseline="0" dirty="0">
                <a:solidFill>
                  <a:srgbClr val="211E1F"/>
                </a:solidFill>
              </a:rPr>
              <a:t> </a:t>
            </a:r>
          </a:p>
          <a:p>
            <a:pPr marL="0" indent="0">
              <a:buNone/>
            </a:pPr>
            <a:endParaRPr lang="en-US" sz="4000" dirty="0"/>
          </a:p>
        </p:txBody>
      </p:sp>
      <p:sp>
        <p:nvSpPr>
          <p:cNvPr id="3" name="Title 2">
            <a:extLst>
              <a:ext uri="{FF2B5EF4-FFF2-40B4-BE49-F238E27FC236}">
                <a16:creationId xmlns:a16="http://schemas.microsoft.com/office/drawing/2014/main" id="{4EAC01C1-1DC3-3249-A31F-9BCB943BB11B}"/>
              </a:ext>
            </a:extLst>
          </p:cNvPr>
          <p:cNvSpPr>
            <a:spLocks noGrp="1"/>
          </p:cNvSpPr>
          <p:nvPr>
            <p:ph type="title"/>
          </p:nvPr>
        </p:nvSpPr>
        <p:spPr/>
        <p:txBody>
          <a:bodyPr>
            <a:normAutofit/>
          </a:bodyPr>
          <a:lstStyle/>
          <a:p>
            <a:r>
              <a:rPr lang="es-x-int-SDL"/>
              <a:t>Paso 9—Contar su historia</a:t>
            </a:r>
          </a:p>
        </p:txBody>
      </p:sp>
      <p:sp>
        <p:nvSpPr>
          <p:cNvPr id="4" name="Title 1">
            <a:extLst>
              <a:ext uri="{FF2B5EF4-FFF2-40B4-BE49-F238E27FC236}">
                <a16:creationId xmlns:a16="http://schemas.microsoft.com/office/drawing/2014/main" id="{C5B7D007-EC00-45BB-9648-CC3EFC93D8D1}"/>
              </a:ext>
            </a:extLst>
          </p:cNvPr>
          <p:cNvSpPr txBox="1">
            <a:spLocks/>
          </p:cNvSpPr>
          <p:nvPr/>
        </p:nvSpPr>
        <p:spPr>
          <a:xfrm>
            <a:off x="999345" y="681038"/>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US" altLang="en-US" dirty="0"/>
          </a:p>
        </p:txBody>
      </p:sp>
    </p:spTree>
    <p:extLst>
      <p:ext uri="{BB962C8B-B14F-4D97-AF65-F5344CB8AC3E}">
        <p14:creationId xmlns:p14="http://schemas.microsoft.com/office/powerpoint/2010/main" val="1978935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BCADED10-6F5D-445B-BC19-60B3B2CAA243}"/>
              </a:ext>
            </a:extLst>
          </p:cNvPr>
          <p:cNvSpPr>
            <a:spLocks noGrp="1"/>
          </p:cNvSpPr>
          <p:nvPr>
            <p:ph type="title"/>
          </p:nvPr>
        </p:nvSpPr>
        <p:spPr>
          <a:xfrm>
            <a:off x="846944" y="154969"/>
            <a:ext cx="10125855" cy="782053"/>
          </a:xfrm>
        </p:spPr>
        <p:txBody>
          <a:bodyPr>
            <a:normAutofit/>
          </a:bodyPr>
          <a:lstStyle/>
          <a:p>
            <a:pPr eaLnBrk="1" hangingPunct="1">
              <a:defRPr/>
            </a:pPr>
            <a:r>
              <a:rPr lang="es-x-int-SDL"/>
              <a:t>Paso 9—Elegir el siguiente objetivo SMART</a:t>
            </a:r>
          </a:p>
        </p:txBody>
      </p:sp>
      <p:sp>
        <p:nvSpPr>
          <p:cNvPr id="2" name="TextBox 1">
            <a:extLst>
              <a:ext uri="{FF2B5EF4-FFF2-40B4-BE49-F238E27FC236}">
                <a16:creationId xmlns:a16="http://schemas.microsoft.com/office/drawing/2014/main" id="{F45FF080-9CD0-47A2-94BB-14456B72C786}"/>
              </a:ext>
            </a:extLst>
          </p:cNvPr>
          <p:cNvSpPr txBox="1"/>
          <p:nvPr/>
        </p:nvSpPr>
        <p:spPr>
          <a:xfrm>
            <a:off x="40470" y="6543626"/>
            <a:ext cx="11557413" cy="261610"/>
          </a:xfrm>
          <a:prstGeom prst="rect">
            <a:avLst/>
          </a:prstGeom>
          <a:noFill/>
        </p:spPr>
        <p:txBody>
          <a:bodyPr wrap="square" rtlCol="0">
            <a:spAutoFit/>
          </a:bodyPr>
          <a:lstStyle/>
          <a:p>
            <a:r>
              <a:rPr lang="es-x-int-SDL" sz="1100" b="0" i="0" u="none" strike="noStrike" baseline="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Cita: Stachowiak, S., Robles, L., Habtemariam, E., &amp; Maltry, M </a:t>
            </a:r>
            <a:r>
              <a:rPr lang="es-x-int-SDL" sz="11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a:t>
            </a:r>
            <a:r>
              <a:rPr lang="es-x-int-SDL" sz="1100" b="0" i="0" u="none" strike="noStrike" baseline="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(2016, enero). </a:t>
            </a:r>
            <a:r>
              <a:rPr lang="es-x-int-SDL" sz="1100" b="0" i="1" u="none" strike="noStrike" baseline="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Beyond the Win: [Más allá de la victoria:] Pathways for Policy Implementation.[Vías para la aplicación de políticas]. </a:t>
            </a:r>
            <a:r>
              <a:rPr lang="es-x-int-SDL" sz="1100" b="0" i="0" u="none" strike="noStrike" baseline="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ORS Impact. </a:t>
            </a:r>
          </a:p>
        </p:txBody>
      </p:sp>
      <p:pic>
        <p:nvPicPr>
          <p:cNvPr id="9" name="Espace réservé du contenu 8">
            <a:extLst>
              <a:ext uri="{FF2B5EF4-FFF2-40B4-BE49-F238E27FC236}">
                <a16:creationId xmlns:a16="http://schemas.microsoft.com/office/drawing/2014/main" id="{8AF65A6A-0E36-4233-B552-BC315264C151}"/>
              </a:ext>
            </a:extLst>
          </p:cNvPr>
          <p:cNvPicPr>
            <a:picLocks noGrp="1" noChangeAspect="1"/>
          </p:cNvPicPr>
          <p:nvPr>
            <p:ph idx="1"/>
          </p:nvPr>
        </p:nvPicPr>
        <p:blipFill>
          <a:blip r:embed="rId3"/>
          <a:stretch>
            <a:fillRect/>
          </a:stretch>
        </p:blipFill>
        <p:spPr>
          <a:xfrm>
            <a:off x="3076344" y="1184899"/>
            <a:ext cx="5667053" cy="5110849"/>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5E34-43C8-9247-8FDB-AEEE4CFF600B}"/>
              </a:ext>
            </a:extLst>
          </p:cNvPr>
          <p:cNvSpPr>
            <a:spLocks noGrp="1"/>
          </p:cNvSpPr>
          <p:nvPr>
            <p:ph idx="1"/>
          </p:nvPr>
        </p:nvSpPr>
        <p:spPr/>
        <p:txBody>
          <a:bodyPr>
            <a:normAutofit fontScale="85000" lnSpcReduction="10000"/>
          </a:bodyPr>
          <a:lstStyle/>
          <a:p>
            <a:pPr marL="512064" indent="-512064">
              <a:lnSpc>
                <a:spcPct val="120000"/>
              </a:lnSpc>
            </a:pPr>
            <a:r>
              <a:rPr lang="es-x-int-SDL" dirty="0"/>
              <a:t>Vuelva a convocar a los miembros </a:t>
            </a:r>
            <a:r>
              <a:rPr lang="fr-BE" dirty="0"/>
              <a:t>de su</a:t>
            </a:r>
            <a:r>
              <a:rPr lang="es-x-int-SDL" dirty="0"/>
              <a:t> grupo de trabajo de advocacy</a:t>
            </a:r>
          </a:p>
          <a:p>
            <a:pPr marL="512064" indent="-512064">
              <a:lnSpc>
                <a:spcPct val="120000"/>
              </a:lnSpc>
            </a:pPr>
            <a:r>
              <a:rPr lang="es-x-int-SDL" dirty="0"/>
              <a:t>Reflexione sobre lo que ha contribuido a lograr el éxito o a producirse un contratiempo</a:t>
            </a:r>
          </a:p>
          <a:p>
            <a:pPr marL="512064" indent="-512064">
              <a:lnSpc>
                <a:spcPct val="120000"/>
              </a:lnSpc>
            </a:pPr>
            <a:r>
              <a:rPr lang="es-x-int-SDL" dirty="0"/>
              <a:t>Reinicie el ciclo de advocacy SMART</a:t>
            </a:r>
          </a:p>
          <a:p>
            <a:pPr marL="512064" indent="-512064">
              <a:lnSpc>
                <a:spcPct val="120000"/>
              </a:lnSpc>
              <a:buFont typeface="Arial" panose="020B0604020202020204" pitchFamily="34" charset="0"/>
              <a:buChar char="•"/>
            </a:pPr>
            <a:r>
              <a:rPr lang="es-x-int-SDL" dirty="0">
                <a:solidFill>
                  <a:schemeClr val="tx1"/>
                </a:solidFill>
              </a:rPr>
              <a:t>Actualice la evaluación del contexto y revise los indicadores de impacto</a:t>
            </a:r>
          </a:p>
          <a:p>
            <a:pPr marL="512064" indent="-512064">
              <a:lnSpc>
                <a:spcPct val="120000"/>
              </a:lnSpc>
            </a:pPr>
            <a:r>
              <a:rPr lang="es-x-int-SDL" dirty="0"/>
              <a:t>Elija el siguiente objetivo SMART</a:t>
            </a:r>
          </a:p>
          <a:p>
            <a:pPr marL="512064" indent="-512064">
              <a:lnSpc>
                <a:spcPct val="120000"/>
              </a:lnSpc>
            </a:pPr>
            <a:r>
              <a:rPr lang="es-x-int-SDL" dirty="0"/>
              <a:t>Compruébelo: ¿es necesario comprobar si necesita más advocacy para garantizar la aplicación de su reciente </a:t>
            </a:r>
            <a:r>
              <a:rPr lang="fr-BE" dirty="0"/>
              <a:t>resultado o </a:t>
            </a:r>
            <a:r>
              <a:rPr lang="es-x-int-SDL" dirty="0"/>
              <a:t>victoria de advocacy?</a:t>
            </a:r>
          </a:p>
          <a:p>
            <a:pPr marL="0" indent="0">
              <a:buNone/>
            </a:pPr>
            <a:endParaRPr lang="en-US" dirty="0"/>
          </a:p>
        </p:txBody>
      </p:sp>
      <p:sp>
        <p:nvSpPr>
          <p:cNvPr id="171010" name="Title 1">
            <a:extLst>
              <a:ext uri="{FF2B5EF4-FFF2-40B4-BE49-F238E27FC236}">
                <a16:creationId xmlns:a16="http://schemas.microsoft.com/office/drawing/2014/main" id="{BCADED10-6F5D-445B-BC19-60B3B2CAA243}"/>
              </a:ext>
            </a:extLst>
          </p:cNvPr>
          <p:cNvSpPr>
            <a:spLocks noGrp="1"/>
          </p:cNvSpPr>
          <p:nvPr>
            <p:ph type="title"/>
          </p:nvPr>
        </p:nvSpPr>
        <p:spPr>
          <a:xfrm>
            <a:off x="846945" y="179541"/>
            <a:ext cx="11009258" cy="782053"/>
          </a:xfrm>
        </p:spPr>
        <p:txBody>
          <a:bodyPr>
            <a:noAutofit/>
          </a:bodyPr>
          <a:lstStyle/>
          <a:p>
            <a:pPr eaLnBrk="1" hangingPunct="1">
              <a:defRPr/>
            </a:pPr>
            <a:r>
              <a:rPr lang="es-x-int-SDL"/>
              <a:t>Paso 9—Elegir el siguiente objetivo SMART</a:t>
            </a:r>
          </a:p>
        </p:txBody>
      </p:sp>
    </p:spTree>
    <p:extLst>
      <p:ext uri="{BB962C8B-B14F-4D97-AF65-F5344CB8AC3E}">
        <p14:creationId xmlns:p14="http://schemas.microsoft.com/office/powerpoint/2010/main" val="947011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Text Placeholder 2">
            <a:extLst>
              <a:ext uri="{FF2B5EF4-FFF2-40B4-BE49-F238E27FC236}">
                <a16:creationId xmlns:a16="http://schemas.microsoft.com/office/drawing/2014/main" id="{A20DE26C-2E28-4B28-82ED-B97424D4551F}"/>
              </a:ext>
            </a:extLst>
          </p:cNvPr>
          <p:cNvSpPr>
            <a:spLocks noGrp="1"/>
          </p:cNvSpPr>
          <p:nvPr>
            <p:ph idx="1"/>
          </p:nvPr>
        </p:nvSpPr>
        <p:spPr/>
        <p:txBody>
          <a:bodyPr>
            <a:normAutofit/>
          </a:bodyPr>
          <a:lstStyle/>
          <a:p>
            <a:pPr marL="347472" indent="-347472" eaLnBrk="1" hangingPunct="1">
              <a:lnSpc>
                <a:spcPct val="100000"/>
              </a:lnSpc>
              <a:spcBef>
                <a:spcPts val="900"/>
              </a:spcBef>
              <a:spcAft>
                <a:spcPts val="900"/>
              </a:spcAft>
            </a:pPr>
            <a:r>
              <a:rPr lang="es-x-int-SDL" sz="3200">
                <a:solidFill>
                  <a:schemeClr val="tx1"/>
                </a:solidFill>
              </a:rPr>
              <a:t>¿Cuáles serán sus acciones inmediatas al terminar esta reunión?</a:t>
            </a:r>
          </a:p>
          <a:p>
            <a:pPr marL="740664" lvl="1" indent="-283464">
              <a:lnSpc>
                <a:spcPct val="100000"/>
              </a:lnSpc>
              <a:spcBef>
                <a:spcPts val="600"/>
              </a:spcBef>
              <a:spcAft>
                <a:spcPts val="600"/>
              </a:spcAft>
            </a:pPr>
            <a:r>
              <a:rPr lang="es-x-int-SDL" sz="2800">
                <a:solidFill>
                  <a:schemeClr val="tx1"/>
                </a:solidFill>
                <a:ea typeface="Arial" panose="020B0604020202020204" pitchFamily="34" charset="0"/>
              </a:rPr>
              <a:t>Revise sus tareas y los próximos pasos</a:t>
            </a:r>
          </a:p>
          <a:p>
            <a:pPr marL="740664" lvl="1" indent="-283464">
              <a:lnSpc>
                <a:spcPct val="100000"/>
              </a:lnSpc>
              <a:spcBef>
                <a:spcPts val="600"/>
              </a:spcBef>
              <a:spcAft>
                <a:spcPts val="600"/>
              </a:spcAft>
            </a:pPr>
            <a:r>
              <a:rPr lang="es-x-int-SDL" sz="2800">
                <a:solidFill>
                  <a:schemeClr val="tx1"/>
                </a:solidFill>
                <a:ea typeface="Arial" panose="020B0604020202020204" pitchFamily="34" charset="0"/>
              </a:rPr>
              <a:t>Establezca el próximo seguimiento virtual o en persona de los progresos alcanzados</a:t>
            </a:r>
          </a:p>
          <a:p>
            <a:pPr marL="740664" lvl="1" indent="-283464">
              <a:lnSpc>
                <a:spcPct val="100000"/>
              </a:lnSpc>
              <a:spcBef>
                <a:spcPts val="600"/>
              </a:spcBef>
              <a:spcAft>
                <a:spcPts val="600"/>
              </a:spcAft>
            </a:pPr>
            <a:r>
              <a:rPr lang="es-x-int-SDL" sz="2800">
                <a:solidFill>
                  <a:schemeClr val="tx1"/>
                </a:solidFill>
                <a:ea typeface="Arial" panose="020B0604020202020204" pitchFamily="34" charset="0"/>
              </a:rPr>
              <a:t>Evalúe los avances con respecto a los indicadores para asegurarse de que mantiene el rumbo</a:t>
            </a:r>
          </a:p>
        </p:txBody>
      </p:sp>
      <p:sp>
        <p:nvSpPr>
          <p:cNvPr id="181251" name="Title 1">
            <a:extLst>
              <a:ext uri="{FF2B5EF4-FFF2-40B4-BE49-F238E27FC236}">
                <a16:creationId xmlns:a16="http://schemas.microsoft.com/office/drawing/2014/main" id="{E24FB305-C7E6-4882-977A-F3D8B495F5D1}"/>
              </a:ext>
            </a:extLst>
          </p:cNvPr>
          <p:cNvSpPr>
            <a:spLocks noGrp="1"/>
          </p:cNvSpPr>
          <p:nvPr>
            <p:ph type="title"/>
          </p:nvPr>
        </p:nvSpPr>
        <p:spPr/>
        <p:txBody>
          <a:bodyPr/>
          <a:lstStyle/>
          <a:p>
            <a:pPr eaLnBrk="1" hangingPunct="1"/>
            <a:r>
              <a:rPr lang="es-x-int-SDL"/>
              <a:t>Hora de pasar a la acción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8064896A-B7DE-4545-9605-1445A9ED8649}"/>
              </a:ext>
            </a:extLst>
          </p:cNvPr>
          <p:cNvSpPr>
            <a:spLocks noGrp="1"/>
          </p:cNvSpPr>
          <p:nvPr>
            <p:ph type="title"/>
          </p:nvPr>
        </p:nvSpPr>
        <p:spPr/>
        <p:txBody>
          <a:bodyPr/>
          <a:lstStyle/>
          <a:p>
            <a:pPr eaLnBrk="1" hangingPunct="1"/>
            <a:r>
              <a:rPr lang="es-x-int-SDL">
                <a:solidFill>
                  <a:srgbClr val="1F4E79"/>
                </a:solidFill>
              </a:rPr>
              <a:t>Evaluación</a:t>
            </a:r>
          </a:p>
        </p:txBody>
      </p:sp>
      <p:sp>
        <p:nvSpPr>
          <p:cNvPr id="2" name="TextBox 1">
            <a:extLst>
              <a:ext uri="{FF2B5EF4-FFF2-40B4-BE49-F238E27FC236}">
                <a16:creationId xmlns:a16="http://schemas.microsoft.com/office/drawing/2014/main" id="{EBEE1393-8E80-4EF0-B604-E83684850EB6}"/>
              </a:ext>
            </a:extLst>
          </p:cNvPr>
          <p:cNvSpPr txBox="1"/>
          <p:nvPr/>
        </p:nvSpPr>
        <p:spPr>
          <a:xfrm>
            <a:off x="1257300" y="1647526"/>
            <a:ext cx="9677400" cy="1768882"/>
          </a:xfrm>
          <a:prstGeom prst="rect">
            <a:avLst/>
          </a:prstGeom>
          <a:noFill/>
        </p:spPr>
        <p:txBody>
          <a:bodyPr wrap="square" rtlCol="0">
            <a:spAutoFit/>
          </a:bodyPr>
          <a:lstStyle/>
          <a:p>
            <a:pPr marL="512064" indent="-512064" algn="ctr">
              <a:lnSpc>
                <a:spcPct val="110000"/>
              </a:lnSpc>
              <a:spcBef>
                <a:spcPts val="1000"/>
              </a:spcBef>
            </a:pPr>
            <a:r>
              <a:rPr lang="es-x-int-SDL" sz="4800">
                <a:latin typeface="Tahoma" panose="020B0604030504040204" pitchFamily="34" charset="0"/>
                <a:ea typeface="Tahoma" panose="020B0604030504040204" pitchFamily="34" charset="0"/>
                <a:cs typeface="Tahoma" panose="020B0604030504040204" pitchFamily="34" charset="0"/>
              </a:rPr>
              <a:t>¡Gracias! </a:t>
            </a:r>
          </a:p>
          <a:p>
            <a:pPr marL="512064" indent="-512064" algn="ctr">
              <a:lnSpc>
                <a:spcPct val="110000"/>
              </a:lnSpc>
              <a:spcBef>
                <a:spcPts val="1000"/>
              </a:spcBef>
            </a:pPr>
            <a:r>
              <a:rPr lang="es-x-int-SDL" sz="4800">
                <a:latin typeface="Tahoma" panose="020B0604030504040204" pitchFamily="34" charset="0"/>
                <a:ea typeface="Tahoma" panose="020B0604030504040204" pitchFamily="34" charset="0"/>
                <a:cs typeface="Tahoma" panose="020B0604030504040204" pitchFamily="34" charset="0"/>
              </a:rPr>
              <a:t>Les agradecemos sus comentarios.</a:t>
            </a:r>
          </a:p>
        </p:txBody>
      </p:sp>
      <p:sp>
        <p:nvSpPr>
          <p:cNvPr id="3" name="Rectangle 2">
            <a:extLst>
              <a:ext uri="{FF2B5EF4-FFF2-40B4-BE49-F238E27FC236}">
                <a16:creationId xmlns:a16="http://schemas.microsoft.com/office/drawing/2014/main" id="{50057A5D-49AC-7246-959B-A1F11631647E}"/>
              </a:ext>
            </a:extLst>
          </p:cNvPr>
          <p:cNvSpPr/>
          <p:nvPr/>
        </p:nvSpPr>
        <p:spPr>
          <a:xfrm>
            <a:off x="697424"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8" name="Rectangle 7">
            <a:extLst>
              <a:ext uri="{FF2B5EF4-FFF2-40B4-BE49-F238E27FC236}">
                <a16:creationId xmlns:a16="http://schemas.microsoft.com/office/drawing/2014/main" id="{0D7A6A4E-AF02-8049-B629-8D77193FC4EE}"/>
              </a:ext>
            </a:extLst>
          </p:cNvPr>
          <p:cNvSpPr/>
          <p:nvPr/>
        </p:nvSpPr>
        <p:spPr>
          <a:xfrm>
            <a:off x="340704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0" name="Rectangle 9">
            <a:extLst>
              <a:ext uri="{FF2B5EF4-FFF2-40B4-BE49-F238E27FC236}">
                <a16:creationId xmlns:a16="http://schemas.microsoft.com/office/drawing/2014/main" id="{97174C9C-CC43-C646-B131-2418960FB15E}"/>
              </a:ext>
            </a:extLst>
          </p:cNvPr>
          <p:cNvSpPr/>
          <p:nvPr/>
        </p:nvSpPr>
        <p:spPr>
          <a:xfrm>
            <a:off x="6145080"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1" name="Rectangle 10">
            <a:extLst>
              <a:ext uri="{FF2B5EF4-FFF2-40B4-BE49-F238E27FC236}">
                <a16:creationId xmlns:a16="http://schemas.microsoft.com/office/drawing/2014/main" id="{5C7A6C26-8CE3-6A4D-8ACF-D2F3D9208FF1}"/>
              </a:ext>
            </a:extLst>
          </p:cNvPr>
          <p:cNvSpPr/>
          <p:nvPr/>
        </p:nvSpPr>
        <p:spPr>
          <a:xfrm>
            <a:off x="888311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EEE9-D688-9E4A-BD34-1CA97934F889}"/>
              </a:ext>
            </a:extLst>
          </p:cNvPr>
          <p:cNvSpPr>
            <a:spLocks noGrp="1"/>
          </p:cNvSpPr>
          <p:nvPr>
            <p:ph type="title"/>
          </p:nvPr>
        </p:nvSpPr>
        <p:spPr/>
        <p:txBody>
          <a:bodyPr>
            <a:normAutofit/>
          </a:bodyPr>
          <a:lstStyle/>
          <a:p>
            <a:r>
              <a:rPr lang="es-x-int-SDL" sz="4000" dirty="0">
                <a:solidFill>
                  <a:schemeClr val="accent5">
                    <a:lumMod val="50000"/>
                  </a:schemeClr>
                </a:solidFill>
              </a:rPr>
              <a:t>El secreto para lograr un </a:t>
            </a:r>
            <a:r>
              <a:rPr lang="en-US" sz="4000" dirty="0">
                <a:solidFill>
                  <a:schemeClr val="accent5">
                    <a:lumMod val="50000"/>
                  </a:schemeClr>
                </a:solidFill>
              </a:rPr>
              <a:t>resultado</a:t>
            </a:r>
            <a:r>
              <a:rPr lang="es-x-int-SDL" sz="4000" dirty="0">
                <a:solidFill>
                  <a:schemeClr val="accent5">
                    <a:lumMod val="50000"/>
                  </a:schemeClr>
                </a:solidFill>
              </a:rPr>
              <a:t> </a:t>
            </a:r>
            <a:r>
              <a:rPr lang="fr-BE" sz="4000" dirty="0">
                <a:solidFill>
                  <a:schemeClr val="accent5">
                    <a:lumMod val="50000"/>
                  </a:schemeClr>
                </a:solidFill>
              </a:rPr>
              <a:t>o victoria </a:t>
            </a:r>
            <a:r>
              <a:rPr lang="es-x-int-SDL" sz="4000" dirty="0">
                <a:solidFill>
                  <a:schemeClr val="accent5">
                    <a:lumMod val="50000"/>
                  </a:schemeClr>
                </a:solidFill>
              </a:rPr>
              <a:t>de advocacy</a:t>
            </a:r>
          </a:p>
        </p:txBody>
      </p:sp>
      <p:sp>
        <p:nvSpPr>
          <p:cNvPr id="3" name="Content Placeholder 2">
            <a:extLst>
              <a:ext uri="{FF2B5EF4-FFF2-40B4-BE49-F238E27FC236}">
                <a16:creationId xmlns:a16="http://schemas.microsoft.com/office/drawing/2014/main" id="{9DCBD02A-2540-E347-A9EC-FB330ABF3B59}"/>
              </a:ext>
            </a:extLst>
          </p:cNvPr>
          <p:cNvSpPr>
            <a:spLocks noGrp="1"/>
          </p:cNvSpPr>
          <p:nvPr>
            <p:ph idx="1"/>
          </p:nvPr>
        </p:nvSpPr>
        <p:spPr>
          <a:xfrm>
            <a:off x="1676400" y="2362200"/>
            <a:ext cx="9677400" cy="3814762"/>
          </a:xfrm>
        </p:spPr>
        <p:txBody>
          <a:bodyPr/>
          <a:lstStyle/>
          <a:p>
            <a:pPr marL="0" indent="0">
              <a:spcBef>
                <a:spcPts val="1200"/>
              </a:spcBef>
              <a:spcAft>
                <a:spcPts val="1200"/>
              </a:spcAft>
              <a:buNone/>
              <a:defRPr/>
            </a:pPr>
            <a:r>
              <a:rPr lang="es-x-int-SDL" sz="3600" dirty="0">
                <a:solidFill>
                  <a:srgbClr val="333C42"/>
                </a:solidFill>
              </a:rPr>
              <a:t>Centrar la energía y atención en:</a:t>
            </a:r>
          </a:p>
          <a:p>
            <a:pPr marL="0" indent="0">
              <a:spcBef>
                <a:spcPts val="1200"/>
              </a:spcBef>
              <a:spcAft>
                <a:spcPts val="1200"/>
              </a:spcAft>
              <a:buNone/>
              <a:defRPr/>
            </a:pPr>
            <a:r>
              <a:rPr lang="es-x-int-SDL" sz="3600" b="1" i="1" dirty="0">
                <a:solidFill>
                  <a:srgbClr val="333C42"/>
                </a:solidFill>
              </a:rPr>
              <a:t>	</a:t>
            </a:r>
            <a:r>
              <a:rPr lang="es-x-int-SDL" sz="3600" b="1" i="1" dirty="0">
                <a:solidFill>
                  <a:schemeClr val="accent5">
                    <a:lumMod val="50000"/>
                  </a:schemeClr>
                </a:solidFill>
              </a:rPr>
              <a:t>las oportunidades de acción </a:t>
            </a:r>
            <a:r>
              <a:rPr lang="es-x-int-SDL" sz="3200" dirty="0">
                <a:solidFill>
                  <a:srgbClr val="333C42"/>
                </a:solidFill>
              </a:rPr>
              <a:t>que tienen </a:t>
            </a:r>
          </a:p>
          <a:p>
            <a:pPr marL="0" indent="0">
              <a:spcBef>
                <a:spcPts val="1200"/>
              </a:spcBef>
              <a:spcAft>
                <a:spcPts val="1200"/>
              </a:spcAft>
              <a:buNone/>
              <a:defRPr/>
            </a:pPr>
            <a:r>
              <a:rPr lang="es-x-int-SDL" sz="3200" dirty="0">
                <a:solidFill>
                  <a:srgbClr val="333C42"/>
                </a:solidFill>
              </a:rPr>
              <a:t>		el </a:t>
            </a:r>
            <a:r>
              <a:rPr lang="es-x-int-SDL" sz="3600" b="1" i="1" dirty="0">
                <a:solidFill>
                  <a:schemeClr val="accent5">
                    <a:lumMod val="50000"/>
                  </a:schemeClr>
                </a:solidFill>
              </a:rPr>
              <a:t>mayor potencial de impacto </a:t>
            </a:r>
            <a:r>
              <a:rPr lang="es-x-int-SDL" sz="3200" dirty="0">
                <a:solidFill>
                  <a:schemeClr val="accent5">
                    <a:lumMod val="50000"/>
                  </a:schemeClr>
                </a:solidFill>
              </a:rPr>
              <a:t> </a:t>
            </a:r>
          </a:p>
          <a:p>
            <a:pPr marL="0" indent="0">
              <a:spcBef>
                <a:spcPts val="1200"/>
              </a:spcBef>
              <a:spcAft>
                <a:spcPts val="1200"/>
              </a:spcAft>
              <a:buNone/>
              <a:defRPr/>
            </a:pPr>
            <a:r>
              <a:rPr lang="es-x-int-SDL" sz="3200" dirty="0">
                <a:solidFill>
                  <a:srgbClr val="333C42"/>
                </a:solidFill>
              </a:rPr>
              <a:t>			en el </a:t>
            </a:r>
            <a:r>
              <a:rPr lang="es-x-int-SDL" sz="3600" b="1" i="1" dirty="0">
                <a:solidFill>
                  <a:schemeClr val="accent5">
                    <a:lumMod val="50000"/>
                  </a:schemeClr>
                </a:solidFill>
              </a:rPr>
              <a:t>corto plazo</a:t>
            </a:r>
          </a:p>
          <a:p>
            <a:endParaRPr lang="en-US" dirty="0"/>
          </a:p>
        </p:txBody>
      </p:sp>
    </p:spTree>
    <p:extLst>
      <p:ext uri="{BB962C8B-B14F-4D97-AF65-F5344CB8AC3E}">
        <p14:creationId xmlns:p14="http://schemas.microsoft.com/office/powerpoint/2010/main" val="180775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93BA-0969-2642-A10C-BCDC28D7B009}"/>
              </a:ext>
            </a:extLst>
          </p:cNvPr>
          <p:cNvSpPr>
            <a:spLocks noGrp="1"/>
          </p:cNvSpPr>
          <p:nvPr>
            <p:ph type="title"/>
          </p:nvPr>
        </p:nvSpPr>
        <p:spPr>
          <a:xfrm>
            <a:off x="1676400" y="136525"/>
            <a:ext cx="10183906" cy="1325563"/>
          </a:xfrm>
        </p:spPr>
        <p:txBody>
          <a:bodyPr>
            <a:normAutofit/>
          </a:bodyPr>
          <a:lstStyle/>
          <a:p>
            <a:r>
              <a:rPr lang="es-x-int-SDL" sz="4000" dirty="0">
                <a:solidFill>
                  <a:schemeClr val="accent5">
                    <a:lumMod val="50000"/>
                  </a:schemeClr>
                </a:solidFill>
              </a:rPr>
              <a:t>Tipos de </a:t>
            </a:r>
            <a:r>
              <a:rPr lang="fr-BE" sz="4000" dirty="0">
                <a:solidFill>
                  <a:schemeClr val="accent5">
                    <a:lumMod val="50000"/>
                  </a:schemeClr>
                </a:solidFill>
              </a:rPr>
              <a:t>resultados o </a:t>
            </a:r>
            <a:r>
              <a:rPr lang="es-x-int-SDL" sz="4000" dirty="0">
                <a:solidFill>
                  <a:schemeClr val="accent5">
                    <a:lumMod val="50000"/>
                  </a:schemeClr>
                </a:solidFill>
              </a:rPr>
              <a:t>victorias de advocacy</a:t>
            </a:r>
          </a:p>
        </p:txBody>
      </p:sp>
      <p:graphicFrame>
        <p:nvGraphicFramePr>
          <p:cNvPr id="7" name="Table 6">
            <a:extLst>
              <a:ext uri="{FF2B5EF4-FFF2-40B4-BE49-F238E27FC236}">
                <a16:creationId xmlns:a16="http://schemas.microsoft.com/office/drawing/2014/main" id="{2A241A75-0851-A248-823A-ABE9F8BB409F}"/>
              </a:ext>
            </a:extLst>
          </p:cNvPr>
          <p:cNvGraphicFramePr>
            <a:graphicFrameLocks noGrp="1"/>
          </p:cNvGraphicFramePr>
          <p:nvPr>
            <p:extLst>
              <p:ext uri="{D42A27DB-BD31-4B8C-83A1-F6EECF244321}">
                <p14:modId xmlns:p14="http://schemas.microsoft.com/office/powerpoint/2010/main" val="2564929303"/>
              </p:ext>
            </p:extLst>
          </p:nvPr>
        </p:nvGraphicFramePr>
        <p:xfrm>
          <a:off x="685800" y="1713839"/>
          <a:ext cx="10820400" cy="4871864"/>
        </p:xfrm>
        <a:graphic>
          <a:graphicData uri="http://schemas.openxmlformats.org/drawingml/2006/table">
            <a:tbl>
              <a:tblPr firstRow="1" bandRow="1">
                <a:tableStyleId>{3B4B98B0-60AC-42C2-AFA5-B58CD77FA1E5}</a:tableStyleId>
              </a:tblPr>
              <a:tblGrid>
                <a:gridCol w="2680284">
                  <a:extLst>
                    <a:ext uri="{9D8B030D-6E8A-4147-A177-3AD203B41FA5}">
                      <a16:colId xmlns:a16="http://schemas.microsoft.com/office/drawing/2014/main" val="20000"/>
                    </a:ext>
                  </a:extLst>
                </a:gridCol>
                <a:gridCol w="8140116">
                  <a:extLst>
                    <a:ext uri="{9D8B030D-6E8A-4147-A177-3AD203B41FA5}">
                      <a16:colId xmlns:a16="http://schemas.microsoft.com/office/drawing/2014/main" val="20001"/>
                    </a:ext>
                  </a:extLst>
                </a:gridCol>
              </a:tblGrid>
              <a:tr h="1397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x-int-SDL" sz="2400" b="1">
                          <a:solidFill>
                            <a:srgbClr val="333C42"/>
                          </a:solidFill>
                          <a:latin typeface="Tahoma" panose="020B0604030504040204" pitchFamily="34" charset="0"/>
                          <a:ea typeface="Tahoma" panose="020B0604030504040204" pitchFamily="34" charset="0"/>
                          <a:cs typeface="Tahoma" panose="020B0604030504040204" pitchFamily="34" charset="0"/>
                        </a:rPr>
                        <a:t>Financiación</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x-int-SDL" sz="2400" b="0" dirty="0">
                          <a:solidFill>
                            <a:srgbClr val="333C42"/>
                          </a:solidFill>
                          <a:latin typeface="Tahoma" panose="020B0604030504040204" pitchFamily="34" charset="0"/>
                          <a:ea typeface="Tahoma" panose="020B0604030504040204" pitchFamily="34" charset="0"/>
                          <a:cs typeface="Tahoma" panose="020B0604030504040204" pitchFamily="34" charset="0"/>
                        </a:rPr>
                        <a:t>Para diciembre de 2021, el presupuesto del distrito de Lira</a:t>
                      </a:r>
                      <a:r>
                        <a:rPr lang="es-x-int-SDL" sz="2400" b="0" baseline="0" dirty="0">
                          <a:solidFill>
                            <a:srgbClr val="333C42"/>
                          </a:solidFill>
                          <a:latin typeface="Tahoma" panose="020B0604030504040204" pitchFamily="34" charset="0"/>
                          <a:ea typeface="Tahoma" panose="020B0604030504040204" pitchFamily="34" charset="0"/>
                          <a:cs typeface="Tahoma" panose="020B0604030504040204" pitchFamily="34" charset="0"/>
                        </a:rPr>
                        <a:t> </a:t>
                      </a:r>
                      <a:r>
                        <a:rPr lang="es-x-int-SDL" sz="2400" b="0" dirty="0">
                          <a:solidFill>
                            <a:srgbClr val="333C42"/>
                          </a:solidFill>
                          <a:latin typeface="Tahoma" panose="020B0604030504040204" pitchFamily="34" charset="0"/>
                          <a:ea typeface="Tahoma" panose="020B0604030504040204" pitchFamily="34" charset="0"/>
                          <a:cs typeface="Tahoma" panose="020B0604030504040204" pitchFamily="34" charset="0"/>
                        </a:rPr>
                        <a:t>para la formación de los trabajadores sanitarios de la comunidad aumenta</a:t>
                      </a:r>
                      <a:r>
                        <a:rPr lang="es-x-int-SDL" sz="2400" b="0" baseline="0" dirty="0">
                          <a:solidFill>
                            <a:srgbClr val="333C42"/>
                          </a:solidFill>
                          <a:latin typeface="Tahoma" panose="020B0604030504040204" pitchFamily="34" charset="0"/>
                          <a:ea typeface="Tahoma" panose="020B0604030504040204" pitchFamily="34" charset="0"/>
                          <a:cs typeface="Tahoma" panose="020B0604030504040204" pitchFamily="34" charset="0"/>
                        </a:rPr>
                        <a:t> </a:t>
                      </a:r>
                      <a:r>
                        <a:rPr lang="es-x-int-SDL" sz="2400" b="0" dirty="0">
                          <a:solidFill>
                            <a:srgbClr val="333C42"/>
                          </a:solidFill>
                          <a:latin typeface="Tahoma" panose="020B0604030504040204" pitchFamily="34" charset="0"/>
                          <a:ea typeface="Tahoma" panose="020B0604030504040204" pitchFamily="34" charset="0"/>
                          <a:cs typeface="Tahoma" panose="020B0604030504040204" pitchFamily="34" charset="0"/>
                        </a:rPr>
                        <a:t>en un 50%</a:t>
                      </a:r>
                      <a:r>
                        <a:rPr lang="fr-BE" sz="2400" b="0" dirty="0">
                          <a:solidFill>
                            <a:srgbClr val="333C42"/>
                          </a:solidFill>
                          <a:latin typeface="Tahoma" panose="020B0604030504040204" pitchFamily="34" charset="0"/>
                          <a:ea typeface="Tahoma" panose="020B0604030504040204" pitchFamily="34" charset="0"/>
                          <a:cs typeface="Tahoma" panose="020B0604030504040204" pitchFamily="34" charset="0"/>
                        </a:rPr>
                        <a:t>.</a:t>
                      </a:r>
                      <a:endParaRPr lang="es-x-int-SDL" sz="2400" b="0" dirty="0">
                        <a:solidFill>
                          <a:srgbClr val="333C42"/>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97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x-int-SDL" sz="2400" b="1">
                          <a:solidFill>
                            <a:srgbClr val="333C42"/>
                          </a:solidFill>
                          <a:latin typeface="Tahoma" panose="020B0604030504040204" pitchFamily="34" charset="0"/>
                          <a:ea typeface="Tahoma" panose="020B0604030504040204" pitchFamily="34" charset="0"/>
                          <a:cs typeface="Tahoma" panose="020B0604030504040204" pitchFamily="34" charset="0"/>
                        </a:rPr>
                        <a:t>Política</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x-int-SDL" sz="2400" dirty="0">
                          <a:solidFill>
                            <a:srgbClr val="333C42"/>
                          </a:solidFill>
                          <a:latin typeface="Tahoma" panose="020B0604030504040204" pitchFamily="34" charset="0"/>
                          <a:ea typeface="Tahoma" panose="020B0604030504040204" pitchFamily="34" charset="0"/>
                          <a:cs typeface="Tahoma" panose="020B0604030504040204" pitchFamily="34" charset="0"/>
                        </a:rPr>
                        <a:t>A mediados de enero</a:t>
                      </a:r>
                      <a:r>
                        <a:rPr lang="es-x-int-SDL" sz="2400" baseline="0" dirty="0">
                          <a:solidFill>
                            <a:srgbClr val="333C42"/>
                          </a:solidFill>
                          <a:latin typeface="Tahoma" panose="020B0604030504040204" pitchFamily="34" charset="0"/>
                          <a:ea typeface="Tahoma" panose="020B0604030504040204" pitchFamily="34" charset="0"/>
                          <a:cs typeface="Tahoma" panose="020B0604030504040204" pitchFamily="34" charset="0"/>
                        </a:rPr>
                        <a:t> de 2022, el Comisionado de la ciudad de Kampala Central firma una ordenanza para programar días fijos de recogida de residuos en la división de Kampala Central</a:t>
                      </a:r>
                      <a:r>
                        <a:rPr lang="fr-BE" sz="2400" baseline="0" dirty="0">
                          <a:solidFill>
                            <a:srgbClr val="333C42"/>
                          </a:solidFill>
                          <a:latin typeface="Tahoma" panose="020B0604030504040204" pitchFamily="34" charset="0"/>
                          <a:ea typeface="Tahoma" panose="020B0604030504040204" pitchFamily="34" charset="0"/>
                          <a:cs typeface="Tahoma" panose="020B0604030504040204" pitchFamily="34" charset="0"/>
                        </a:rPr>
                        <a:t>.</a:t>
                      </a:r>
                      <a:endParaRPr lang="es-x-int-SDL" sz="2400" baseline="0" dirty="0">
                        <a:solidFill>
                          <a:srgbClr val="333C42"/>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36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x-int-SDL" sz="2400" b="1">
                          <a:solidFill>
                            <a:srgbClr val="333C42"/>
                          </a:solidFill>
                          <a:latin typeface="Tahoma" panose="020B0604030504040204" pitchFamily="34" charset="0"/>
                          <a:ea typeface="Tahoma" panose="020B0604030504040204" pitchFamily="34" charset="0"/>
                          <a:cs typeface="Tahoma" panose="020B0604030504040204" pitchFamily="34" charset="0"/>
                        </a:rPr>
                        <a:t>Visibilidad</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x-int-SDL" sz="2400" dirty="0">
                          <a:solidFill>
                            <a:srgbClr val="333C42"/>
                          </a:solidFill>
                          <a:latin typeface="Tahoma" panose="020B0604030504040204" pitchFamily="34" charset="0"/>
                          <a:ea typeface="Tahoma" panose="020B0604030504040204" pitchFamily="34" charset="0"/>
                          <a:cs typeface="Tahoma" panose="020B0604030504040204" pitchFamily="34" charset="0"/>
                        </a:rPr>
                        <a:t>El Gobierno de Uganda anuncia su compromiso con el movimiento Planificación Familiar 2030 (FP2030) en la Conferencia Internacional de Planificación Familiar del</a:t>
                      </a:r>
                      <a:r>
                        <a:rPr lang="es-x-int-SDL" sz="2400" baseline="0" dirty="0">
                          <a:solidFill>
                            <a:srgbClr val="333C42"/>
                          </a:solidFill>
                          <a:latin typeface="Tahoma" panose="020B0604030504040204" pitchFamily="34" charset="0"/>
                          <a:ea typeface="Tahoma" panose="020B0604030504040204" pitchFamily="34" charset="0"/>
                          <a:cs typeface="Tahoma" panose="020B0604030504040204" pitchFamily="34" charset="0"/>
                        </a:rPr>
                        <a:t> 11 de noviembre de 2022</a:t>
                      </a:r>
                      <a:r>
                        <a:rPr lang="fr-BE" sz="2400" baseline="0" dirty="0">
                          <a:solidFill>
                            <a:srgbClr val="333C42"/>
                          </a:solidFill>
                          <a:latin typeface="Tahoma" panose="020B0604030504040204" pitchFamily="34" charset="0"/>
                          <a:ea typeface="Tahoma" panose="020B0604030504040204" pitchFamily="34" charset="0"/>
                          <a:cs typeface="Tahoma" panose="020B0604030504040204" pitchFamily="34" charset="0"/>
                        </a:rPr>
                        <a:t>.</a:t>
                      </a:r>
                      <a:endParaRPr lang="es-x-int-SDL" sz="2400" baseline="0" dirty="0">
                        <a:solidFill>
                          <a:srgbClr val="333C42"/>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32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12F-A18F-D546-95F4-241E2F5F56FA}"/>
              </a:ext>
            </a:extLst>
          </p:cNvPr>
          <p:cNvSpPr>
            <a:spLocks noGrp="1"/>
          </p:cNvSpPr>
          <p:nvPr>
            <p:ph type="title"/>
          </p:nvPr>
        </p:nvSpPr>
        <p:spPr>
          <a:xfrm>
            <a:off x="1676400" y="136525"/>
            <a:ext cx="10267950" cy="1325563"/>
          </a:xfrm>
        </p:spPr>
        <p:txBody>
          <a:bodyPr>
            <a:normAutofit/>
          </a:bodyPr>
          <a:lstStyle/>
          <a:p>
            <a:r>
              <a:rPr lang="es-x-int-SDL" sz="4000" dirty="0">
                <a:solidFill>
                  <a:schemeClr val="accent5">
                    <a:lumMod val="50000"/>
                  </a:schemeClr>
                </a:solidFill>
              </a:rPr>
              <a:t>Estrategia de la advocacy SMART en 9 pasos</a:t>
            </a:r>
          </a:p>
        </p:txBody>
      </p:sp>
      <p:pic>
        <p:nvPicPr>
          <p:cNvPr id="6" name="Espace réservé du contenu 5">
            <a:extLst>
              <a:ext uri="{FF2B5EF4-FFF2-40B4-BE49-F238E27FC236}">
                <a16:creationId xmlns:a16="http://schemas.microsoft.com/office/drawing/2014/main" id="{02461EA5-297D-4C87-9F5D-64948F9755DB}"/>
              </a:ext>
            </a:extLst>
          </p:cNvPr>
          <p:cNvPicPr>
            <a:picLocks noGrp="1" noChangeAspect="1"/>
          </p:cNvPicPr>
          <p:nvPr>
            <p:ph idx="1"/>
          </p:nvPr>
        </p:nvPicPr>
        <p:blipFill>
          <a:blip r:embed="rId3"/>
          <a:srcRect/>
          <a:stretch/>
        </p:blipFill>
        <p:spPr>
          <a:xfrm>
            <a:off x="2932235" y="974536"/>
            <a:ext cx="6095999" cy="6095999"/>
          </a:xfrm>
        </p:spPr>
      </p:pic>
    </p:spTree>
    <p:extLst>
      <p:ext uri="{BB962C8B-B14F-4D97-AF65-F5344CB8AC3E}">
        <p14:creationId xmlns:p14="http://schemas.microsoft.com/office/powerpoint/2010/main" val="388480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71D1-82DC-3447-9D13-79C53C7ECC4C}"/>
              </a:ext>
            </a:extLst>
          </p:cNvPr>
          <p:cNvSpPr>
            <a:spLocks noGrp="1"/>
          </p:cNvSpPr>
          <p:nvPr>
            <p:ph type="title"/>
          </p:nvPr>
        </p:nvSpPr>
        <p:spPr>
          <a:xfrm>
            <a:off x="1676399" y="136525"/>
            <a:ext cx="10274595" cy="1325563"/>
          </a:xfrm>
        </p:spPr>
        <p:txBody>
          <a:bodyPr>
            <a:normAutofit/>
          </a:bodyPr>
          <a:lstStyle/>
          <a:p>
            <a:r>
              <a:rPr lang="es-x-int-SDL" sz="4000" dirty="0">
                <a:solidFill>
                  <a:schemeClr val="accent5">
                    <a:lumMod val="50000"/>
                  </a:schemeClr>
                </a:solidFill>
              </a:rPr>
              <a:t>Estrategia de la advocacy SMART en 9 pasos</a:t>
            </a:r>
          </a:p>
        </p:txBody>
      </p:sp>
      <p:grpSp>
        <p:nvGrpSpPr>
          <p:cNvPr id="4" name="Group 6">
            <a:extLst>
              <a:ext uri="{FF2B5EF4-FFF2-40B4-BE49-F238E27FC236}">
                <a16:creationId xmlns:a16="http://schemas.microsoft.com/office/drawing/2014/main" id="{9D73BED0-894D-614A-86B5-6D8330505F7E}"/>
              </a:ext>
            </a:extLst>
          </p:cNvPr>
          <p:cNvGrpSpPr>
            <a:grpSpLocks/>
          </p:cNvGrpSpPr>
          <p:nvPr/>
        </p:nvGrpSpPr>
        <p:grpSpPr bwMode="auto">
          <a:xfrm>
            <a:off x="2483621" y="1351592"/>
            <a:ext cx="7288213" cy="1708150"/>
            <a:chOff x="816768" y="1600200"/>
            <a:chExt cx="7287768" cy="1708672"/>
          </a:xfrm>
          <a:solidFill>
            <a:srgbClr val="4BA6DD"/>
          </a:solidFill>
        </p:grpSpPr>
        <p:sp>
          <p:nvSpPr>
            <p:cNvPr id="5" name="Oval 4">
              <a:extLst>
                <a:ext uri="{FF2B5EF4-FFF2-40B4-BE49-F238E27FC236}">
                  <a16:creationId xmlns:a16="http://schemas.microsoft.com/office/drawing/2014/main" id="{41C085B0-0081-2442-B90A-5DDAA6EBB6E6}"/>
                </a:ext>
              </a:extLst>
            </p:cNvPr>
            <p:cNvSpPr>
              <a:spLocks noChangeAspect="1"/>
            </p:cNvSpPr>
            <p:nvPr/>
          </p:nvSpPr>
          <p:spPr>
            <a:xfrm>
              <a:off x="816768" y="1600200"/>
              <a:ext cx="1663598" cy="1664208"/>
            </a:xfrm>
            <a:prstGeom prst="ellipse">
              <a:avLst/>
            </a:prstGeom>
            <a:grp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600" b="1">
                  <a:solidFill>
                    <a:schemeClr val="bg1"/>
                  </a:solidFill>
                  <a:latin typeface="Tahoma" panose="020B0604030504040204" pitchFamily="34" charset="0"/>
                  <a:ea typeface="Tahoma" panose="020B0604030504040204" pitchFamily="34" charset="0"/>
                  <a:cs typeface="Tahoma" panose="020B0604030504040204" pitchFamily="34" charset="0"/>
                </a:rPr>
                <a:t>Fase 1</a:t>
              </a:r>
            </a:p>
            <a:p>
              <a:pPr algn="ctr" eaLnBrk="1" fontAlgn="auto" hangingPunct="1">
                <a:spcBef>
                  <a:spcPts val="0"/>
                </a:spcBef>
                <a:spcAft>
                  <a:spcPts val="0"/>
                </a:spcAft>
                <a:defRPr/>
              </a:pPr>
              <a:r>
                <a:rPr lang="es-x-int-SDL" sz="1600">
                  <a:solidFill>
                    <a:schemeClr val="bg1"/>
                  </a:solidFill>
                  <a:latin typeface="Tahoma" panose="020B0604030504040204" pitchFamily="34" charset="0"/>
                  <a:ea typeface="Tahoma" panose="020B0604030504040204" pitchFamily="34" charset="0"/>
                  <a:cs typeface="Tahoma" panose="020B0604030504040204" pitchFamily="34" charset="0"/>
                </a:rPr>
                <a:t>Crear consenso</a:t>
              </a:r>
            </a:p>
          </p:txBody>
        </p:sp>
        <p:sp>
          <p:nvSpPr>
            <p:cNvPr id="6" name="Oval 5">
              <a:extLst>
                <a:ext uri="{FF2B5EF4-FFF2-40B4-BE49-F238E27FC236}">
                  <a16:creationId xmlns:a16="http://schemas.microsoft.com/office/drawing/2014/main" id="{0516B9D8-FDAD-DD40-89D7-E9585C78442A}"/>
                </a:ext>
              </a:extLst>
            </p:cNvPr>
            <p:cNvSpPr>
              <a:spLocks noChangeAspect="1"/>
            </p:cNvSpPr>
            <p:nvPr/>
          </p:nvSpPr>
          <p:spPr>
            <a:xfrm>
              <a:off x="2704191" y="1644664"/>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4BA6DD"/>
                  </a:solidFill>
                  <a:latin typeface="Tahoma" panose="020B0604030504040204" pitchFamily="34" charset="0"/>
                  <a:ea typeface="Tahoma" panose="020B0604030504040204" pitchFamily="34" charset="0"/>
                  <a:cs typeface="Tahoma" panose="020B0604030504040204" pitchFamily="34" charset="0"/>
                </a:rPr>
                <a:t>Paso 1</a:t>
              </a:r>
            </a:p>
            <a:p>
              <a:pPr algn="ctr" eaLnBrk="1" fontAlgn="auto" hangingPunct="1">
                <a:spcBef>
                  <a:spcPts val="0"/>
                </a:spcBef>
                <a:spcAft>
                  <a:spcPts val="600"/>
                </a:spcAft>
                <a:defRPr/>
              </a:pPr>
              <a:r>
                <a:rPr lang="es-x-int-SDL" sz="1400">
                  <a:solidFill>
                    <a:srgbClr val="4BA6DD"/>
                  </a:solidFill>
                  <a:latin typeface="Tahoma" panose="020B0604030504040204" pitchFamily="34" charset="0"/>
                  <a:ea typeface="Tahoma" panose="020B0604030504040204" pitchFamily="34" charset="0"/>
                  <a:cs typeface="Tahoma" panose="020B0604030504040204" pitchFamily="34" charset="0"/>
                </a:rPr>
                <a:t>Comprender el contexto</a:t>
              </a:r>
            </a:p>
          </p:txBody>
        </p:sp>
        <p:sp>
          <p:nvSpPr>
            <p:cNvPr id="7" name="Oval 6">
              <a:extLst>
                <a:ext uri="{FF2B5EF4-FFF2-40B4-BE49-F238E27FC236}">
                  <a16:creationId xmlns:a16="http://schemas.microsoft.com/office/drawing/2014/main" id="{528C934B-AB44-724F-9C60-254FB76320C2}"/>
                </a:ext>
              </a:extLst>
            </p:cNvPr>
            <p:cNvSpPr>
              <a:spLocks noChangeAspect="1"/>
            </p:cNvSpPr>
            <p:nvPr/>
          </p:nvSpPr>
          <p:spPr>
            <a:xfrm>
              <a:off x="4566214" y="1600200"/>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endParaRPr lang="en-US" sz="1400" b="1" dirty="0">
                <a:solidFill>
                  <a:srgbClr val="4BA6DD"/>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spcBef>
                  <a:spcPts val="0"/>
                </a:spcBef>
                <a:spcAft>
                  <a:spcPts val="600"/>
                </a:spcAft>
                <a:defRPr/>
              </a:pPr>
              <a:r>
                <a:rPr lang="es-x-int-SDL" sz="1400" b="1">
                  <a:solidFill>
                    <a:srgbClr val="4BA6DD"/>
                  </a:solidFill>
                  <a:latin typeface="Tahoma" panose="020B0604030504040204" pitchFamily="34" charset="0"/>
                  <a:ea typeface="Tahoma" panose="020B0604030504040204" pitchFamily="34" charset="0"/>
                  <a:cs typeface="Tahoma" panose="020B0604030504040204" pitchFamily="34" charset="0"/>
                </a:rPr>
                <a:t>Paso 2</a:t>
              </a:r>
            </a:p>
            <a:p>
              <a:pPr algn="ctr" eaLnBrk="1" fontAlgn="auto" hangingPunct="1">
                <a:spcBef>
                  <a:spcPts val="0"/>
                </a:spcBef>
                <a:spcAft>
                  <a:spcPts val="0"/>
                </a:spcAft>
                <a:defRPr/>
              </a:pPr>
              <a:r>
                <a:rPr lang="es-x-int-SDL" sz="1400">
                  <a:solidFill>
                    <a:srgbClr val="4BA6DD"/>
                  </a:solidFill>
                  <a:latin typeface="Tahoma" panose="020B0604030504040204" pitchFamily="34" charset="0"/>
                  <a:ea typeface="Tahoma" panose="020B0604030504040204" pitchFamily="34" charset="0"/>
                  <a:cs typeface="Tahoma" panose="020B0604030504040204" pitchFamily="34" charset="0"/>
                </a:rPr>
                <a:t>Decidir a quién hacer participar</a:t>
              </a:r>
            </a:p>
            <a:p>
              <a:pPr algn="ctr" eaLnBrk="1" fontAlgn="auto" hangingPunct="1">
                <a:spcBef>
                  <a:spcPts val="0"/>
                </a:spcBef>
                <a:spcAft>
                  <a:spcPts val="0"/>
                </a:spcAft>
                <a:defRPr/>
              </a:pPr>
              <a:endParaRPr lang="en-US" sz="1400" dirty="0">
                <a:solidFill>
                  <a:srgbClr val="0CA01E"/>
                </a:solidFill>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9F7F9136-C974-9A46-A830-087411811B89}"/>
                </a:ext>
              </a:extLst>
            </p:cNvPr>
            <p:cNvSpPr>
              <a:spLocks noChangeAspect="1"/>
            </p:cNvSpPr>
            <p:nvPr/>
          </p:nvSpPr>
          <p:spPr>
            <a:xfrm>
              <a:off x="6440938" y="1600200"/>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4BA6DD"/>
                  </a:solidFill>
                  <a:latin typeface="Tahoma" panose="020B0604030504040204" pitchFamily="34" charset="0"/>
                  <a:ea typeface="Tahoma" panose="020B0604030504040204" pitchFamily="34" charset="0"/>
                  <a:cs typeface="Tahoma" panose="020B0604030504040204" pitchFamily="34" charset="0"/>
                </a:rPr>
                <a:t>Paso 3</a:t>
              </a:r>
            </a:p>
            <a:p>
              <a:pPr algn="ctr" eaLnBrk="1" fontAlgn="auto" hangingPunct="1">
                <a:spcBef>
                  <a:spcPts val="0"/>
                </a:spcBef>
                <a:spcAft>
                  <a:spcPts val="0"/>
                </a:spcAft>
                <a:defRPr/>
              </a:pPr>
              <a:r>
                <a:rPr lang="es-x-int-SDL" sz="1400">
                  <a:solidFill>
                    <a:srgbClr val="4BA6DD"/>
                  </a:solidFill>
                  <a:latin typeface="Tahoma" panose="020B0604030504040204" pitchFamily="34" charset="0"/>
                  <a:ea typeface="Tahoma" panose="020B0604030504040204" pitchFamily="34" charset="0"/>
                  <a:cs typeface="Tahoma" panose="020B0604030504040204" pitchFamily="34" charset="0"/>
                </a:rPr>
                <a:t>Establecer un objetivo SMART</a:t>
              </a:r>
            </a:p>
          </p:txBody>
        </p:sp>
      </p:grpSp>
      <p:grpSp>
        <p:nvGrpSpPr>
          <p:cNvPr id="9" name="Group 7">
            <a:extLst>
              <a:ext uri="{FF2B5EF4-FFF2-40B4-BE49-F238E27FC236}">
                <a16:creationId xmlns:a16="http://schemas.microsoft.com/office/drawing/2014/main" id="{62154F48-6B7E-D042-84A0-0EABE391CC54}"/>
              </a:ext>
            </a:extLst>
          </p:cNvPr>
          <p:cNvGrpSpPr>
            <a:grpSpLocks/>
          </p:cNvGrpSpPr>
          <p:nvPr/>
        </p:nvGrpSpPr>
        <p:grpSpPr bwMode="auto">
          <a:xfrm>
            <a:off x="2483621" y="3208753"/>
            <a:ext cx="7288213" cy="1663700"/>
            <a:chOff x="816768" y="3344608"/>
            <a:chExt cx="7287768" cy="1664208"/>
          </a:xfrm>
        </p:grpSpPr>
        <p:sp>
          <p:nvSpPr>
            <p:cNvPr id="10" name="Oval 9">
              <a:extLst>
                <a:ext uri="{FF2B5EF4-FFF2-40B4-BE49-F238E27FC236}">
                  <a16:creationId xmlns:a16="http://schemas.microsoft.com/office/drawing/2014/main" id="{34E74C62-8FBB-FE4D-AF70-F84DE452F9BD}"/>
                </a:ext>
              </a:extLst>
            </p:cNvPr>
            <p:cNvSpPr>
              <a:spLocks noChangeAspect="1"/>
            </p:cNvSpPr>
            <p:nvPr/>
          </p:nvSpPr>
          <p:spPr>
            <a:xfrm>
              <a:off x="816768" y="3344608"/>
              <a:ext cx="1663598" cy="1664208"/>
            </a:xfrm>
            <a:prstGeom prst="ellipse">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600" b="1">
                  <a:solidFill>
                    <a:schemeClr val="bg1"/>
                  </a:solidFill>
                  <a:latin typeface="Arial" panose="020B0604020202020204" pitchFamily="34" charset="0"/>
                  <a:cs typeface="Arial" panose="020B0604020202020204" pitchFamily="34" charset="0"/>
                </a:rPr>
                <a:t>Fase 2</a:t>
              </a:r>
            </a:p>
            <a:p>
              <a:pPr algn="ctr" eaLnBrk="1" fontAlgn="auto" hangingPunct="1">
                <a:spcBef>
                  <a:spcPts val="0"/>
                </a:spcBef>
                <a:spcAft>
                  <a:spcPts val="0"/>
                </a:spcAft>
                <a:defRPr/>
              </a:pPr>
              <a:r>
                <a:rPr lang="es-x-int-SDL" sz="1600">
                  <a:solidFill>
                    <a:schemeClr val="bg1"/>
                  </a:solidFill>
                  <a:latin typeface="Arial" panose="020B0604020202020204" pitchFamily="34" charset="0"/>
                  <a:cs typeface="Arial" panose="020B0604020202020204" pitchFamily="34" charset="0"/>
                </a:rPr>
                <a:t>Concentrar esfuerzos</a:t>
              </a:r>
            </a:p>
          </p:txBody>
        </p:sp>
        <p:sp>
          <p:nvSpPr>
            <p:cNvPr id="11" name="Oval 10">
              <a:extLst>
                <a:ext uri="{FF2B5EF4-FFF2-40B4-BE49-F238E27FC236}">
                  <a16:creationId xmlns:a16="http://schemas.microsoft.com/office/drawing/2014/main" id="{C8F71FCD-93BB-B54E-9771-DEE5D515BFED}"/>
                </a:ext>
              </a:extLst>
            </p:cNvPr>
            <p:cNvSpPr>
              <a:spLocks noChangeAspect="1"/>
            </p:cNvSpPr>
            <p:nvPr/>
          </p:nvSpPr>
          <p:spPr>
            <a:xfrm>
              <a:off x="2691492"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dirty="0">
                  <a:solidFill>
                    <a:srgbClr val="7AC360"/>
                  </a:solidFill>
                  <a:latin typeface="Arial" panose="020B0604020202020204" pitchFamily="34" charset="0"/>
                  <a:cs typeface="Arial" panose="020B0604020202020204" pitchFamily="34" charset="0"/>
                </a:rPr>
                <a:t>Paso 4</a:t>
              </a:r>
            </a:p>
            <a:p>
              <a:pPr algn="ctr" eaLnBrk="1" fontAlgn="auto" hangingPunct="1">
                <a:spcBef>
                  <a:spcPts val="0"/>
                </a:spcBef>
                <a:spcAft>
                  <a:spcPts val="600"/>
                </a:spcAft>
                <a:defRPr/>
              </a:pPr>
              <a:r>
                <a:rPr lang="fr-BE" sz="1400" dirty="0" err="1">
                  <a:solidFill>
                    <a:srgbClr val="7AC360"/>
                  </a:solidFill>
                  <a:latin typeface="Arial" panose="020B0604020202020204" pitchFamily="34" charset="0"/>
                  <a:cs typeface="Arial" panose="020B0604020202020204" pitchFamily="34" charset="0"/>
                </a:rPr>
                <a:t>Conozca</a:t>
              </a:r>
              <a:r>
                <a:rPr lang="es-x-int-SDL" sz="1400" dirty="0">
                  <a:solidFill>
                    <a:srgbClr val="7AC360"/>
                  </a:solidFill>
                  <a:latin typeface="Arial" panose="020B0604020202020204" pitchFamily="34" charset="0"/>
                  <a:cs typeface="Arial" panose="020B0604020202020204" pitchFamily="34" charset="0"/>
                </a:rPr>
                <a:t> al tomador de decisiones</a:t>
              </a:r>
            </a:p>
          </p:txBody>
        </p:sp>
        <p:sp>
          <p:nvSpPr>
            <p:cNvPr id="12" name="Oval 11">
              <a:extLst>
                <a:ext uri="{FF2B5EF4-FFF2-40B4-BE49-F238E27FC236}">
                  <a16:creationId xmlns:a16="http://schemas.microsoft.com/office/drawing/2014/main" id="{769F8FF8-F0BD-514E-87FC-D3134A1A9AD1}"/>
                </a:ext>
              </a:extLst>
            </p:cNvPr>
            <p:cNvSpPr>
              <a:spLocks noChangeAspect="1"/>
            </p:cNvSpPr>
            <p:nvPr/>
          </p:nvSpPr>
          <p:spPr>
            <a:xfrm>
              <a:off x="4566214"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7AC360"/>
                  </a:solidFill>
                  <a:latin typeface="Arial" panose="020B0604020202020204" pitchFamily="34" charset="0"/>
                  <a:cs typeface="Arial" panose="020B0604020202020204" pitchFamily="34" charset="0"/>
                </a:rPr>
                <a:t>Paso 5</a:t>
              </a:r>
            </a:p>
            <a:p>
              <a:pPr algn="ctr" eaLnBrk="1" fontAlgn="auto" hangingPunct="1">
                <a:spcBef>
                  <a:spcPts val="0"/>
                </a:spcBef>
                <a:spcAft>
                  <a:spcPts val="600"/>
                </a:spcAft>
                <a:defRPr/>
              </a:pPr>
              <a:r>
                <a:rPr lang="es-x-int-SDL" sz="1400">
                  <a:solidFill>
                    <a:srgbClr val="7AC360"/>
                  </a:solidFill>
                  <a:latin typeface="Arial" panose="020B0604020202020204" pitchFamily="34" charset="0"/>
                  <a:cs typeface="Arial" panose="020B0604020202020204" pitchFamily="34" charset="0"/>
                </a:rPr>
                <a:t>Determinar la solicitud</a:t>
              </a:r>
            </a:p>
          </p:txBody>
        </p:sp>
        <p:sp>
          <p:nvSpPr>
            <p:cNvPr id="13" name="Oval 12">
              <a:extLst>
                <a:ext uri="{FF2B5EF4-FFF2-40B4-BE49-F238E27FC236}">
                  <a16:creationId xmlns:a16="http://schemas.microsoft.com/office/drawing/2014/main" id="{9A78E1CF-C957-7645-A386-80EF586C88AE}"/>
                </a:ext>
              </a:extLst>
            </p:cNvPr>
            <p:cNvSpPr>
              <a:spLocks noChangeAspect="1"/>
            </p:cNvSpPr>
            <p:nvPr/>
          </p:nvSpPr>
          <p:spPr>
            <a:xfrm>
              <a:off x="6440938"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7AC360"/>
                  </a:solidFill>
                  <a:latin typeface="Arial" panose="020B0604020202020204" pitchFamily="34" charset="0"/>
                  <a:cs typeface="Arial" panose="020B0604020202020204" pitchFamily="34" charset="0"/>
                </a:rPr>
                <a:t>Paso 6</a:t>
              </a:r>
            </a:p>
            <a:p>
              <a:pPr algn="ctr" eaLnBrk="1" fontAlgn="auto" hangingPunct="1">
                <a:spcBef>
                  <a:spcPts val="0"/>
                </a:spcBef>
                <a:spcAft>
                  <a:spcPts val="600"/>
                </a:spcAft>
                <a:defRPr/>
              </a:pPr>
              <a:r>
                <a:rPr lang="es-x-int-SDL" sz="1400">
                  <a:solidFill>
                    <a:srgbClr val="7AC360"/>
                  </a:solidFill>
                  <a:latin typeface="Arial" panose="020B0604020202020204" pitchFamily="34" charset="0"/>
                  <a:cs typeface="Arial" panose="020B0604020202020204" pitchFamily="34" charset="0"/>
                </a:rPr>
                <a:t>Crear un plan de trabajo</a:t>
              </a:r>
            </a:p>
          </p:txBody>
        </p:sp>
      </p:grpSp>
      <p:grpSp>
        <p:nvGrpSpPr>
          <p:cNvPr id="14" name="Group 8">
            <a:extLst>
              <a:ext uri="{FF2B5EF4-FFF2-40B4-BE49-F238E27FC236}">
                <a16:creationId xmlns:a16="http://schemas.microsoft.com/office/drawing/2014/main" id="{E3D773C5-CD94-7747-82AB-DE83D4DF0F64}"/>
              </a:ext>
            </a:extLst>
          </p:cNvPr>
          <p:cNvGrpSpPr>
            <a:grpSpLocks/>
          </p:cNvGrpSpPr>
          <p:nvPr/>
        </p:nvGrpSpPr>
        <p:grpSpPr bwMode="auto">
          <a:xfrm>
            <a:off x="2483621" y="5057777"/>
            <a:ext cx="7288213" cy="1671839"/>
            <a:chOff x="816768" y="5097259"/>
            <a:chExt cx="7287768" cy="1672349"/>
          </a:xfrm>
        </p:grpSpPr>
        <p:sp>
          <p:nvSpPr>
            <p:cNvPr id="15" name="Oval 14">
              <a:extLst>
                <a:ext uri="{FF2B5EF4-FFF2-40B4-BE49-F238E27FC236}">
                  <a16:creationId xmlns:a16="http://schemas.microsoft.com/office/drawing/2014/main" id="{7CD45D48-ABE5-424E-8D18-4F3CAE23948E}"/>
                </a:ext>
              </a:extLst>
            </p:cNvPr>
            <p:cNvSpPr>
              <a:spLocks noChangeAspect="1"/>
            </p:cNvSpPr>
            <p:nvPr/>
          </p:nvSpPr>
          <p:spPr>
            <a:xfrm>
              <a:off x="816768" y="5105400"/>
              <a:ext cx="1663598" cy="1664208"/>
            </a:xfrm>
            <a:prstGeom prst="ellipse">
              <a:avLst/>
            </a:prstGeom>
            <a:solidFill>
              <a:srgbClr val="E35880"/>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600" b="1">
                  <a:solidFill>
                    <a:schemeClr val="bg1"/>
                  </a:solidFill>
                  <a:latin typeface="Arial" panose="020B0604020202020204" pitchFamily="34" charset="0"/>
                  <a:cs typeface="Arial" panose="020B0604020202020204" pitchFamily="34" charset="0"/>
                </a:rPr>
                <a:t>Fase 3</a:t>
              </a:r>
            </a:p>
            <a:p>
              <a:pPr algn="ctr" eaLnBrk="1" fontAlgn="auto" hangingPunct="1">
                <a:spcBef>
                  <a:spcPts val="0"/>
                </a:spcBef>
                <a:spcAft>
                  <a:spcPts val="0"/>
                </a:spcAft>
                <a:defRPr/>
              </a:pPr>
              <a:r>
                <a:rPr lang="es-x-int-SDL" sz="1600">
                  <a:solidFill>
                    <a:schemeClr val="bg1"/>
                  </a:solidFill>
                  <a:latin typeface="Arial" panose="020B0604020202020204" pitchFamily="34" charset="0"/>
                  <a:cs typeface="Arial" panose="020B0604020202020204" pitchFamily="34" charset="0"/>
                </a:rPr>
                <a:t>Lograr cambio</a:t>
              </a:r>
            </a:p>
          </p:txBody>
        </p:sp>
        <p:sp>
          <p:nvSpPr>
            <p:cNvPr id="16" name="Oval 15">
              <a:extLst>
                <a:ext uri="{FF2B5EF4-FFF2-40B4-BE49-F238E27FC236}">
                  <a16:creationId xmlns:a16="http://schemas.microsoft.com/office/drawing/2014/main" id="{8887DD15-AE6D-814F-8ACC-19DEB442D4E6}"/>
                </a:ext>
              </a:extLst>
            </p:cNvPr>
            <p:cNvSpPr>
              <a:spLocks noChangeAspect="1"/>
            </p:cNvSpPr>
            <p:nvPr/>
          </p:nvSpPr>
          <p:spPr>
            <a:xfrm>
              <a:off x="2691492" y="5105400"/>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E35880"/>
                  </a:solidFill>
                  <a:latin typeface="Arial" panose="020B0604020202020204" pitchFamily="34" charset="0"/>
                  <a:cs typeface="Arial" panose="020B0604020202020204" pitchFamily="34" charset="0"/>
                </a:rPr>
                <a:t>Paso 7</a:t>
              </a:r>
            </a:p>
            <a:p>
              <a:pPr algn="ctr" eaLnBrk="1" fontAlgn="auto" hangingPunct="1">
                <a:spcBef>
                  <a:spcPts val="0"/>
                </a:spcBef>
                <a:spcAft>
                  <a:spcPts val="0"/>
                </a:spcAft>
                <a:defRPr/>
              </a:pPr>
              <a:r>
                <a:rPr lang="es-x-int-SDL" sz="1400">
                  <a:solidFill>
                    <a:srgbClr val="E35880"/>
                  </a:solidFill>
                  <a:latin typeface="Arial" panose="020B0604020202020204" pitchFamily="34" charset="0"/>
                  <a:cs typeface="Arial" panose="020B0604020202020204" pitchFamily="34" charset="0"/>
                </a:rPr>
                <a:t>Presentar el caso</a:t>
              </a:r>
            </a:p>
          </p:txBody>
        </p:sp>
        <p:sp>
          <p:nvSpPr>
            <p:cNvPr id="17" name="Oval 16">
              <a:extLst>
                <a:ext uri="{FF2B5EF4-FFF2-40B4-BE49-F238E27FC236}">
                  <a16:creationId xmlns:a16="http://schemas.microsoft.com/office/drawing/2014/main" id="{E1E6403A-B7B2-C84B-B1E8-F8183E62353C}"/>
                </a:ext>
              </a:extLst>
            </p:cNvPr>
            <p:cNvSpPr>
              <a:spLocks noChangeAspect="1"/>
            </p:cNvSpPr>
            <p:nvPr/>
          </p:nvSpPr>
          <p:spPr>
            <a:xfrm>
              <a:off x="4566214" y="5105400"/>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dirty="0">
                  <a:solidFill>
                    <a:srgbClr val="E35880"/>
                  </a:solidFill>
                  <a:latin typeface="Arial" panose="020B0604020202020204" pitchFamily="34" charset="0"/>
                  <a:cs typeface="Arial" panose="020B0604020202020204" pitchFamily="34" charset="0"/>
                </a:rPr>
                <a:t>Paso 8</a:t>
              </a:r>
            </a:p>
            <a:p>
              <a:pPr algn="ctr" eaLnBrk="1" fontAlgn="auto" hangingPunct="1">
                <a:spcBef>
                  <a:spcPts val="0"/>
                </a:spcBef>
                <a:spcAft>
                  <a:spcPts val="0"/>
                </a:spcAft>
                <a:defRPr/>
              </a:pPr>
              <a:r>
                <a:rPr lang="fr-BE" sz="1400" dirty="0">
                  <a:solidFill>
                    <a:srgbClr val="E35880"/>
                  </a:solidFill>
                  <a:latin typeface="Arial" panose="020B0604020202020204" pitchFamily="34" charset="0"/>
                  <a:cs typeface="Arial" panose="020B0604020202020204" pitchFamily="34" charset="0"/>
                </a:rPr>
                <a:t>Monitoreo</a:t>
              </a:r>
              <a:r>
                <a:rPr lang="es-x-int-SDL" sz="1400" dirty="0">
                  <a:solidFill>
                    <a:srgbClr val="E35880"/>
                  </a:solidFill>
                  <a:latin typeface="Arial" panose="020B0604020202020204" pitchFamily="34" charset="0"/>
                  <a:cs typeface="Arial" panose="020B0604020202020204" pitchFamily="34" charset="0"/>
                </a:rPr>
                <a:t> </a:t>
              </a:r>
              <a:r>
                <a:rPr lang="fr-BE" sz="1400" dirty="0">
                  <a:solidFill>
                    <a:srgbClr val="E35880"/>
                  </a:solidFill>
                  <a:latin typeface="Arial" panose="020B0604020202020204" pitchFamily="34" charset="0"/>
                  <a:cs typeface="Arial" panose="020B0604020202020204" pitchFamily="34" charset="0"/>
                </a:rPr>
                <a:t>d</a:t>
              </a:r>
              <a:r>
                <a:rPr lang="es-x-int-SDL" sz="1400" dirty="0">
                  <a:solidFill>
                    <a:srgbClr val="E35880"/>
                  </a:solidFill>
                  <a:latin typeface="Arial" panose="020B0604020202020204" pitchFamily="34" charset="0"/>
                  <a:cs typeface="Arial" panose="020B0604020202020204" pitchFamily="34" charset="0"/>
                </a:rPr>
                <a:t>el plan</a:t>
              </a:r>
            </a:p>
          </p:txBody>
        </p:sp>
        <p:sp>
          <p:nvSpPr>
            <p:cNvPr id="18" name="Oval 17">
              <a:extLst>
                <a:ext uri="{FF2B5EF4-FFF2-40B4-BE49-F238E27FC236}">
                  <a16:creationId xmlns:a16="http://schemas.microsoft.com/office/drawing/2014/main" id="{3B072D36-507C-CC4B-A488-CD6397C4E8F1}"/>
                </a:ext>
              </a:extLst>
            </p:cNvPr>
            <p:cNvSpPr>
              <a:spLocks noChangeAspect="1"/>
            </p:cNvSpPr>
            <p:nvPr/>
          </p:nvSpPr>
          <p:spPr>
            <a:xfrm>
              <a:off x="6440938" y="5097259"/>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es-x-int-SDL" sz="1400" b="1">
                  <a:solidFill>
                    <a:srgbClr val="E35880"/>
                  </a:solidFill>
                  <a:latin typeface="Arial" panose="020B0604020202020204" pitchFamily="34" charset="0"/>
                  <a:cs typeface="Arial" panose="020B0604020202020204" pitchFamily="34" charset="0"/>
                </a:rPr>
                <a:t>Paso 9</a:t>
              </a:r>
            </a:p>
            <a:p>
              <a:pPr algn="ctr" eaLnBrk="1" fontAlgn="auto" hangingPunct="1">
                <a:spcBef>
                  <a:spcPts val="0"/>
                </a:spcBef>
                <a:spcAft>
                  <a:spcPts val="0"/>
                </a:spcAft>
                <a:defRPr/>
              </a:pPr>
              <a:r>
                <a:rPr lang="es-x-int-SDL" sz="1400">
                  <a:solidFill>
                    <a:srgbClr val="E35880"/>
                  </a:solidFill>
                  <a:latin typeface="Arial" panose="020B0604020202020204" pitchFamily="34" charset="0"/>
                  <a:cs typeface="Arial" panose="020B0604020202020204" pitchFamily="34" charset="0"/>
                </a:rPr>
                <a:t>Capturar los resultados</a:t>
              </a:r>
            </a:p>
          </p:txBody>
        </p:sp>
      </p:grpSp>
    </p:spTree>
    <p:extLst>
      <p:ext uri="{BB962C8B-B14F-4D97-AF65-F5344CB8AC3E}">
        <p14:creationId xmlns:p14="http://schemas.microsoft.com/office/powerpoint/2010/main" val="419182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9A92-C130-A74C-ACEF-2AF53352EC3C}"/>
              </a:ext>
            </a:extLst>
          </p:cNvPr>
          <p:cNvSpPr>
            <a:spLocks noGrp="1"/>
          </p:cNvSpPr>
          <p:nvPr>
            <p:ph type="title"/>
          </p:nvPr>
        </p:nvSpPr>
        <p:spPr/>
        <p:txBody>
          <a:bodyPr>
            <a:normAutofit/>
          </a:bodyPr>
          <a:lstStyle/>
          <a:p>
            <a:r>
              <a:rPr lang="es-x-int-SDL" sz="4000">
                <a:solidFill>
                  <a:schemeClr val="accent5">
                    <a:lumMod val="50000"/>
                  </a:schemeClr>
                </a:solidFill>
              </a:rPr>
              <a:t>Principios rectores de la advocacy SMART</a:t>
            </a:r>
          </a:p>
        </p:txBody>
      </p:sp>
      <p:sp>
        <p:nvSpPr>
          <p:cNvPr id="4" name="Content Placeholder 2">
            <a:extLst>
              <a:ext uri="{FF2B5EF4-FFF2-40B4-BE49-F238E27FC236}">
                <a16:creationId xmlns:a16="http://schemas.microsoft.com/office/drawing/2014/main" id="{D0487F66-768D-4141-948A-6CB4A64310F0}"/>
              </a:ext>
            </a:extLst>
          </p:cNvPr>
          <p:cNvSpPr>
            <a:spLocks noGrp="1"/>
          </p:cNvSpPr>
          <p:nvPr>
            <p:ph idx="1"/>
          </p:nvPr>
        </p:nvSpPr>
        <p:spPr>
          <a:xfrm>
            <a:off x="838200" y="1462088"/>
            <a:ext cx="10515600" cy="4414664"/>
          </a:xfrm>
        </p:spPr>
        <p:txBody>
          <a:bodyPr>
            <a:normAutofit fontScale="92500" lnSpcReduction="10000"/>
          </a:bodyPr>
          <a:lstStyle/>
          <a:p>
            <a:pPr marL="514350" indent="-514350">
              <a:lnSpc>
                <a:spcPct val="120000"/>
              </a:lnSpc>
              <a:buAutoNum type="arabicPeriod"/>
            </a:pPr>
            <a:r>
              <a:rPr lang="es-x-int-SDL" sz="3200" dirty="0"/>
              <a:t>Impulsad</a:t>
            </a:r>
            <a:r>
              <a:rPr lang="fr-BE" sz="3200" dirty="0"/>
              <a:t>a</a:t>
            </a:r>
            <a:r>
              <a:rPr lang="es-x-int-SDL" sz="3200" dirty="0"/>
              <a:t> localmente</a:t>
            </a:r>
          </a:p>
          <a:p>
            <a:pPr marL="514350" indent="-514350">
              <a:lnSpc>
                <a:spcPct val="120000"/>
              </a:lnSpc>
              <a:buAutoNum type="arabicPeriod"/>
            </a:pPr>
            <a:r>
              <a:rPr lang="es-x-int-SDL" sz="3200" dirty="0"/>
              <a:t>Enfocad</a:t>
            </a:r>
            <a:r>
              <a:rPr lang="fr-BE" sz="3200" dirty="0"/>
              <a:t>a</a:t>
            </a:r>
            <a:endParaRPr lang="es-x-int-SDL" sz="3200" dirty="0"/>
          </a:p>
          <a:p>
            <a:pPr marL="514350" indent="-514350">
              <a:lnSpc>
                <a:spcPct val="120000"/>
              </a:lnSpc>
              <a:buAutoNum type="arabicPeriod"/>
            </a:pPr>
            <a:r>
              <a:rPr lang="es-x-int-SDL" sz="3200" dirty="0"/>
              <a:t>Basada en evidencias</a:t>
            </a:r>
          </a:p>
          <a:p>
            <a:pPr marL="514350" indent="-514350">
              <a:lnSpc>
                <a:spcPct val="120000"/>
              </a:lnSpc>
              <a:buAutoNum type="arabicPeriod"/>
            </a:pPr>
            <a:r>
              <a:rPr lang="es-x-int-SDL" sz="3200" dirty="0"/>
              <a:t>Colaborativa</a:t>
            </a:r>
          </a:p>
          <a:p>
            <a:pPr marL="514350" indent="-514350">
              <a:lnSpc>
                <a:spcPct val="120000"/>
              </a:lnSpc>
              <a:buAutoNum type="arabicPeriod"/>
            </a:pPr>
            <a:r>
              <a:rPr lang="es-x-int-SDL" sz="3200" dirty="0"/>
              <a:t>Influyente</a:t>
            </a:r>
          </a:p>
          <a:p>
            <a:pPr marL="514350" indent="-514350">
              <a:lnSpc>
                <a:spcPct val="120000"/>
              </a:lnSpc>
              <a:buAutoNum type="arabicPeriod"/>
            </a:pPr>
            <a:r>
              <a:rPr lang="es-x-int-SDL" sz="3200" dirty="0"/>
              <a:t>Apta para la rendición de cuentas</a:t>
            </a:r>
          </a:p>
          <a:p>
            <a:pPr marL="514350" indent="-514350">
              <a:lnSpc>
                <a:spcPct val="120000"/>
              </a:lnSpc>
              <a:buAutoNum type="arabicPeriod"/>
            </a:pPr>
            <a:r>
              <a:rPr lang="es-x-int-SDL" sz="3200" dirty="0"/>
              <a:t>Sostenible</a:t>
            </a:r>
          </a:p>
          <a:p>
            <a:endParaRPr lang="en-US" dirty="0"/>
          </a:p>
          <a:p>
            <a:endParaRPr lang="en-US" dirty="0"/>
          </a:p>
        </p:txBody>
      </p:sp>
    </p:spTree>
    <p:extLst>
      <p:ext uri="{BB962C8B-B14F-4D97-AF65-F5344CB8AC3E}">
        <p14:creationId xmlns:p14="http://schemas.microsoft.com/office/powerpoint/2010/main" val="135219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A9D3F-A80A-1749-BAE4-C26F74E80AFB}"/>
              </a:ext>
            </a:extLst>
          </p:cNvPr>
          <p:cNvSpPr>
            <a:spLocks noGrp="1"/>
          </p:cNvSpPr>
          <p:nvPr>
            <p:ph type="title"/>
          </p:nvPr>
        </p:nvSpPr>
        <p:spPr/>
        <p:txBody>
          <a:bodyPr/>
          <a:lstStyle/>
          <a:p>
            <a:r>
              <a:rPr lang="es-x-int-SDL" dirty="0"/>
              <a:t>Fase 1</a:t>
            </a:r>
            <a:r>
              <a:rPr lang="fr-BE" dirty="0"/>
              <a:t>.</a:t>
            </a:r>
            <a:r>
              <a:rPr lang="es-x-int-SDL" dirty="0"/>
              <a:t> </a:t>
            </a:r>
            <a:r>
              <a:rPr lang="fr-BE" dirty="0"/>
              <a:t>C</a:t>
            </a:r>
            <a:r>
              <a:rPr lang="es-x-int-SDL" dirty="0"/>
              <a:t>rear consenso</a:t>
            </a:r>
          </a:p>
        </p:txBody>
      </p:sp>
      <p:pic>
        <p:nvPicPr>
          <p:cNvPr id="11" name="Espace réservé du contenu 10">
            <a:extLst>
              <a:ext uri="{FF2B5EF4-FFF2-40B4-BE49-F238E27FC236}">
                <a16:creationId xmlns:a16="http://schemas.microsoft.com/office/drawing/2014/main" id="{65175E70-6251-4186-9BDB-F555CEB762D1}"/>
              </a:ext>
            </a:extLst>
          </p:cNvPr>
          <p:cNvPicPr>
            <a:picLocks noGrp="1" noChangeAspect="1"/>
          </p:cNvPicPr>
          <p:nvPr>
            <p:ph idx="1"/>
          </p:nvPr>
        </p:nvPicPr>
        <p:blipFill>
          <a:blip r:embed="rId3"/>
          <a:srcRect/>
          <a:stretch/>
        </p:blipFill>
        <p:spPr>
          <a:xfrm>
            <a:off x="3108960" y="1127071"/>
            <a:ext cx="5730929" cy="5730929"/>
          </a:xfrm>
        </p:spPr>
      </p:pic>
    </p:spTree>
    <p:extLst>
      <p:ext uri="{BB962C8B-B14F-4D97-AF65-F5344CB8AC3E}">
        <p14:creationId xmlns:p14="http://schemas.microsoft.com/office/powerpoint/2010/main" val="356132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742F-ADBC-DB47-A3C7-63531B356F8B}"/>
              </a:ext>
            </a:extLst>
          </p:cNvPr>
          <p:cNvSpPr>
            <a:spLocks noGrp="1"/>
          </p:cNvSpPr>
          <p:nvPr>
            <p:ph type="title"/>
          </p:nvPr>
        </p:nvSpPr>
        <p:spPr>
          <a:xfrm>
            <a:off x="1562100" y="261216"/>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1</a:t>
            </a:r>
          </a:p>
        </p:txBody>
      </p:sp>
      <p:sp>
        <p:nvSpPr>
          <p:cNvPr id="3" name="Content Placeholder 2">
            <a:extLst>
              <a:ext uri="{FF2B5EF4-FFF2-40B4-BE49-F238E27FC236}">
                <a16:creationId xmlns:a16="http://schemas.microsoft.com/office/drawing/2014/main" id="{5A3510D8-1DC7-154F-A6C7-4FD08CE03539}"/>
              </a:ext>
            </a:extLst>
          </p:cNvPr>
          <p:cNvSpPr>
            <a:spLocks noGrp="1"/>
          </p:cNvSpPr>
          <p:nvPr>
            <p:ph idx="1"/>
          </p:nvPr>
        </p:nvSpPr>
        <p:spPr/>
        <p:txBody>
          <a:bodyPr>
            <a:normAutofit fontScale="92500" lnSpcReduction="10000"/>
          </a:bodyPr>
          <a:lstStyle/>
          <a:p>
            <a:pPr marL="512064" indent="-512064">
              <a:lnSpc>
                <a:spcPct val="130000"/>
              </a:lnSpc>
              <a:buNone/>
            </a:pPr>
            <a:r>
              <a:rPr lang="es-x-int-SDL" b="1"/>
              <a:t>Reserve al menos media jornada para este paso si se realiza durante el taller. Si se asigna como tarea previa, reserve 1h30 para presentar y discutir las conclusiones.</a:t>
            </a:r>
          </a:p>
          <a:p>
            <a:pPr marL="0" indent="0">
              <a:buNone/>
            </a:pPr>
            <a:endParaRPr lang="en-US" dirty="0"/>
          </a:p>
          <a:p>
            <a:pPr marL="0" indent="0">
              <a:buNone/>
            </a:pPr>
            <a:r>
              <a:rPr lang="es-x-int-SDL" u="sng"/>
              <a:t>Antes de la sesión:</a:t>
            </a:r>
          </a:p>
          <a:p>
            <a:pPr marL="347472" indent="-347472">
              <a:lnSpc>
                <a:spcPct val="120000"/>
              </a:lnSpc>
              <a:spcBef>
                <a:spcPts val="900"/>
              </a:spcBef>
              <a:spcAft>
                <a:spcPts val="900"/>
              </a:spcAft>
            </a:pPr>
            <a:r>
              <a:rPr lang="es-x-int-SDL"/>
              <a:t>Revise la diapositiva 4 y las notas del orador de esta diapositiva para determinar su enfoque en el paso 1.</a:t>
            </a:r>
          </a:p>
          <a:p>
            <a:pPr marL="347472" indent="-347472">
              <a:lnSpc>
                <a:spcPct val="120000"/>
              </a:lnSpc>
              <a:spcBef>
                <a:spcPts val="900"/>
              </a:spcBef>
              <a:spcAft>
                <a:spcPts val="900"/>
              </a:spcAft>
            </a:pPr>
            <a:r>
              <a:rPr lang="es-x-int-SDL"/>
              <a:t>Adapte la diapositiva 19 con imágenes relevantes a nivel local.</a:t>
            </a:r>
          </a:p>
          <a:p>
            <a:pPr marL="347472" indent="-347472">
              <a:lnSpc>
                <a:spcPct val="120000"/>
              </a:lnSpc>
              <a:spcBef>
                <a:spcPts val="900"/>
              </a:spcBef>
              <a:spcAft>
                <a:spcPts val="900"/>
              </a:spcAft>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4809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03957" y="-2642264"/>
            <a:ext cx="7134612" cy="1214252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1FECE649-685D-724B-A552-5C1D0DE7AE4D}"/>
              </a:ext>
            </a:extLst>
          </p:cNvPr>
          <p:cNvSpPr txBox="1"/>
          <p:nvPr/>
        </p:nvSpPr>
        <p:spPr>
          <a:xfrm>
            <a:off x="6096000" y="2760782"/>
            <a:ext cx="6046526" cy="1938992"/>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1</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L</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as oportunidades de advocacy</a:t>
            </a:r>
          </a:p>
        </p:txBody>
      </p:sp>
      <p:pic>
        <p:nvPicPr>
          <p:cNvPr id="3" name="Image 2">
            <a:extLst>
              <a:ext uri="{FF2B5EF4-FFF2-40B4-BE49-F238E27FC236}">
                <a16:creationId xmlns:a16="http://schemas.microsoft.com/office/drawing/2014/main" id="{5590318C-253C-4BC3-8013-260CA5242239}"/>
              </a:ext>
            </a:extLst>
          </p:cNvPr>
          <p:cNvPicPr>
            <a:picLocks noChangeAspect="1"/>
          </p:cNvPicPr>
          <p:nvPr/>
        </p:nvPicPr>
        <p:blipFill>
          <a:blip r:embed="rId3"/>
          <a:srcRect/>
          <a:stretch/>
        </p:blipFill>
        <p:spPr>
          <a:xfrm>
            <a:off x="574425" y="776651"/>
            <a:ext cx="5588979" cy="5588979"/>
          </a:xfrm>
          <a:prstGeom prst="rect">
            <a:avLst/>
          </a:prstGeom>
        </p:spPr>
      </p:pic>
    </p:spTree>
    <p:extLst>
      <p:ext uri="{BB962C8B-B14F-4D97-AF65-F5344CB8AC3E}">
        <p14:creationId xmlns:p14="http://schemas.microsoft.com/office/powerpoint/2010/main" val="73674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69E8B69-92A9-874A-96CC-C9F00FD47505}"/>
              </a:ext>
            </a:extLst>
          </p:cNvPr>
          <p:cNvSpPr>
            <a:spLocks noGrp="1"/>
          </p:cNvSpPr>
          <p:nvPr>
            <p:ph idx="1"/>
          </p:nvPr>
        </p:nvSpPr>
        <p:spPr>
          <a:xfrm>
            <a:off x="838200" y="1260389"/>
            <a:ext cx="10515600" cy="4731221"/>
          </a:xfrm>
          <a:ln w="38100">
            <a:solidFill>
              <a:srgbClr val="00B0F0"/>
            </a:solidFill>
          </a:ln>
        </p:spPr>
        <p:txBody>
          <a:bodyPr rtlCol="0" anchor="ctr">
            <a:noAutofit/>
          </a:bodyPr>
          <a:lstStyle/>
          <a:p>
            <a:pPr marL="0" indent="0" algn="ctr" eaLnBrk="1" fontAlgn="auto" hangingPunct="1">
              <a:buNone/>
              <a:defRPr/>
            </a:pPr>
            <a:r>
              <a:rPr lang="es-x-int-SDL" sz="3200" dirty="0">
                <a:ea typeface="+mn-ea"/>
              </a:rPr>
              <a:t>Marcador de posición</a:t>
            </a:r>
          </a:p>
          <a:p>
            <a:pPr marL="0" indent="0" algn="ctr" eaLnBrk="1" fontAlgn="auto" hangingPunct="1">
              <a:buNone/>
              <a:defRPr/>
            </a:pPr>
            <a:r>
              <a:rPr lang="es-x-int-SDL" sz="2000" dirty="0">
                <a:ea typeface="+mn-ea"/>
              </a:rPr>
              <a:t>Inserte fotos o declaraciones que representen el entorno que rodea al proceso de toma de decisiones (por ejemplo, citas sobre su problema mencionadas por los tomadores de decisiones o de otras personas u organismos influyentes)</a:t>
            </a:r>
          </a:p>
        </p:txBody>
      </p:sp>
      <p:sp>
        <p:nvSpPr>
          <p:cNvPr id="2" name="Title 1">
            <a:extLst>
              <a:ext uri="{FF2B5EF4-FFF2-40B4-BE49-F238E27FC236}">
                <a16:creationId xmlns:a16="http://schemas.microsoft.com/office/drawing/2014/main" id="{514C137B-B6A7-DA40-B68D-7D5DA0EB6859}"/>
              </a:ext>
            </a:extLst>
          </p:cNvPr>
          <p:cNvSpPr>
            <a:spLocks noGrp="1"/>
          </p:cNvSpPr>
          <p:nvPr>
            <p:ph type="title"/>
          </p:nvPr>
        </p:nvSpPr>
        <p:spPr/>
        <p:txBody>
          <a:bodyPr>
            <a:normAutofit/>
          </a:bodyPr>
          <a:lstStyle/>
          <a:p>
            <a:r>
              <a:rPr lang="es-x-int-SDL" dirty="0"/>
              <a:t>Paso 1—Comprender </a:t>
            </a:r>
            <a:r>
              <a:rPr lang="es-x-int-SDL" dirty="0">
                <a:latin typeface="Tahoma" panose="020B0604030504040204" pitchFamily="34" charset="0"/>
                <a:ea typeface="Tahoma" panose="020B0604030504040204" pitchFamily="34" charset="0"/>
                <a:cs typeface="Tahoma" panose="020B0604030504040204" pitchFamily="34" charset="0"/>
              </a:rPr>
              <a:t>el</a:t>
            </a:r>
            <a:r>
              <a:rPr lang="es-x-int-SDL" dirty="0"/>
              <a:t> contexto</a:t>
            </a:r>
          </a:p>
        </p:txBody>
      </p:sp>
    </p:spTree>
    <p:extLst>
      <p:ext uri="{BB962C8B-B14F-4D97-AF65-F5344CB8AC3E}">
        <p14:creationId xmlns:p14="http://schemas.microsoft.com/office/powerpoint/2010/main" val="36077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E025-D60B-5846-AF05-7F84A23E8B74}"/>
              </a:ext>
            </a:extLst>
          </p:cNvPr>
          <p:cNvSpPr>
            <a:spLocks noGrp="1"/>
          </p:cNvSpPr>
          <p:nvPr>
            <p:ph type="title"/>
          </p:nvPr>
        </p:nvSpPr>
        <p:spPr/>
        <p:txBody>
          <a:bodyPr>
            <a:normAutofit/>
          </a:bodyPr>
          <a:lstStyle/>
          <a:p>
            <a:pPr algn="ctr"/>
            <a:r>
              <a:rPr lang="es-x-int-SDL" sz="4000">
                <a:solidFill>
                  <a:srgbClr val="1F4E79"/>
                </a:solidFill>
              </a:rPr>
              <a:t>Para el facilitador</a:t>
            </a:r>
            <a:br>
              <a:rPr lang="es-x-int-SDL" sz="4000">
                <a:solidFill>
                  <a:srgbClr val="1F4E79"/>
                </a:solidFill>
              </a:rPr>
            </a:br>
            <a:r>
              <a:rPr lang="es-x-int-SDL" sz="4000">
                <a:solidFill>
                  <a:srgbClr val="1F4E79"/>
                </a:solidFill>
              </a:rPr>
              <a:t>Tome decisiones</a:t>
            </a:r>
          </a:p>
        </p:txBody>
      </p:sp>
      <p:sp>
        <p:nvSpPr>
          <p:cNvPr id="3" name="Content Placeholder 2">
            <a:extLst>
              <a:ext uri="{FF2B5EF4-FFF2-40B4-BE49-F238E27FC236}">
                <a16:creationId xmlns:a16="http://schemas.microsoft.com/office/drawing/2014/main" id="{318E038F-EDAE-C044-BB7B-DB4178687A2C}"/>
              </a:ext>
            </a:extLst>
          </p:cNvPr>
          <p:cNvSpPr>
            <a:spLocks noGrp="1"/>
          </p:cNvSpPr>
          <p:nvPr>
            <p:ph idx="1"/>
          </p:nvPr>
        </p:nvSpPr>
        <p:spPr>
          <a:xfrm>
            <a:off x="838200" y="1483504"/>
            <a:ext cx="10515600" cy="5055408"/>
          </a:xfrm>
        </p:spPr>
        <p:txBody>
          <a:bodyPr>
            <a:normAutofit fontScale="92500" lnSpcReduction="10000"/>
          </a:bodyPr>
          <a:lstStyle/>
          <a:p>
            <a:pPr marL="347472" indent="-347472">
              <a:lnSpc>
                <a:spcPct val="110000"/>
              </a:lnSpc>
              <a:spcBef>
                <a:spcPts val="900"/>
              </a:spcBef>
              <a:spcAft>
                <a:spcPts val="900"/>
              </a:spcAft>
              <a:buFont typeface="+mj-lt"/>
              <a:buAutoNum type="arabicPeriod"/>
            </a:pPr>
            <a:r>
              <a:rPr lang="es-x-int-SDL" sz="2400" b="1" dirty="0"/>
              <a:t>Establezca el alcance de la facilitación</a:t>
            </a:r>
          </a:p>
          <a:p>
            <a:pPr marL="740664" lvl="3" indent="-283464">
              <a:lnSpc>
                <a:spcPct val="110000"/>
              </a:lnSpc>
              <a:spcBef>
                <a:spcPts val="600"/>
              </a:spcBef>
              <a:spcAft>
                <a:spcPts val="600"/>
              </a:spcAft>
              <a:buFont typeface="+mj-lt"/>
              <a:buAutoNum type="alphaLcPeriod"/>
            </a:pPr>
            <a:r>
              <a:rPr lang="es-x-int-SDL" dirty="0"/>
              <a:t>Determine lo que puede lograr en el tiempo que dispone. </a:t>
            </a:r>
          </a:p>
          <a:p>
            <a:pPr marL="740664" lvl="3" indent="-283464">
              <a:lnSpc>
                <a:spcPct val="110000"/>
              </a:lnSpc>
              <a:spcBef>
                <a:spcPts val="600"/>
              </a:spcBef>
              <a:spcAft>
                <a:spcPts val="600"/>
              </a:spcAft>
              <a:buFont typeface="+mj-lt"/>
              <a:buAutoNum type="alphaLcPeriod"/>
            </a:pPr>
            <a:r>
              <a:rPr lang="es-x-int-SDL" dirty="0"/>
              <a:t>Es posible que necesite varias sesiones o más tiempo para cumplir las tres fases de la </a:t>
            </a:r>
            <a:r>
              <a:rPr lang="fr-BE" dirty="0"/>
              <a:t>a</a:t>
            </a:r>
            <a:r>
              <a:rPr lang="es-x-int-SDL" dirty="0"/>
              <a:t>dvocacy SMART.</a:t>
            </a:r>
          </a:p>
          <a:p>
            <a:pPr marL="347472" indent="-347472">
              <a:lnSpc>
                <a:spcPct val="110000"/>
              </a:lnSpc>
              <a:spcBef>
                <a:spcPts val="900"/>
              </a:spcBef>
              <a:spcAft>
                <a:spcPts val="900"/>
              </a:spcAft>
              <a:buFont typeface="+mj-lt"/>
              <a:buAutoNum type="arabicPeriod"/>
            </a:pPr>
            <a:r>
              <a:rPr lang="fr-BE" sz="2400" b="1" dirty="0"/>
              <a:t>Fomente </a:t>
            </a:r>
            <a:r>
              <a:rPr lang="fr-BE" sz="2400" b="1" dirty="0" err="1"/>
              <a:t>sesiones</a:t>
            </a:r>
            <a:r>
              <a:rPr lang="fr-BE" sz="2400" b="1" dirty="0"/>
              <a:t> interactivas </a:t>
            </a:r>
            <a:r>
              <a:rPr lang="en-US" sz="2400" b="1" dirty="0"/>
              <a:t>y </a:t>
            </a:r>
            <a:r>
              <a:rPr lang="en-US" sz="2400" b="1" dirty="0" err="1"/>
              <a:t>proponga</a:t>
            </a:r>
            <a:r>
              <a:rPr lang="en-US" sz="2400" b="1" dirty="0"/>
              <a:t> </a:t>
            </a:r>
            <a:r>
              <a:rPr lang="en-US" sz="2400" b="1" dirty="0" err="1"/>
              <a:t>ejercicios</a:t>
            </a:r>
            <a:endParaRPr lang="es-x-int-SDL" sz="2400" b="1" dirty="0"/>
          </a:p>
          <a:p>
            <a:pPr marL="740664" lvl="3" indent="-283464">
              <a:lnSpc>
                <a:spcPct val="110000"/>
              </a:lnSpc>
              <a:spcBef>
                <a:spcPts val="600"/>
              </a:spcBef>
              <a:spcAft>
                <a:spcPts val="600"/>
              </a:spcAft>
              <a:buFont typeface="+mj-lt"/>
              <a:buAutoNum type="alphaLcPeriod"/>
            </a:pPr>
            <a:r>
              <a:rPr lang="es-x-int-SDL" dirty="0"/>
              <a:t>Familiarícese con los ejercicios propuestos y adáptelos o añada los suyos propios.</a:t>
            </a:r>
          </a:p>
          <a:p>
            <a:pPr marL="740664" lvl="3" indent="-283464">
              <a:lnSpc>
                <a:spcPct val="110000"/>
              </a:lnSpc>
              <a:spcBef>
                <a:spcPts val="600"/>
              </a:spcBef>
              <a:spcAft>
                <a:spcPts val="600"/>
              </a:spcAft>
              <a:buFont typeface="+mj-lt"/>
              <a:buAutoNum type="alphaLcPeriod"/>
            </a:pPr>
            <a:r>
              <a:rPr lang="es-x-int-SDL" dirty="0"/>
              <a:t>Decida si los ejercicios o actividades serán realizados por todo el grupo, por grupos separados, individualmente o por una combinación de estas modalidades.</a:t>
            </a:r>
          </a:p>
          <a:p>
            <a:pPr marL="347472" indent="-347472">
              <a:lnSpc>
                <a:spcPct val="110000"/>
              </a:lnSpc>
              <a:spcBef>
                <a:spcPts val="900"/>
              </a:spcBef>
              <a:spcAft>
                <a:spcPts val="900"/>
              </a:spcAft>
              <a:buFont typeface="+mj-lt"/>
              <a:buAutoNum type="arabicPeriod"/>
            </a:pPr>
            <a:r>
              <a:rPr lang="es-x-int-SDL" sz="2400" b="1" dirty="0"/>
              <a:t>Finalice la agenda y las funciones</a:t>
            </a:r>
          </a:p>
          <a:p>
            <a:pPr marL="740664" lvl="3" indent="-283464">
              <a:lnSpc>
                <a:spcPct val="110000"/>
              </a:lnSpc>
              <a:spcBef>
                <a:spcPts val="600"/>
              </a:spcBef>
              <a:spcAft>
                <a:spcPts val="600"/>
              </a:spcAft>
              <a:buFont typeface="+mj-lt"/>
              <a:buAutoNum type="alphaLcPeriod"/>
            </a:pPr>
            <a:r>
              <a:rPr lang="es-x-int-SDL" dirty="0"/>
              <a:t>Revise los modelos de agenda.</a:t>
            </a:r>
          </a:p>
          <a:p>
            <a:pPr marL="740664" lvl="3" indent="-283464">
              <a:lnSpc>
                <a:spcPct val="110000"/>
              </a:lnSpc>
              <a:spcBef>
                <a:spcPts val="600"/>
              </a:spcBef>
              <a:spcAft>
                <a:spcPts val="600"/>
              </a:spcAft>
              <a:buFont typeface="+mj-lt"/>
              <a:buAutoNum type="alphaLcPeriod"/>
            </a:pPr>
            <a:r>
              <a:rPr lang="es-x-int-SDL" dirty="0"/>
              <a:t>Adapte el programa y los ejercicios a sus necesidades. </a:t>
            </a:r>
          </a:p>
          <a:p>
            <a:pPr marL="740664" lvl="3" indent="-283464">
              <a:lnSpc>
                <a:spcPct val="110000"/>
              </a:lnSpc>
              <a:spcBef>
                <a:spcPts val="600"/>
              </a:spcBef>
              <a:spcAft>
                <a:spcPts val="600"/>
              </a:spcAft>
              <a:buFont typeface="+mj-lt"/>
              <a:buAutoNum type="alphaLcPeriod"/>
            </a:pPr>
            <a:r>
              <a:rPr lang="es-x-int-SDL" dirty="0"/>
              <a:t>Asigne las funciones, por ejemplo, a un anotador, a facilitadores adicionales.</a:t>
            </a:r>
          </a:p>
        </p:txBody>
      </p:sp>
      <p:sp>
        <p:nvSpPr>
          <p:cNvPr id="6" name="Slide Number Placeholder 5">
            <a:extLst>
              <a:ext uri="{FF2B5EF4-FFF2-40B4-BE49-F238E27FC236}">
                <a16:creationId xmlns:a16="http://schemas.microsoft.com/office/drawing/2014/main" id="{1EB38452-891A-48E0-B048-F0452236955E}"/>
              </a:ext>
            </a:extLst>
          </p:cNvPr>
          <p:cNvSpPr>
            <a:spLocks noGrp="1"/>
          </p:cNvSpPr>
          <p:nvPr>
            <p:ph type="sldNum" sz="quarter" idx="12"/>
          </p:nvPr>
        </p:nvSpPr>
        <p:spPr/>
        <p:txBody>
          <a:bodyPr/>
          <a:lstStyle/>
          <a:p>
            <a:fld id="{635B0F88-3849-DD47-8728-3C255520CEA0}" type="slidenum">
              <a:rPr lang="en-US" smtClean="0"/>
              <a:t>2</a:t>
            </a:fld>
            <a:endParaRPr lang="en-US"/>
          </a:p>
        </p:txBody>
      </p:sp>
    </p:spTree>
    <p:extLst>
      <p:ext uri="{BB962C8B-B14F-4D97-AF65-F5344CB8AC3E}">
        <p14:creationId xmlns:p14="http://schemas.microsoft.com/office/powerpoint/2010/main" val="84205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3CDB-5689-FB4A-9340-1BFE17078A44}"/>
              </a:ext>
            </a:extLst>
          </p:cNvPr>
          <p:cNvSpPr>
            <a:spLocks noGrp="1"/>
          </p:cNvSpPr>
          <p:nvPr>
            <p:ph type="title"/>
          </p:nvPr>
        </p:nvSpPr>
        <p:spPr/>
        <p:txBody>
          <a:bodyPr/>
          <a:lstStyle/>
          <a:p>
            <a:r>
              <a:rPr lang="es-x-int-SDL"/>
              <a:t>1.1 Evaluar el contexto de su problema</a:t>
            </a:r>
          </a:p>
        </p:txBody>
      </p:sp>
      <p:graphicFrame>
        <p:nvGraphicFramePr>
          <p:cNvPr id="4" name="Diagram 3">
            <a:extLst>
              <a:ext uri="{FF2B5EF4-FFF2-40B4-BE49-F238E27FC236}">
                <a16:creationId xmlns:a16="http://schemas.microsoft.com/office/drawing/2014/main" id="{A06F7F1D-2D5D-A44B-9519-C6B6EE186CC5}"/>
              </a:ext>
            </a:extLst>
          </p:cNvPr>
          <p:cNvGraphicFramePr/>
          <p:nvPr>
            <p:extLst>
              <p:ext uri="{D42A27DB-BD31-4B8C-83A1-F6EECF244321}">
                <p14:modId xmlns:p14="http://schemas.microsoft.com/office/powerpoint/2010/main" val="3511232071"/>
              </p:ext>
            </p:extLst>
          </p:nvPr>
        </p:nvGraphicFramePr>
        <p:xfrm>
          <a:off x="1964070" y="14446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59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12EB5-8309-DB4F-8609-BBA0511F713D}"/>
              </a:ext>
            </a:extLst>
          </p:cNvPr>
          <p:cNvSpPr>
            <a:spLocks noGrp="1"/>
          </p:cNvSpPr>
          <p:nvPr>
            <p:ph idx="1"/>
          </p:nvPr>
        </p:nvSpPr>
        <p:spPr>
          <a:xfrm>
            <a:off x="846945" y="1445741"/>
            <a:ext cx="10515600" cy="5232718"/>
          </a:xfrm>
        </p:spPr>
        <p:txBody>
          <a:bodyPr>
            <a:normAutofit fontScale="92500"/>
          </a:bodyPr>
          <a:lstStyle/>
          <a:p>
            <a:pPr marL="514350" indent="-514350">
              <a:lnSpc>
                <a:spcPct val="120000"/>
              </a:lnSpc>
              <a:buFont typeface="+mj-lt"/>
              <a:buAutoNum type="arabicPeriod"/>
            </a:pPr>
            <a:r>
              <a:rPr lang="es-x-int-SDL" dirty="0"/>
              <a:t>¿Qué problema abordará su estrategia de advocacy?</a:t>
            </a:r>
          </a:p>
          <a:p>
            <a:pPr marL="514350" indent="-514350">
              <a:lnSpc>
                <a:spcPct val="120000"/>
              </a:lnSpc>
              <a:buFont typeface="+mj-lt"/>
              <a:buAutoNum type="arabicPeriod"/>
            </a:pPr>
            <a:r>
              <a:rPr lang="es-x-int-SDL" dirty="0"/>
              <a:t>¿Cuáles son las oportunidades y los obstáculos para abordar el problema (por ejemplo, elecciones, catástrofes naturales)? </a:t>
            </a:r>
          </a:p>
          <a:p>
            <a:pPr marL="514350" indent="-514350">
              <a:lnSpc>
                <a:spcPct val="120000"/>
              </a:lnSpc>
              <a:buFont typeface="+mj-lt"/>
              <a:buAutoNum type="arabicPeriod"/>
            </a:pPr>
            <a:r>
              <a:rPr lang="es-x-int-SDL" dirty="0"/>
              <a:t>¿Cuál es el nivel de apoyo y oposición? </a:t>
            </a:r>
          </a:p>
          <a:p>
            <a:pPr marL="514350" indent="-514350">
              <a:lnSpc>
                <a:spcPct val="120000"/>
              </a:lnSpc>
              <a:buFont typeface="+mj-lt"/>
              <a:buAutoNum type="arabicPeriod"/>
            </a:pPr>
            <a:r>
              <a:rPr lang="es-x-int-SDL" dirty="0"/>
              <a:t>¿Qué problemas relacionados son más prioritarios en las agendas de los tomadores de decisiones?</a:t>
            </a:r>
          </a:p>
          <a:p>
            <a:pPr marL="514350" indent="-514350">
              <a:lnSpc>
                <a:spcPct val="120000"/>
              </a:lnSpc>
              <a:buFont typeface="+mj-lt"/>
              <a:buAutoNum type="arabicPeriod"/>
            </a:pPr>
            <a:r>
              <a:rPr lang="es-x-int-SDL" dirty="0"/>
              <a:t>¿Cuáles son las propuestas alternativas para la acción sobre su problema o sobre otros problemas que compiten con el suyo atrayendo también la atención de los responsables políticos?</a:t>
            </a:r>
          </a:p>
          <a:p>
            <a:endParaRPr lang="en-US" dirty="0"/>
          </a:p>
          <a:p>
            <a:endParaRPr lang="en-US" dirty="0"/>
          </a:p>
        </p:txBody>
      </p:sp>
      <p:sp>
        <p:nvSpPr>
          <p:cNvPr id="2" name="Title 1">
            <a:extLst>
              <a:ext uri="{FF2B5EF4-FFF2-40B4-BE49-F238E27FC236}">
                <a16:creationId xmlns:a16="http://schemas.microsoft.com/office/drawing/2014/main" id="{930A19B6-52DE-1F46-A9B6-1851A270F7CC}"/>
              </a:ext>
            </a:extLst>
          </p:cNvPr>
          <p:cNvSpPr>
            <a:spLocks noGrp="1"/>
          </p:cNvSpPr>
          <p:nvPr>
            <p:ph type="title"/>
          </p:nvPr>
        </p:nvSpPr>
        <p:spPr/>
        <p:txBody>
          <a:bodyPr/>
          <a:lstStyle/>
          <a:p>
            <a:r>
              <a:rPr lang="es-x-int-SDL" dirty="0"/>
              <a:t>Evaluar el contexto: el entorno</a:t>
            </a:r>
          </a:p>
        </p:txBody>
      </p:sp>
    </p:spTree>
    <p:extLst>
      <p:ext uri="{BB962C8B-B14F-4D97-AF65-F5344CB8AC3E}">
        <p14:creationId xmlns:p14="http://schemas.microsoft.com/office/powerpoint/2010/main" val="339719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BB7CF-1ABE-E84E-8F47-FC6EAF4CDDCE}"/>
              </a:ext>
            </a:extLst>
          </p:cNvPr>
          <p:cNvSpPr>
            <a:spLocks noGrp="1"/>
          </p:cNvSpPr>
          <p:nvPr>
            <p:ph idx="1"/>
          </p:nvPr>
        </p:nvSpPr>
        <p:spPr>
          <a:xfrm>
            <a:off x="846945" y="1476139"/>
            <a:ext cx="10515600" cy="5402839"/>
          </a:xfrm>
        </p:spPr>
        <p:txBody>
          <a:bodyPr>
            <a:normAutofit fontScale="92500"/>
          </a:bodyPr>
          <a:lstStyle/>
          <a:p>
            <a:pPr marL="514350" indent="-514350">
              <a:lnSpc>
                <a:spcPct val="120000"/>
              </a:lnSpc>
              <a:buFont typeface="+mj-lt"/>
              <a:buAutoNum type="arabicPeriod"/>
            </a:pPr>
            <a:r>
              <a:rPr lang="es-x-int-SDL" dirty="0"/>
              <a:t>¿Qué tomadores de decisiones están mejor capacitados para actuar en la política o la financiación relacionada con su problema? </a:t>
            </a:r>
          </a:p>
          <a:p>
            <a:pPr marL="514350" indent="-514350">
              <a:lnSpc>
                <a:spcPct val="120000"/>
              </a:lnSpc>
              <a:buFont typeface="+mj-lt"/>
              <a:buAutoNum type="arabicPeriod"/>
            </a:pPr>
            <a:r>
              <a:rPr lang="es-x-int-SDL" dirty="0"/>
              <a:t>¿Qué organizaciones de la sociedad civil, grupos religiosos, empresas, etc. desempeñan un papel de liderazgo en el problema?</a:t>
            </a:r>
          </a:p>
          <a:p>
            <a:pPr marL="514350" indent="-514350">
              <a:lnSpc>
                <a:spcPct val="120000"/>
              </a:lnSpc>
              <a:buFont typeface="+mj-lt"/>
              <a:buAutoNum type="arabicPeriod"/>
            </a:pPr>
            <a:r>
              <a:rPr lang="es-x-int-SDL" dirty="0"/>
              <a:t>¿Quiénes son los líderes y expertos influyentes en el problema?</a:t>
            </a:r>
          </a:p>
          <a:p>
            <a:pPr marL="514350" indent="-514350">
              <a:lnSpc>
                <a:spcPct val="120000"/>
              </a:lnSpc>
              <a:buFont typeface="+mj-lt"/>
              <a:buAutoNum type="arabicPeriod"/>
            </a:pPr>
            <a:r>
              <a:rPr lang="es-x-int-SDL" dirty="0"/>
              <a:t>¿Quién trabaja más en este ámbito de la advocacy y cuáles son sus objetivos? </a:t>
            </a:r>
          </a:p>
          <a:p>
            <a:pPr marL="514350" indent="-514350">
              <a:lnSpc>
                <a:spcPct val="120000"/>
              </a:lnSpc>
              <a:buFont typeface="+mj-lt"/>
              <a:buAutoNum type="arabicPeriod"/>
            </a:pPr>
            <a:r>
              <a:rPr lang="es-x-int-SDL" dirty="0"/>
              <a:t>Para todos los actores, ¿cuáles son sus valores y puntos de vista? </a:t>
            </a:r>
          </a:p>
          <a:p>
            <a:endParaRPr lang="en-US" dirty="0"/>
          </a:p>
          <a:p>
            <a:endParaRPr lang="en-US" dirty="0"/>
          </a:p>
        </p:txBody>
      </p:sp>
      <p:sp>
        <p:nvSpPr>
          <p:cNvPr id="2" name="Title 1">
            <a:extLst>
              <a:ext uri="{FF2B5EF4-FFF2-40B4-BE49-F238E27FC236}">
                <a16:creationId xmlns:a16="http://schemas.microsoft.com/office/drawing/2014/main" id="{57C70032-C425-9E4E-8B3B-A2FE6679F107}"/>
              </a:ext>
            </a:extLst>
          </p:cNvPr>
          <p:cNvSpPr>
            <a:spLocks noGrp="1"/>
          </p:cNvSpPr>
          <p:nvPr>
            <p:ph type="title"/>
          </p:nvPr>
        </p:nvSpPr>
        <p:spPr/>
        <p:txBody>
          <a:bodyPr/>
          <a:lstStyle/>
          <a:p>
            <a:r>
              <a:rPr lang="es-x-int-SDL"/>
              <a:t>Evaluar el contexto: los actores</a:t>
            </a:r>
          </a:p>
        </p:txBody>
      </p:sp>
    </p:spTree>
    <p:extLst>
      <p:ext uri="{BB962C8B-B14F-4D97-AF65-F5344CB8AC3E}">
        <p14:creationId xmlns:p14="http://schemas.microsoft.com/office/powerpoint/2010/main" val="84463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B8BE4-3529-F540-BEFA-B92290201AC3}"/>
              </a:ext>
            </a:extLst>
          </p:cNvPr>
          <p:cNvSpPr>
            <a:spLocks noGrp="1"/>
          </p:cNvSpPr>
          <p:nvPr>
            <p:ph idx="1"/>
          </p:nvPr>
        </p:nvSpPr>
        <p:spPr/>
        <p:txBody>
          <a:bodyPr>
            <a:normAutofit/>
          </a:bodyPr>
          <a:lstStyle/>
          <a:p>
            <a:pPr marL="514350" indent="-514350">
              <a:lnSpc>
                <a:spcPct val="120000"/>
              </a:lnSpc>
              <a:buFont typeface="+mj-lt"/>
              <a:buAutoNum type="arabicPeriod"/>
            </a:pPr>
            <a:r>
              <a:rPr lang="es-x-int-SDL" dirty="0"/>
              <a:t>¿Qué datos definen el alcance del problema?</a:t>
            </a:r>
          </a:p>
          <a:p>
            <a:pPr marL="514350" indent="-514350">
              <a:lnSpc>
                <a:spcPct val="120000"/>
              </a:lnSpc>
              <a:buFont typeface="+mj-lt"/>
              <a:buAutoNum type="arabicPeriod"/>
            </a:pPr>
            <a:r>
              <a:rPr lang="es-x-int-SDL" dirty="0"/>
              <a:t>¿A quién afecta y quién se beneficiaría de una decisión política o de financiación?</a:t>
            </a:r>
          </a:p>
          <a:p>
            <a:pPr marL="514350" indent="-514350">
              <a:lnSpc>
                <a:spcPct val="120000"/>
              </a:lnSpc>
              <a:buFont typeface="+mj-lt"/>
              <a:buAutoNum type="arabicPeriod"/>
            </a:pPr>
            <a:r>
              <a:rPr lang="es-x-int-SDL" dirty="0"/>
              <a:t>¿Qué medidas políticas serán eficaces para abordar el problema? ¿Qué fuerza tiene la información?</a:t>
            </a:r>
          </a:p>
          <a:p>
            <a:pPr marL="514350" indent="-514350">
              <a:lnSpc>
                <a:spcPct val="120000"/>
              </a:lnSpc>
              <a:buFont typeface="+mj-lt"/>
              <a:buAutoNum type="arabicPeriod"/>
            </a:pPr>
            <a:r>
              <a:rPr lang="es-x-int-SDL" dirty="0"/>
              <a:t>¿</a:t>
            </a:r>
            <a:r>
              <a:rPr lang="fr-BE" dirty="0"/>
              <a:t>L</a:t>
            </a:r>
            <a:r>
              <a:rPr lang="es-x-int-SDL" dirty="0"/>
              <a:t>as prioridades políticas y de financiación actuales </a:t>
            </a:r>
            <a:r>
              <a:rPr lang="fr-BE" dirty="0"/>
              <a:t>s</a:t>
            </a:r>
            <a:r>
              <a:rPr lang="es-x-int-SDL" dirty="0"/>
              <a:t>e acuerdan con la evidencia?</a:t>
            </a:r>
          </a:p>
          <a:p>
            <a:endParaRPr lang="en-US" dirty="0"/>
          </a:p>
          <a:p>
            <a:pPr marL="514350" indent="-514350">
              <a:buFont typeface="+mj-lt"/>
              <a:buAutoNum type="arabicPeriod"/>
            </a:pPr>
            <a:endParaRPr lang="en-US" dirty="0"/>
          </a:p>
        </p:txBody>
      </p:sp>
      <p:sp>
        <p:nvSpPr>
          <p:cNvPr id="2" name="Title 1">
            <a:extLst>
              <a:ext uri="{FF2B5EF4-FFF2-40B4-BE49-F238E27FC236}">
                <a16:creationId xmlns:a16="http://schemas.microsoft.com/office/drawing/2014/main" id="{AE4B0F64-ADEB-434D-A0C5-6BA59C7BA505}"/>
              </a:ext>
            </a:extLst>
          </p:cNvPr>
          <p:cNvSpPr>
            <a:spLocks noGrp="1"/>
          </p:cNvSpPr>
          <p:nvPr>
            <p:ph type="title"/>
          </p:nvPr>
        </p:nvSpPr>
        <p:spPr/>
        <p:txBody>
          <a:bodyPr/>
          <a:lstStyle/>
          <a:p>
            <a:r>
              <a:rPr lang="es-x-int-SDL"/>
              <a:t>Evaluar el contexto: las evidencias </a:t>
            </a:r>
          </a:p>
        </p:txBody>
      </p:sp>
    </p:spTree>
    <p:extLst>
      <p:ext uri="{BB962C8B-B14F-4D97-AF65-F5344CB8AC3E}">
        <p14:creationId xmlns:p14="http://schemas.microsoft.com/office/powerpoint/2010/main" val="96645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2A8EE-206B-F246-BB79-9EF9B50A9147}"/>
              </a:ext>
            </a:extLst>
          </p:cNvPr>
          <p:cNvSpPr>
            <a:spLocks noGrp="1"/>
          </p:cNvSpPr>
          <p:nvPr>
            <p:ph idx="1"/>
          </p:nvPr>
        </p:nvSpPr>
        <p:spPr>
          <a:xfrm>
            <a:off x="846945" y="1244647"/>
            <a:ext cx="10720388" cy="5412259"/>
          </a:xfrm>
        </p:spPr>
        <p:txBody>
          <a:bodyPr>
            <a:normAutofit fontScale="85000" lnSpcReduction="20000"/>
          </a:bodyPr>
          <a:lstStyle/>
          <a:p>
            <a:pPr marL="514350" indent="-514350">
              <a:lnSpc>
                <a:spcPct val="130000"/>
              </a:lnSpc>
              <a:buFont typeface="+mj-lt"/>
              <a:buAutoNum type="arabicPeriod"/>
            </a:pPr>
            <a:r>
              <a:rPr lang="es-x-int-SDL" dirty="0"/>
              <a:t>¿Cuáles son las prioridades políticas y de financiación actuales o prometidas que abordan el problema?</a:t>
            </a:r>
          </a:p>
          <a:p>
            <a:pPr marL="514350" indent="-514350">
              <a:lnSpc>
                <a:spcPct val="130000"/>
              </a:lnSpc>
              <a:buFont typeface="+mj-lt"/>
              <a:buAutoNum type="arabicPeriod"/>
            </a:pPr>
            <a:r>
              <a:rPr lang="es-x-int-SDL" dirty="0"/>
              <a:t>¿Cuál es el proceso de elaboración de políticas en su contexto? </a:t>
            </a:r>
          </a:p>
          <a:p>
            <a:pPr marL="514350" indent="-514350">
              <a:lnSpc>
                <a:spcPct val="130000"/>
              </a:lnSpc>
              <a:buFont typeface="+mj-lt"/>
              <a:buAutoNum type="arabicPeriod"/>
            </a:pPr>
            <a:r>
              <a:rPr lang="es-x-int-SDL" dirty="0"/>
              <a:t>¿Cuál es el presupuesto actual, el gasto y el proceso presupuestario del problema? </a:t>
            </a:r>
          </a:p>
          <a:p>
            <a:pPr marL="514350" indent="-514350">
              <a:lnSpc>
                <a:spcPct val="130000"/>
              </a:lnSpc>
              <a:buFont typeface="+mj-lt"/>
              <a:buAutoNum type="arabicPeriod"/>
            </a:pPr>
            <a:r>
              <a:rPr lang="es-x-int-SDL" dirty="0"/>
              <a:t>¿Qué otras políticas, eventos o directrices (existentes o pendientes) son más relevantes para su problema y cómo?</a:t>
            </a:r>
          </a:p>
          <a:p>
            <a:pPr marL="514350" indent="-514350">
              <a:lnSpc>
                <a:spcPct val="130000"/>
              </a:lnSpc>
              <a:buFont typeface="+mj-lt"/>
              <a:buAutoNum type="arabicPeriod"/>
            </a:pPr>
            <a:r>
              <a:rPr lang="es-x-int-SDL" dirty="0"/>
              <a:t>¿Cómo se ha abordado su problema en los planes, compromisos o estrategias oficiales?</a:t>
            </a:r>
          </a:p>
          <a:p>
            <a:pPr marL="514350" indent="-514350">
              <a:lnSpc>
                <a:spcPct val="130000"/>
              </a:lnSpc>
              <a:buFont typeface="+mj-lt"/>
              <a:buAutoNum type="arabicPeriod"/>
            </a:pPr>
            <a:r>
              <a:rPr lang="es-x-int-SDL" dirty="0"/>
              <a:t>¿Existen también esfuerzos de advocacy a nivel regional, nacional o mundial? </a:t>
            </a:r>
          </a:p>
          <a:p>
            <a:endParaRPr lang="en-US" dirty="0"/>
          </a:p>
          <a:p>
            <a:endParaRPr lang="en-US" dirty="0"/>
          </a:p>
        </p:txBody>
      </p:sp>
      <p:sp>
        <p:nvSpPr>
          <p:cNvPr id="2" name="Title 1">
            <a:extLst>
              <a:ext uri="{FF2B5EF4-FFF2-40B4-BE49-F238E27FC236}">
                <a16:creationId xmlns:a16="http://schemas.microsoft.com/office/drawing/2014/main" id="{62C0B8D5-64D6-B748-89DA-47183F9C88E0}"/>
              </a:ext>
            </a:extLst>
          </p:cNvPr>
          <p:cNvSpPr>
            <a:spLocks noGrp="1"/>
          </p:cNvSpPr>
          <p:nvPr>
            <p:ph type="title"/>
          </p:nvPr>
        </p:nvSpPr>
        <p:spPr/>
        <p:txBody>
          <a:bodyPr/>
          <a:lstStyle/>
          <a:p>
            <a:r>
              <a:rPr lang="es-x-int-SDL"/>
              <a:t>Evaluar el contexto: las políticas</a:t>
            </a:r>
          </a:p>
        </p:txBody>
      </p:sp>
    </p:spTree>
    <p:extLst>
      <p:ext uri="{BB962C8B-B14F-4D97-AF65-F5344CB8AC3E}">
        <p14:creationId xmlns:p14="http://schemas.microsoft.com/office/powerpoint/2010/main" val="426096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F5FE21F-4762-D84E-BAB6-819F2370EEE3}"/>
              </a:ext>
            </a:extLst>
          </p:cNvPr>
          <p:cNvGraphicFramePr>
            <a:graphicFrameLocks noGrp="1"/>
          </p:cNvGraphicFramePr>
          <p:nvPr>
            <p:ph idx="1"/>
            <p:extLst>
              <p:ext uri="{D42A27DB-BD31-4B8C-83A1-F6EECF244321}">
                <p14:modId xmlns:p14="http://schemas.microsoft.com/office/powerpoint/2010/main" val="1886073415"/>
              </p:ext>
            </p:extLst>
          </p:nvPr>
        </p:nvGraphicFramePr>
        <p:xfrm>
          <a:off x="838200" y="1446213"/>
          <a:ext cx="10515600" cy="473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A0C3871-A148-5C4C-8DEB-1AADB4208E76}"/>
              </a:ext>
            </a:extLst>
          </p:cNvPr>
          <p:cNvSpPr>
            <a:spLocks noGrp="1"/>
          </p:cNvSpPr>
          <p:nvPr>
            <p:ph type="title"/>
          </p:nvPr>
        </p:nvSpPr>
        <p:spPr/>
        <p:txBody>
          <a:bodyPr/>
          <a:lstStyle/>
          <a:p>
            <a:r>
              <a:rPr lang="es-x-int-SDL"/>
              <a:t>1.2 Buscar oportunidades de advocacy</a:t>
            </a:r>
          </a:p>
        </p:txBody>
      </p:sp>
    </p:spTree>
    <p:extLst>
      <p:ext uri="{BB962C8B-B14F-4D97-AF65-F5344CB8AC3E}">
        <p14:creationId xmlns:p14="http://schemas.microsoft.com/office/powerpoint/2010/main" val="237653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C994-131E-3143-B0DA-4FFF4A865546}"/>
              </a:ext>
            </a:extLst>
          </p:cNvPr>
          <p:cNvSpPr>
            <a:spLocks noGrp="1"/>
          </p:cNvSpPr>
          <p:nvPr>
            <p:ph type="title"/>
          </p:nvPr>
        </p:nvSpPr>
        <p:spPr/>
        <p:txBody>
          <a:bodyPr>
            <a:normAutofit/>
          </a:bodyPr>
          <a:lstStyle/>
          <a:p>
            <a:pPr algn="ctr">
              <a:defRPr/>
            </a:pPr>
            <a:r>
              <a:rPr lang="es-x-int-SDL" sz="4000">
                <a:solidFill>
                  <a:srgbClr val="1F4E79"/>
                </a:solidFill>
              </a:rPr>
              <a:t>Para el facilitador </a:t>
            </a:r>
            <a:br>
              <a:rPr lang="es-x-int-SDL" sz="4000">
                <a:solidFill>
                  <a:srgbClr val="1F4E79"/>
                </a:solidFill>
              </a:rPr>
            </a:br>
            <a:r>
              <a:rPr lang="es-x-int-SDL" sz="4000">
                <a:solidFill>
                  <a:srgbClr val="1F4E79"/>
                </a:solidFill>
              </a:rPr>
              <a:t>Paso 2</a:t>
            </a:r>
          </a:p>
        </p:txBody>
      </p:sp>
      <p:sp>
        <p:nvSpPr>
          <p:cNvPr id="3" name="Content Placeholder 2">
            <a:extLst>
              <a:ext uri="{FF2B5EF4-FFF2-40B4-BE49-F238E27FC236}">
                <a16:creationId xmlns:a16="http://schemas.microsoft.com/office/drawing/2014/main" id="{31990765-8CE5-AE4F-981D-9D0C0415F66F}"/>
              </a:ext>
            </a:extLst>
          </p:cNvPr>
          <p:cNvSpPr>
            <a:spLocks noGrp="1"/>
          </p:cNvSpPr>
          <p:nvPr>
            <p:ph idx="1"/>
          </p:nvPr>
        </p:nvSpPr>
        <p:spPr>
          <a:xfrm>
            <a:off x="838200" y="1661899"/>
            <a:ext cx="10515600" cy="4414664"/>
          </a:xfrm>
        </p:spPr>
        <p:txBody>
          <a:bodyPr>
            <a:normAutofit lnSpcReduction="10000"/>
          </a:bodyPr>
          <a:lstStyle/>
          <a:p>
            <a:pPr marL="512064" indent="-512064">
              <a:lnSpc>
                <a:spcPct val="110000"/>
              </a:lnSpc>
              <a:buNone/>
            </a:pPr>
            <a:r>
              <a:rPr lang="es-x-int-SDL" sz="2400" b="1" dirty="0"/>
              <a:t>Reserve unos 30-45 minutos para este paso.</a:t>
            </a:r>
          </a:p>
          <a:p>
            <a:pPr marL="514350" indent="-514350">
              <a:spcBef>
                <a:spcPct val="0"/>
              </a:spcBef>
              <a:buClr>
                <a:srgbClr val="00B3FF"/>
              </a:buClr>
              <a:buFont typeface="+mj-lt"/>
              <a:buAutoNum type="arabicPeriod"/>
            </a:pPr>
            <a:endParaRPr lang="en-US" altLang="en-US" b="1" u="sng" dirty="0"/>
          </a:p>
          <a:p>
            <a:pPr marL="0" indent="0">
              <a:lnSpc>
                <a:spcPct val="70000"/>
              </a:lnSpc>
              <a:buClr>
                <a:schemeClr val="tx1"/>
              </a:buClr>
              <a:buNone/>
            </a:pPr>
            <a:r>
              <a:rPr lang="es-x-int-SDL" sz="2400" u="sng" dirty="0"/>
              <a:t>Antes de la sesión:</a:t>
            </a:r>
          </a:p>
          <a:p>
            <a:pPr marL="347472" lvl="1" indent="-347472">
              <a:lnSpc>
                <a:spcPct val="100000"/>
              </a:lnSpc>
              <a:spcBef>
                <a:spcPts val="900"/>
              </a:spcBef>
              <a:spcAft>
                <a:spcPts val="900"/>
              </a:spcAft>
              <a:buClr>
                <a:schemeClr val="tx1"/>
              </a:buClr>
            </a:pPr>
            <a:r>
              <a:rPr lang="es-x-int-SDL" dirty="0"/>
              <a:t>Prepare una hoja de rotafolio o una pizarra con el título "Principales partes interesadas faltantes" que todos puedan ver o utilice las hojas de trabajo o la diapositiva 30.</a:t>
            </a:r>
          </a:p>
          <a:p>
            <a:pPr marL="0" indent="0">
              <a:lnSpc>
                <a:spcPct val="70000"/>
              </a:lnSpc>
              <a:buClr>
                <a:schemeClr val="tx1"/>
              </a:buClr>
              <a:buNone/>
            </a:pPr>
            <a:r>
              <a:rPr lang="es-x-int-SDL" sz="2400" u="sng" dirty="0"/>
              <a:t>Durante la sesión:</a:t>
            </a:r>
          </a:p>
          <a:p>
            <a:pPr marL="347472" lvl="1" indent="-347472">
              <a:lnSpc>
                <a:spcPct val="100000"/>
              </a:lnSpc>
              <a:spcBef>
                <a:spcPts val="900"/>
              </a:spcBef>
              <a:spcAft>
                <a:spcPts val="900"/>
              </a:spcAft>
              <a:buClr>
                <a:schemeClr val="tx1"/>
              </a:buClr>
            </a:pPr>
            <a:r>
              <a:rPr lang="es-x-int-SDL" dirty="0"/>
              <a:t>Cuando debatan qué miembros se pueden añadir al grupo de trabajo de advocacy (diapositivas 28-29), puede consultar la lista de verificación que figura en las notas del orador de esta diapositiva o en la página 23 de la Guía del usuario para comprobar si falta algún participante importante.</a:t>
            </a:r>
          </a:p>
        </p:txBody>
      </p:sp>
    </p:spTree>
    <p:extLst>
      <p:ext uri="{BB962C8B-B14F-4D97-AF65-F5344CB8AC3E}">
        <p14:creationId xmlns:p14="http://schemas.microsoft.com/office/powerpoint/2010/main" val="282041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480203" y="-2729240"/>
            <a:ext cx="7134612" cy="122889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7F5E4F24-4C91-924F-B8FC-4ACEE68499E4}"/>
              </a:ext>
            </a:extLst>
          </p:cNvPr>
          <p:cNvSpPr txBox="1"/>
          <p:nvPr/>
        </p:nvSpPr>
        <p:spPr>
          <a:xfrm>
            <a:off x="6183923" y="2760782"/>
            <a:ext cx="4895203" cy="2554545"/>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2</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Resultado</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I</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nventario de las principales partes interesadas</a:t>
            </a:r>
          </a:p>
        </p:txBody>
      </p:sp>
      <p:pic>
        <p:nvPicPr>
          <p:cNvPr id="3" name="Image 2">
            <a:extLst>
              <a:ext uri="{FF2B5EF4-FFF2-40B4-BE49-F238E27FC236}">
                <a16:creationId xmlns:a16="http://schemas.microsoft.com/office/drawing/2014/main" id="{598E5A1A-630E-4F5F-B65F-8094A0384E75}"/>
              </a:ext>
            </a:extLst>
          </p:cNvPr>
          <p:cNvPicPr>
            <a:picLocks noChangeAspect="1"/>
          </p:cNvPicPr>
          <p:nvPr/>
        </p:nvPicPr>
        <p:blipFill>
          <a:blip r:embed="rId3"/>
          <a:srcRect/>
          <a:stretch/>
        </p:blipFill>
        <p:spPr>
          <a:xfrm>
            <a:off x="375134" y="612527"/>
            <a:ext cx="5632945" cy="5632945"/>
          </a:xfrm>
          <a:prstGeom prst="rect">
            <a:avLst/>
          </a:prstGeom>
        </p:spPr>
      </p:pic>
    </p:spTree>
    <p:extLst>
      <p:ext uri="{BB962C8B-B14F-4D97-AF65-F5344CB8AC3E}">
        <p14:creationId xmlns:p14="http://schemas.microsoft.com/office/powerpoint/2010/main" val="64713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95F28-8189-49B5-9DFF-57FE55F0182E}"/>
              </a:ext>
            </a:extLst>
          </p:cNvPr>
          <p:cNvSpPr>
            <a:spLocks noGrp="1"/>
          </p:cNvSpPr>
          <p:nvPr>
            <p:ph idx="1"/>
          </p:nvPr>
        </p:nvSpPr>
        <p:spPr>
          <a:xfrm>
            <a:off x="838199" y="1417165"/>
            <a:ext cx="10791825" cy="4731221"/>
          </a:xfrm>
        </p:spPr>
        <p:txBody>
          <a:bodyPr>
            <a:normAutofit fontScale="92500" lnSpcReduction="10000"/>
          </a:bodyPr>
          <a:lstStyle/>
          <a:p>
            <a:pPr marL="512064" indent="-512064">
              <a:lnSpc>
                <a:spcPct val="130000"/>
              </a:lnSpc>
            </a:pPr>
            <a:r>
              <a:rPr lang="es-x-int-SDL" sz="3000" dirty="0"/>
              <a:t>¿Quiénes son los líderes fundamentales en el gobierno, el parlamento, los organismos donantes u otras organizaciones? </a:t>
            </a:r>
          </a:p>
          <a:p>
            <a:pPr marL="512064" indent="-512064">
              <a:lnSpc>
                <a:spcPct val="130000"/>
              </a:lnSpc>
            </a:pPr>
            <a:r>
              <a:rPr lang="es-x-int-SDL" sz="3000" dirty="0"/>
              <a:t>¿Hay organizaciones del sector privado o líderes empresariales que sean relevantes para alcanzar su objetivo? </a:t>
            </a:r>
          </a:p>
          <a:p>
            <a:pPr marL="512064" indent="-512064">
              <a:lnSpc>
                <a:spcPct val="130000"/>
              </a:lnSpc>
            </a:pPr>
            <a:r>
              <a:rPr lang="es-x-int-SDL" sz="3000" dirty="0"/>
              <a:t>¿Qué ONG o asociaciones profesionales comparten sus intereses y agenda programática? </a:t>
            </a:r>
          </a:p>
          <a:p>
            <a:pPr marL="512064" indent="-512064">
              <a:lnSpc>
                <a:spcPct val="130000"/>
              </a:lnSpc>
            </a:pPr>
            <a:r>
              <a:rPr lang="es-x-int-SDL" sz="3000" dirty="0"/>
              <a:t>¿Pueden las organizaciones religiosas o los medios de comunicación ayudarle a alcanzar sus objetivos? </a:t>
            </a:r>
          </a:p>
          <a:p>
            <a:pPr marL="512064" indent="-512064">
              <a:lnSpc>
                <a:spcPct val="130000"/>
              </a:lnSpc>
            </a:pPr>
            <a:endParaRPr lang="en-US" sz="3000" dirty="0"/>
          </a:p>
          <a:p>
            <a:endParaRPr lang="en-US" dirty="0"/>
          </a:p>
        </p:txBody>
      </p:sp>
      <p:sp>
        <p:nvSpPr>
          <p:cNvPr id="4" name="Title 1">
            <a:extLst>
              <a:ext uri="{FF2B5EF4-FFF2-40B4-BE49-F238E27FC236}">
                <a16:creationId xmlns:a16="http://schemas.microsoft.com/office/drawing/2014/main" id="{6FC1049B-56D1-423D-AABD-253661AC0492}"/>
              </a:ext>
            </a:extLst>
          </p:cNvPr>
          <p:cNvSpPr txBox="1">
            <a:spLocks/>
          </p:cNvSpPr>
          <p:nvPr/>
        </p:nvSpPr>
        <p:spPr>
          <a:xfrm>
            <a:off x="1021117" y="159385"/>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s-x-int-SDL"/>
              <a:t>Paso 2—Decidir a quién hacer participar</a:t>
            </a:r>
          </a:p>
        </p:txBody>
      </p:sp>
    </p:spTree>
    <p:extLst>
      <p:ext uri="{BB962C8B-B14F-4D97-AF65-F5344CB8AC3E}">
        <p14:creationId xmlns:p14="http://schemas.microsoft.com/office/powerpoint/2010/main" val="79455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2E1A1B-29C7-4124-AAED-366D4BC803AE}"/>
              </a:ext>
            </a:extLst>
          </p:cNvPr>
          <p:cNvSpPr>
            <a:spLocks noGrp="1"/>
          </p:cNvSpPr>
          <p:nvPr>
            <p:ph idx="1"/>
          </p:nvPr>
        </p:nvSpPr>
        <p:spPr>
          <a:xfrm>
            <a:off x="709613" y="1635682"/>
            <a:ext cx="6297774" cy="4731221"/>
          </a:xfrm>
        </p:spPr>
        <p:txBody>
          <a:bodyPr>
            <a:normAutofit/>
          </a:bodyPr>
          <a:lstStyle/>
          <a:p>
            <a:pPr marL="512064" indent="-512064">
              <a:lnSpc>
                <a:spcPct val="130000"/>
              </a:lnSpc>
            </a:pPr>
            <a:r>
              <a:rPr lang="es-x-int-SDL" sz="2800"/>
              <a:t>¿Ha incluido a personas con conocimientos y experiencia relevantes para su problema? </a:t>
            </a:r>
          </a:p>
          <a:p>
            <a:pPr marL="512064" indent="-512064">
              <a:lnSpc>
                <a:spcPct val="130000"/>
              </a:lnSpc>
            </a:pPr>
            <a:r>
              <a:rPr lang="es-x-int-SDL" sz="2800"/>
              <a:t>¿Ha pensado en incluir a las personas influyentes y con acceso a los tomadores de decisiones? </a:t>
            </a:r>
          </a:p>
          <a:p>
            <a:endParaRPr lang="en-US" dirty="0"/>
          </a:p>
        </p:txBody>
      </p:sp>
      <p:sp>
        <p:nvSpPr>
          <p:cNvPr id="5" name="Title 1">
            <a:extLst>
              <a:ext uri="{FF2B5EF4-FFF2-40B4-BE49-F238E27FC236}">
                <a16:creationId xmlns:a16="http://schemas.microsoft.com/office/drawing/2014/main" id="{D0F73212-E061-43B0-89D3-EA6A47C52AC7}"/>
              </a:ext>
            </a:extLst>
          </p:cNvPr>
          <p:cNvSpPr txBox="1">
            <a:spLocks/>
          </p:cNvSpPr>
          <p:nvPr/>
        </p:nvSpPr>
        <p:spPr>
          <a:xfrm>
            <a:off x="1021117" y="159385"/>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s-x-int-SDL"/>
              <a:t>Paso 2—Decidir a quién hacer participar</a:t>
            </a:r>
          </a:p>
        </p:txBody>
      </p:sp>
      <p:sp>
        <p:nvSpPr>
          <p:cNvPr id="6" name="Content Placeholder 19">
            <a:extLst>
              <a:ext uri="{FF2B5EF4-FFF2-40B4-BE49-F238E27FC236}">
                <a16:creationId xmlns:a16="http://schemas.microsoft.com/office/drawing/2014/main" id="{DF1DABB1-A1C1-417B-93E9-FECEA09F1F37}"/>
              </a:ext>
            </a:extLst>
          </p:cNvPr>
          <p:cNvSpPr txBox="1">
            <a:spLocks/>
          </p:cNvSpPr>
          <p:nvPr/>
        </p:nvSpPr>
        <p:spPr>
          <a:xfrm>
            <a:off x="7135974" y="1635682"/>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sz="2000"/>
              <a:t>[Foto de referencia]</a:t>
            </a:r>
          </a:p>
        </p:txBody>
      </p:sp>
    </p:spTree>
    <p:extLst>
      <p:ext uri="{BB962C8B-B14F-4D97-AF65-F5344CB8AC3E}">
        <p14:creationId xmlns:p14="http://schemas.microsoft.com/office/powerpoint/2010/main" val="94649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9CFE-D14C-1242-9584-4DF7F155C2D5}"/>
              </a:ext>
            </a:extLst>
          </p:cNvPr>
          <p:cNvSpPr>
            <a:spLocks noGrp="1"/>
          </p:cNvSpPr>
          <p:nvPr>
            <p:ph type="title"/>
          </p:nvPr>
        </p:nvSpPr>
        <p:spPr/>
        <p:txBody>
          <a:bodyPr>
            <a:normAutofit/>
          </a:bodyPr>
          <a:lstStyle/>
          <a:p>
            <a:pPr algn="ctr"/>
            <a:r>
              <a:rPr lang="es-x-int-SDL" sz="4000">
                <a:solidFill>
                  <a:srgbClr val="1F4E79"/>
                </a:solidFill>
              </a:rPr>
              <a:t>Para el facilitador</a:t>
            </a:r>
            <a:br>
              <a:rPr lang="es-x-int-SDL" sz="4000">
                <a:solidFill>
                  <a:srgbClr val="1F4E79"/>
                </a:solidFill>
              </a:rPr>
            </a:br>
            <a:r>
              <a:rPr lang="es-x-int-SDL" sz="4000">
                <a:solidFill>
                  <a:srgbClr val="1F4E79"/>
                </a:solidFill>
              </a:rPr>
              <a:t>Adapte las diapositivas</a:t>
            </a:r>
          </a:p>
        </p:txBody>
      </p:sp>
      <p:sp>
        <p:nvSpPr>
          <p:cNvPr id="3" name="Content Placeholder 2">
            <a:extLst>
              <a:ext uri="{FF2B5EF4-FFF2-40B4-BE49-F238E27FC236}">
                <a16:creationId xmlns:a16="http://schemas.microsoft.com/office/drawing/2014/main" id="{26AE52DE-6F37-854C-9E4E-198A1F55A2A4}"/>
              </a:ext>
            </a:extLst>
          </p:cNvPr>
          <p:cNvSpPr>
            <a:spLocks noGrp="1"/>
          </p:cNvSpPr>
          <p:nvPr>
            <p:ph idx="1"/>
          </p:nvPr>
        </p:nvSpPr>
        <p:spPr>
          <a:xfrm>
            <a:off x="616688" y="1421009"/>
            <a:ext cx="11291777" cy="5617743"/>
          </a:xfrm>
        </p:spPr>
        <p:txBody>
          <a:bodyPr>
            <a:normAutofit fontScale="77500" lnSpcReduction="20000"/>
          </a:bodyPr>
          <a:lstStyle/>
          <a:p>
            <a:pPr marL="347472" indent="-347472">
              <a:lnSpc>
                <a:spcPct val="120000"/>
              </a:lnSpc>
              <a:spcBef>
                <a:spcPts val="900"/>
              </a:spcBef>
              <a:spcAft>
                <a:spcPts val="900"/>
              </a:spcAft>
              <a:buFont typeface="+mj-lt"/>
              <a:buAutoNum type="arabicPeriod"/>
            </a:pPr>
            <a:r>
              <a:rPr lang="es-x-int-SDL" sz="3100" b="1" dirty="0"/>
              <a:t> Revise las cartas de la baraja </a:t>
            </a:r>
          </a:p>
          <a:p>
            <a:pPr marL="740664" lvl="2" indent="-283464">
              <a:lnSpc>
                <a:spcPct val="120000"/>
              </a:lnSpc>
              <a:spcBef>
                <a:spcPts val="600"/>
              </a:spcBef>
              <a:spcAft>
                <a:spcPts val="600"/>
              </a:spcAft>
              <a:buFont typeface="+mj-lt"/>
              <a:buAutoNum type="alphaLcPeriod"/>
            </a:pPr>
            <a:r>
              <a:rPr lang="es-x-int-SDL" sz="2300" dirty="0"/>
              <a:t>Las diapositivas ocultas le ayudan a decidir qué abordar y cómo.</a:t>
            </a:r>
          </a:p>
          <a:p>
            <a:pPr marL="740664" lvl="2" indent="-283464">
              <a:lnSpc>
                <a:spcPct val="120000"/>
              </a:lnSpc>
              <a:spcBef>
                <a:spcPts val="600"/>
              </a:spcBef>
              <a:spcAft>
                <a:spcPts val="600"/>
              </a:spcAft>
              <a:buFont typeface="+mj-lt"/>
              <a:buAutoNum type="alphaLcPeriod"/>
            </a:pPr>
            <a:r>
              <a:rPr lang="es-x-int-SDL" sz="2300" dirty="0"/>
              <a:t>Consulte las instrucciones sobre cómo ocultar/mostrar las diapositivas en las notas del orador de esta diapositiva.</a:t>
            </a:r>
          </a:p>
          <a:p>
            <a:pPr marL="347472" indent="-347472">
              <a:lnSpc>
                <a:spcPct val="120000"/>
              </a:lnSpc>
              <a:spcBef>
                <a:spcPts val="900"/>
              </a:spcBef>
              <a:spcAft>
                <a:spcPts val="900"/>
              </a:spcAft>
              <a:buFont typeface="+mj-lt"/>
              <a:buAutoNum type="arabicPeriod"/>
            </a:pPr>
            <a:r>
              <a:rPr lang="es-x-int-SDL" sz="3400" b="1" dirty="0"/>
              <a:t> Personalice las diapositivas antes de realizar la facilitación</a:t>
            </a:r>
          </a:p>
          <a:p>
            <a:pPr marL="740664" lvl="2" indent="-283464">
              <a:lnSpc>
                <a:spcPct val="120000"/>
              </a:lnSpc>
              <a:spcBef>
                <a:spcPts val="600"/>
              </a:spcBef>
              <a:spcAft>
                <a:spcPts val="600"/>
              </a:spcAft>
              <a:buFont typeface="+mj-lt"/>
              <a:buAutoNum type="alphaLcPeriod"/>
            </a:pPr>
            <a:r>
              <a:rPr lang="es-x-int-SDL" sz="2300" dirty="0"/>
              <a:t>Cada facilitación es única. </a:t>
            </a:r>
          </a:p>
          <a:p>
            <a:pPr marL="740664" lvl="2" indent="-283464">
              <a:lnSpc>
                <a:spcPct val="120000"/>
              </a:lnSpc>
              <a:spcBef>
                <a:spcPts val="600"/>
              </a:spcBef>
              <a:spcAft>
                <a:spcPts val="600"/>
              </a:spcAft>
              <a:buFont typeface="+mj-lt"/>
              <a:buAutoNum type="alphaLcPeriod"/>
            </a:pPr>
            <a:r>
              <a:rPr lang="es-x-int-SDL" sz="2300" dirty="0"/>
              <a:t>Tómese el tiempo de personalizar las diapositivas para que reflejen su problema y su contexto.</a:t>
            </a:r>
          </a:p>
          <a:p>
            <a:pPr marL="740664" lvl="2" indent="-283464">
              <a:lnSpc>
                <a:spcPct val="120000"/>
              </a:lnSpc>
              <a:spcBef>
                <a:spcPts val="600"/>
              </a:spcBef>
              <a:spcAft>
                <a:spcPts val="600"/>
              </a:spcAft>
              <a:buFont typeface="+mj-lt"/>
              <a:buAutoNum type="alphaLcPeriod"/>
            </a:pPr>
            <a:r>
              <a:rPr lang="es-x-int-SDL" sz="2300" dirty="0"/>
              <a:t>Las notas de los oradores sugieren cuándo se recomiendan adaptaciones.</a:t>
            </a:r>
          </a:p>
          <a:p>
            <a:pPr marL="740664" lvl="2" indent="-283464">
              <a:lnSpc>
                <a:spcPct val="120000"/>
              </a:lnSpc>
              <a:spcBef>
                <a:spcPts val="600"/>
              </a:spcBef>
              <a:spcAft>
                <a:spcPts val="600"/>
              </a:spcAft>
              <a:buFont typeface="+mj-lt"/>
              <a:buAutoNum type="alphaLcPeriod"/>
            </a:pPr>
            <a:r>
              <a:rPr lang="es-x-int-SDL" sz="2300" dirty="0"/>
              <a:t>Utilice fotos y otras imágenes relacionadas. Las fuentes son:</a:t>
            </a:r>
          </a:p>
          <a:p>
            <a:pPr marL="1197864" lvl="5" indent="-283464">
              <a:lnSpc>
                <a:spcPct val="120000"/>
              </a:lnSpc>
              <a:spcBef>
                <a:spcPts val="600"/>
              </a:spcBef>
              <a:spcAft>
                <a:spcPts val="600"/>
              </a:spcAft>
            </a:pPr>
            <a:r>
              <a:rPr lang="es-x-int-SDL" sz="2300" dirty="0">
                <a:latin typeface="Tahoma" panose="020B0604030504040204" pitchFamily="34" charset="0"/>
                <a:ea typeface="Tahoma" panose="020B0604030504040204" pitchFamily="34" charset="0"/>
                <a:cs typeface="Tahoma" panose="020B0604030504040204" pitchFamily="34" charset="0"/>
                <a:hlinkClick r:id="rId3"/>
              </a:rPr>
              <a:t>Images of Empowerment</a:t>
            </a:r>
            <a:r>
              <a:rPr lang="es-x-int-SDL" sz="2300" dirty="0">
                <a:latin typeface="Tahoma" panose="020B0604030504040204" pitchFamily="34" charset="0"/>
                <a:ea typeface="Tahoma" panose="020B0604030504040204" pitchFamily="34" charset="0"/>
                <a:cs typeface="Tahoma" panose="020B0604030504040204" pitchFamily="34" charset="0"/>
              </a:rPr>
              <a:t>, la </a:t>
            </a:r>
            <a:r>
              <a:rPr lang="es-x-int-SDL" sz="2300" dirty="0">
                <a:latin typeface="Tahoma" panose="020B0604030504040204" pitchFamily="34" charset="0"/>
                <a:ea typeface="Tahoma" panose="020B0604030504040204" pitchFamily="34" charset="0"/>
                <a:cs typeface="Tahoma" panose="020B0604030504040204" pitchFamily="34" charset="0"/>
                <a:hlinkClick r:id="rId4"/>
              </a:rPr>
              <a:t>página de Flickr de la Oficina de Salud Global de USAID</a:t>
            </a:r>
            <a:r>
              <a:rPr lang="es-x-int-SDL" sz="2300" dirty="0">
                <a:latin typeface="Tahoma" panose="020B0604030504040204" pitchFamily="34" charset="0"/>
                <a:ea typeface="Tahoma" panose="020B0604030504040204" pitchFamily="34" charset="0"/>
                <a:cs typeface="Tahoma" panose="020B0604030504040204" pitchFamily="34" charset="0"/>
              </a:rPr>
              <a:t>, y sitios de fotos de archivo gratuitas, como </a:t>
            </a:r>
            <a:r>
              <a:rPr lang="es-x-int-SDL" sz="2300" dirty="0">
                <a:latin typeface="Tahoma" panose="020B0604030504040204" pitchFamily="34" charset="0"/>
                <a:ea typeface="Tahoma" panose="020B0604030504040204" pitchFamily="34" charset="0"/>
                <a:cs typeface="Tahoma" panose="020B0604030504040204" pitchFamily="34" charset="0"/>
                <a:hlinkClick r:id="rId5"/>
              </a:rPr>
              <a:t>http://search.creativecommons.org</a:t>
            </a:r>
            <a:r>
              <a:rPr lang="es-x-int-SDL" sz="23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p>
        </p:txBody>
      </p:sp>
      <p:sp>
        <p:nvSpPr>
          <p:cNvPr id="6" name="Slide Number Placeholder 5">
            <a:extLst>
              <a:ext uri="{FF2B5EF4-FFF2-40B4-BE49-F238E27FC236}">
                <a16:creationId xmlns:a16="http://schemas.microsoft.com/office/drawing/2014/main" id="{B4E957D0-EBF5-46F4-B93B-B050145DA3C6}"/>
              </a:ext>
            </a:extLst>
          </p:cNvPr>
          <p:cNvSpPr>
            <a:spLocks noGrp="1"/>
          </p:cNvSpPr>
          <p:nvPr>
            <p:ph type="sldNum" sz="quarter" idx="12"/>
          </p:nvPr>
        </p:nvSpPr>
        <p:spPr/>
        <p:txBody>
          <a:bodyPr/>
          <a:lstStyle/>
          <a:p>
            <a:fld id="{635B0F88-3849-DD47-8728-3C255520CEA0}" type="slidenum">
              <a:rPr lang="en-US" smtClean="0"/>
              <a:t>3</a:t>
            </a:fld>
            <a:endParaRPr lang="en-US"/>
          </a:p>
        </p:txBody>
      </p:sp>
    </p:spTree>
    <p:extLst>
      <p:ext uri="{BB962C8B-B14F-4D97-AF65-F5344CB8AC3E}">
        <p14:creationId xmlns:p14="http://schemas.microsoft.com/office/powerpoint/2010/main" val="186176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F6998-0747-8648-B70D-32A763A5A879}"/>
              </a:ext>
            </a:extLst>
          </p:cNvPr>
          <p:cNvSpPr>
            <a:spLocks noGrp="1"/>
          </p:cNvSpPr>
          <p:nvPr>
            <p:ph idx="1"/>
          </p:nvPr>
        </p:nvSpPr>
        <p:spPr/>
        <p:txBody>
          <a:bodyPr>
            <a:normAutofit/>
          </a:bodyPr>
          <a:lstStyle/>
          <a:p>
            <a:pPr marL="512064" indent="-512064" algn="ctr">
              <a:lnSpc>
                <a:spcPct val="120000"/>
              </a:lnSpc>
              <a:buNone/>
            </a:pPr>
            <a:r>
              <a:rPr lang="es-x-int-SDL"/>
              <a:t>Enumere las personas que pueden ayudarle a alcanzar su oportunidad de advocacy. </a:t>
            </a:r>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01BE8713-04E8-0D41-A136-BCF35B18B07E}"/>
              </a:ext>
            </a:extLst>
          </p:cNvPr>
          <p:cNvSpPr>
            <a:spLocks noGrp="1"/>
          </p:cNvSpPr>
          <p:nvPr>
            <p:ph type="title"/>
          </p:nvPr>
        </p:nvSpPr>
        <p:spPr>
          <a:xfrm>
            <a:off x="668078" y="390108"/>
            <a:ext cx="10515599" cy="581859"/>
          </a:xfrm>
        </p:spPr>
        <p:txBody>
          <a:bodyPr>
            <a:normAutofit fontScale="90000"/>
          </a:bodyPr>
          <a:lstStyle/>
          <a:p>
            <a:r>
              <a:rPr lang="es-x-int-SDL" dirty="0"/>
              <a:t>2.1 Inventario de todas las partes interesadas</a:t>
            </a:r>
          </a:p>
        </p:txBody>
      </p:sp>
      <p:graphicFrame>
        <p:nvGraphicFramePr>
          <p:cNvPr id="4" name="Table 3">
            <a:extLst>
              <a:ext uri="{FF2B5EF4-FFF2-40B4-BE49-F238E27FC236}">
                <a16:creationId xmlns:a16="http://schemas.microsoft.com/office/drawing/2014/main" id="{75733742-EFDF-495C-8F6F-71D9CDBA54D6}"/>
              </a:ext>
            </a:extLst>
          </p:cNvPr>
          <p:cNvGraphicFramePr>
            <a:graphicFrameLocks noGrp="1"/>
          </p:cNvGraphicFramePr>
          <p:nvPr>
            <p:extLst>
              <p:ext uri="{D42A27DB-BD31-4B8C-83A1-F6EECF244321}">
                <p14:modId xmlns:p14="http://schemas.microsoft.com/office/powerpoint/2010/main" val="1663529903"/>
              </p:ext>
            </p:extLst>
          </p:nvPr>
        </p:nvGraphicFramePr>
        <p:xfrm>
          <a:off x="339213" y="2771424"/>
          <a:ext cx="11341511" cy="3413455"/>
        </p:xfrm>
        <a:graphic>
          <a:graphicData uri="http://schemas.openxmlformats.org/drawingml/2006/table">
            <a:tbl>
              <a:tblPr firstRow="1" bandRow="1">
                <a:tableStyleId>{74C1A8A3-306A-4EB7-A6B1-4F7E0EB9C5D6}</a:tableStyleId>
              </a:tblPr>
              <a:tblGrid>
                <a:gridCol w="1769806">
                  <a:extLst>
                    <a:ext uri="{9D8B030D-6E8A-4147-A177-3AD203B41FA5}">
                      <a16:colId xmlns:a16="http://schemas.microsoft.com/office/drawing/2014/main" val="2139450282"/>
                    </a:ext>
                  </a:extLst>
                </a:gridCol>
                <a:gridCol w="2094271">
                  <a:extLst>
                    <a:ext uri="{9D8B030D-6E8A-4147-A177-3AD203B41FA5}">
                      <a16:colId xmlns:a16="http://schemas.microsoft.com/office/drawing/2014/main" val="2652197885"/>
                    </a:ext>
                  </a:extLst>
                </a:gridCol>
                <a:gridCol w="2079523">
                  <a:extLst>
                    <a:ext uri="{9D8B030D-6E8A-4147-A177-3AD203B41FA5}">
                      <a16:colId xmlns:a16="http://schemas.microsoft.com/office/drawing/2014/main" val="2191957922"/>
                    </a:ext>
                  </a:extLst>
                </a:gridCol>
                <a:gridCol w="1617407">
                  <a:extLst>
                    <a:ext uri="{9D8B030D-6E8A-4147-A177-3AD203B41FA5}">
                      <a16:colId xmlns:a16="http://schemas.microsoft.com/office/drawing/2014/main" val="1407903445"/>
                    </a:ext>
                  </a:extLst>
                </a:gridCol>
                <a:gridCol w="1890252">
                  <a:extLst>
                    <a:ext uri="{9D8B030D-6E8A-4147-A177-3AD203B41FA5}">
                      <a16:colId xmlns:a16="http://schemas.microsoft.com/office/drawing/2014/main" val="3989053289"/>
                    </a:ext>
                  </a:extLst>
                </a:gridCol>
                <a:gridCol w="1890252">
                  <a:extLst>
                    <a:ext uri="{9D8B030D-6E8A-4147-A177-3AD203B41FA5}">
                      <a16:colId xmlns:a16="http://schemas.microsoft.com/office/drawing/2014/main" val="2097128144"/>
                    </a:ext>
                  </a:extLst>
                </a:gridCol>
              </a:tblGrid>
              <a:tr h="518099">
                <a:tc>
                  <a:txBody>
                    <a:bodyPr/>
                    <a:lstStyle/>
                    <a:p>
                      <a:pPr algn="ctr"/>
                      <a:r>
                        <a:rPr lang="es-x-int-SDL" sz="2400"/>
                        <a:t>Nombre del individuo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es-x-int-SDL" sz="2400"/>
                        <a:t>Organización y cargo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es-x-int-SDL" sz="2400"/>
                        <a:t>Teléfono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es-x-int-SDL" sz="2400"/>
                        <a:t>Correo electrónico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es-x-int-SDL" sz="2400"/>
                        <a:t>Prioridad de inclusión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es-x-int-SDL" sz="2400"/>
                        <a:t>Notas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extLst>
                  <a:ext uri="{0D108BD9-81ED-4DB2-BD59-A6C34878D82A}">
                    <a16:rowId xmlns:a16="http://schemas.microsoft.com/office/drawing/2014/main" val="939789277"/>
                  </a:ext>
                </a:extLst>
              </a:tr>
              <a:tr h="518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337973"/>
                  </a:ext>
                </a:extLst>
              </a:tr>
              <a:tr h="518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6196"/>
                  </a:ext>
                </a:extLst>
              </a:tr>
              <a:tr h="518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2968098"/>
                  </a:ext>
                </a:extLst>
              </a:tr>
              <a:tr h="518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046999"/>
                  </a:ext>
                </a:extLst>
              </a:tr>
              <a:tr h="518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860294"/>
                  </a:ext>
                </a:extLst>
              </a:tr>
            </a:tbl>
          </a:graphicData>
        </a:graphic>
      </p:graphicFrame>
    </p:spTree>
    <p:extLst>
      <p:ext uri="{BB962C8B-B14F-4D97-AF65-F5344CB8AC3E}">
        <p14:creationId xmlns:p14="http://schemas.microsoft.com/office/powerpoint/2010/main" val="290226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CDB9-AEA8-9946-AF20-719104F1E559}"/>
              </a:ext>
            </a:extLst>
          </p:cNvPr>
          <p:cNvSpPr>
            <a:spLocks noGrp="1"/>
          </p:cNvSpPr>
          <p:nvPr>
            <p:ph type="title"/>
          </p:nvPr>
        </p:nvSpPr>
        <p:spPr>
          <a:xfrm>
            <a:off x="1524000" y="150381"/>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3</a:t>
            </a:r>
          </a:p>
        </p:txBody>
      </p:sp>
      <p:sp>
        <p:nvSpPr>
          <p:cNvPr id="3" name="Content Placeholder 2">
            <a:extLst>
              <a:ext uri="{FF2B5EF4-FFF2-40B4-BE49-F238E27FC236}">
                <a16:creationId xmlns:a16="http://schemas.microsoft.com/office/drawing/2014/main" id="{10B639F4-636A-AD48-A20A-6C288B2C4A9C}"/>
              </a:ext>
            </a:extLst>
          </p:cNvPr>
          <p:cNvSpPr>
            <a:spLocks noGrp="1"/>
          </p:cNvSpPr>
          <p:nvPr>
            <p:ph idx="1"/>
          </p:nvPr>
        </p:nvSpPr>
        <p:spPr>
          <a:xfrm>
            <a:off x="838199" y="1411464"/>
            <a:ext cx="10836349" cy="5412657"/>
          </a:xfrm>
        </p:spPr>
        <p:txBody>
          <a:bodyPr>
            <a:normAutofit fontScale="77500" lnSpcReduction="20000"/>
          </a:bodyPr>
          <a:lstStyle/>
          <a:p>
            <a:pPr marL="512064" indent="-512064">
              <a:lnSpc>
                <a:spcPct val="120000"/>
              </a:lnSpc>
              <a:buNone/>
            </a:pPr>
            <a:r>
              <a:rPr lang="es-x-int-SDL" sz="2200" b="1" dirty="0"/>
              <a:t>Reserve al menos 3-4 horas para este paso y mantenga el plan de facilitación flexible en caso de que el grupo necesite más tiempo para conseguir el consenso. Programe una pausa entre el ejercicio 3.2 y la presentación del informe.</a:t>
            </a:r>
          </a:p>
          <a:p>
            <a:pPr marL="512064" indent="-512064">
              <a:lnSpc>
                <a:spcPct val="120000"/>
              </a:lnSpc>
              <a:buNone/>
            </a:pPr>
            <a:endParaRPr lang="en-US" sz="2200" b="1" dirty="0"/>
          </a:p>
          <a:p>
            <a:pPr marL="0" indent="0">
              <a:buClr>
                <a:schemeClr val="tx1"/>
              </a:buClr>
              <a:buNone/>
            </a:pPr>
            <a:r>
              <a:rPr lang="es-x-int-SDL" sz="2600" u="sng" dirty="0"/>
              <a:t>Antes de la sesión:</a:t>
            </a:r>
          </a:p>
          <a:p>
            <a:pPr marL="347472" lvl="1" indent="-347472">
              <a:lnSpc>
                <a:spcPct val="120000"/>
              </a:lnSpc>
              <a:spcBef>
                <a:spcPts val="900"/>
              </a:spcBef>
              <a:spcAft>
                <a:spcPts val="900"/>
              </a:spcAft>
              <a:buClr>
                <a:schemeClr val="tx1"/>
              </a:buClr>
              <a:buFont typeface="+mj-lt"/>
              <a:buAutoNum type="arabicPeriod"/>
            </a:pPr>
            <a:r>
              <a:rPr lang="es-x-int-SDL" sz="2600" dirty="0"/>
              <a:t>Prepare una hoja de rotafolio o pizarra donde todos puedan ver el título "Priorización de los objetivos SMART", con las siguientes preguntas:</a:t>
            </a:r>
          </a:p>
          <a:p>
            <a:pPr marL="740664" lvl="2" indent="-283464">
              <a:lnSpc>
                <a:spcPct val="120000"/>
              </a:lnSpc>
              <a:spcBef>
                <a:spcPts val="600"/>
              </a:spcBef>
              <a:spcAft>
                <a:spcPts val="600"/>
              </a:spcAft>
              <a:buFont typeface="+mj-lt"/>
              <a:buAutoNum type="arabicPeriod"/>
            </a:pPr>
            <a:r>
              <a:rPr lang="es-x-int-SDL" sz="2100" dirty="0"/>
              <a:t>¿Cuál es la mayor prioridad?</a:t>
            </a:r>
          </a:p>
          <a:p>
            <a:pPr marL="740664" lvl="2" indent="-283464">
              <a:lnSpc>
                <a:spcPct val="120000"/>
              </a:lnSpc>
              <a:spcBef>
                <a:spcPts val="600"/>
              </a:spcBef>
              <a:spcAft>
                <a:spcPts val="600"/>
              </a:spcAft>
              <a:buFont typeface="+mj-lt"/>
              <a:buAutoNum type="arabicPeriod"/>
            </a:pPr>
            <a:r>
              <a:rPr lang="es-x-int-SDL" sz="2100" dirty="0"/>
              <a:t>¿Cuál es el más factible a corto plazo?</a:t>
            </a:r>
          </a:p>
          <a:p>
            <a:pPr marL="740664" lvl="2" indent="-283464">
              <a:lnSpc>
                <a:spcPct val="120000"/>
              </a:lnSpc>
              <a:spcBef>
                <a:spcPts val="600"/>
              </a:spcBef>
              <a:spcAft>
                <a:spcPts val="600"/>
              </a:spcAft>
              <a:buFont typeface="+mj-lt"/>
              <a:buAutoNum type="arabicPeriod"/>
            </a:pPr>
            <a:r>
              <a:rPr lang="es-x-int-SDL" sz="2100" dirty="0"/>
              <a:t>¿Cuál tiene más potencial para ayudar a alcanzar su objetivo a largo plazo</a:t>
            </a:r>
            <a:r>
              <a:rPr lang="en-US" sz="2100" dirty="0"/>
              <a:t> o general</a:t>
            </a:r>
            <a:r>
              <a:rPr lang="es-x-int-SDL" sz="2100" dirty="0"/>
              <a:t>?</a:t>
            </a:r>
          </a:p>
          <a:p>
            <a:pPr marL="740664" lvl="2" indent="-283464">
              <a:lnSpc>
                <a:spcPct val="120000"/>
              </a:lnSpc>
              <a:spcBef>
                <a:spcPts val="600"/>
              </a:spcBef>
              <a:spcAft>
                <a:spcPts val="600"/>
              </a:spcAft>
              <a:buFont typeface="+mj-lt"/>
              <a:buAutoNum type="arabicPeriod"/>
            </a:pPr>
            <a:r>
              <a:rPr lang="es-x-int-SDL" sz="2100" dirty="0"/>
              <a:t>¿Qué debe lograrse ANTES de abordar otros objetivos?</a:t>
            </a:r>
          </a:p>
          <a:p>
            <a:pPr marL="347472" lvl="1" indent="-347472">
              <a:lnSpc>
                <a:spcPct val="120000"/>
              </a:lnSpc>
              <a:spcBef>
                <a:spcPts val="900"/>
              </a:spcBef>
              <a:spcAft>
                <a:spcPts val="900"/>
              </a:spcAft>
              <a:buClr>
                <a:schemeClr val="tx1"/>
              </a:buClr>
              <a:buFont typeface="+mj-lt"/>
              <a:buAutoNum type="arabicPeriod"/>
            </a:pPr>
            <a:r>
              <a:rPr lang="es-x-int-SDL" sz="2600" dirty="0"/>
              <a:t>Revise los consejos para facilitar el trabajo en pequeños grupos en el paso 3 de la guía del facilitador.</a:t>
            </a:r>
          </a:p>
          <a:p>
            <a:pPr marL="347472" lvl="1" indent="-347472">
              <a:lnSpc>
                <a:spcPct val="120000"/>
              </a:lnSpc>
              <a:spcBef>
                <a:spcPts val="900"/>
              </a:spcBef>
              <a:spcAft>
                <a:spcPts val="900"/>
              </a:spcAft>
              <a:buClr>
                <a:schemeClr val="tx1"/>
              </a:buClr>
              <a:buFont typeface="+mj-lt"/>
              <a:buAutoNum type="arabicPeriod"/>
            </a:pPr>
            <a:r>
              <a:rPr lang="es-x-int-SDL" sz="2600" dirty="0"/>
              <a:t>Adapte la diapositiva 38 para utilizar un ejemplo local si es posible.</a:t>
            </a:r>
          </a:p>
        </p:txBody>
      </p:sp>
    </p:spTree>
    <p:extLst>
      <p:ext uri="{BB962C8B-B14F-4D97-AF65-F5344CB8AC3E}">
        <p14:creationId xmlns:p14="http://schemas.microsoft.com/office/powerpoint/2010/main" val="164837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39585" y="-2719465"/>
            <a:ext cx="7112834" cy="12192000"/>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5A588291-FBC3-3F40-8C64-F21662138C71}"/>
              </a:ext>
            </a:extLst>
          </p:cNvPr>
          <p:cNvSpPr txBox="1"/>
          <p:nvPr/>
        </p:nvSpPr>
        <p:spPr>
          <a:xfrm>
            <a:off x="4976407" y="2099262"/>
            <a:ext cx="7099052" cy="1938992"/>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3</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endParaRPr lang="fr-BE"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err="1">
                <a:solidFill>
                  <a:schemeClr val="bg1"/>
                </a:solidFill>
                <a:latin typeface="Tahoma" panose="020B0604030504040204" pitchFamily="34" charset="0"/>
                <a:ea typeface="Tahoma" panose="020B0604030504040204" pitchFamily="34" charset="0"/>
                <a:cs typeface="Tahoma" panose="020B0604030504040204" pitchFamily="34" charset="0"/>
              </a:rPr>
              <a:t>Objetivo</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BE" sz="4000" dirty="0" err="1">
                <a:solidFill>
                  <a:schemeClr val="bg1"/>
                </a:solidFill>
                <a:latin typeface="Tahoma" panose="020B0604030504040204" pitchFamily="34" charset="0"/>
                <a:ea typeface="Tahoma" panose="020B0604030504040204" pitchFamily="34" charset="0"/>
                <a:cs typeface="Tahoma" panose="020B0604030504040204" pitchFamily="34" charset="0"/>
              </a:rPr>
              <a:t>general</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de advocacy y </a:t>
            </a:r>
            <a:r>
              <a:rPr lang="fr-BE" sz="4000" dirty="0" err="1">
                <a:solidFill>
                  <a:schemeClr val="bg1"/>
                </a:solidFill>
                <a:latin typeface="Tahoma" panose="020B0604030504040204" pitchFamily="34" charset="0"/>
                <a:ea typeface="Tahoma" panose="020B0604030504040204" pitchFamily="34" charset="0"/>
                <a:cs typeface="Tahoma" panose="020B0604030504040204" pitchFamily="34" charset="0"/>
              </a:rPr>
              <a:t>obje</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tivo SMART</a:t>
            </a:r>
          </a:p>
        </p:txBody>
      </p:sp>
      <p:pic>
        <p:nvPicPr>
          <p:cNvPr id="3" name="Image 2">
            <a:extLst>
              <a:ext uri="{FF2B5EF4-FFF2-40B4-BE49-F238E27FC236}">
                <a16:creationId xmlns:a16="http://schemas.microsoft.com/office/drawing/2014/main" id="{EB812D23-B8BD-4EDF-BC42-B854722B2658}"/>
              </a:ext>
            </a:extLst>
          </p:cNvPr>
          <p:cNvPicPr>
            <a:picLocks noChangeAspect="1"/>
          </p:cNvPicPr>
          <p:nvPr/>
        </p:nvPicPr>
        <p:blipFill>
          <a:blip r:embed="rId3"/>
          <a:srcRect/>
          <a:stretch/>
        </p:blipFill>
        <p:spPr>
          <a:xfrm>
            <a:off x="116541" y="736826"/>
            <a:ext cx="4859866" cy="4859866"/>
          </a:xfrm>
          <a:prstGeom prst="rect">
            <a:avLst/>
          </a:prstGeom>
        </p:spPr>
      </p:pic>
    </p:spTree>
    <p:extLst>
      <p:ext uri="{BB962C8B-B14F-4D97-AF65-F5344CB8AC3E}">
        <p14:creationId xmlns:p14="http://schemas.microsoft.com/office/powerpoint/2010/main" val="297730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1C71A-9880-7946-869A-27AAAF5D3233}"/>
              </a:ext>
            </a:extLst>
          </p:cNvPr>
          <p:cNvSpPr>
            <a:spLocks noGrp="1"/>
          </p:cNvSpPr>
          <p:nvPr>
            <p:ph idx="1"/>
          </p:nvPr>
        </p:nvSpPr>
        <p:spPr/>
        <p:txBody>
          <a:bodyPr>
            <a:normAutofit fontScale="92500"/>
          </a:bodyPr>
          <a:lstStyle/>
          <a:p>
            <a:pPr marL="0" indent="0" algn="ctr">
              <a:lnSpc>
                <a:spcPct val="120000"/>
              </a:lnSpc>
              <a:buNone/>
            </a:pPr>
            <a:r>
              <a:rPr lang="es-x-int-SDL" b="1" dirty="0">
                <a:solidFill>
                  <a:srgbClr val="4BA6DD"/>
                </a:solidFill>
              </a:rPr>
              <a:t>Un cambio ambicioso y a largo plazo: </a:t>
            </a:r>
            <a:endParaRPr lang="fr-BE" b="1" dirty="0">
              <a:solidFill>
                <a:srgbClr val="4BA6DD"/>
              </a:solidFill>
            </a:endParaRPr>
          </a:p>
          <a:p>
            <a:pPr marL="0" indent="0" algn="ctr">
              <a:lnSpc>
                <a:spcPct val="120000"/>
              </a:lnSpc>
              <a:buNone/>
            </a:pPr>
            <a:r>
              <a:rPr lang="es-x-int-SDL" b="1" dirty="0">
                <a:solidFill>
                  <a:srgbClr val="4BA6DD"/>
                </a:solidFill>
              </a:rPr>
              <a:t>el propósito final de su advocacy </a:t>
            </a:r>
          </a:p>
          <a:p>
            <a:pPr marL="0" indent="0">
              <a:buNone/>
            </a:pPr>
            <a:endParaRPr lang="en-US" sz="3200" dirty="0"/>
          </a:p>
          <a:p>
            <a:pPr marL="0" indent="0">
              <a:buNone/>
            </a:pPr>
            <a:r>
              <a:rPr lang="es-x-int-SDL" sz="3200" dirty="0"/>
              <a:t>Ejemplos: </a:t>
            </a:r>
          </a:p>
          <a:p>
            <a:pPr marL="512064" lvl="1" indent="-514350">
              <a:lnSpc>
                <a:spcPct val="120000"/>
              </a:lnSpc>
              <a:spcBef>
                <a:spcPts val="1000"/>
              </a:spcBef>
              <a:buFont typeface="+mj-lt"/>
              <a:buAutoNum type="arabicPeriod"/>
            </a:pPr>
            <a:r>
              <a:rPr lang="es-x-int-SDL" sz="2800" dirty="0"/>
              <a:t>Reducir la mortalidad materna en un 20% en la próxima década </a:t>
            </a:r>
          </a:p>
          <a:p>
            <a:pPr marL="512064" lvl="1" indent="-514350">
              <a:lnSpc>
                <a:spcPct val="120000"/>
              </a:lnSpc>
              <a:spcBef>
                <a:spcPts val="1000"/>
              </a:spcBef>
              <a:buFont typeface="+mj-lt"/>
              <a:buAutoNum type="arabicPeriod"/>
            </a:pPr>
            <a:r>
              <a:rPr lang="es-x-int-SDL" sz="2800" dirty="0"/>
              <a:t>Garantizar que todos los proveedores de planificación familiar puedan ofrecer toda la gama de métodos anticonceptivos</a:t>
            </a:r>
          </a:p>
          <a:p>
            <a:pPr marL="512064" lvl="1" indent="-514350">
              <a:lnSpc>
                <a:spcPct val="120000"/>
              </a:lnSpc>
              <a:spcBef>
                <a:spcPts val="1000"/>
              </a:spcBef>
              <a:buFont typeface="+mj-lt"/>
              <a:buAutoNum type="arabicPeriod"/>
            </a:pPr>
            <a:r>
              <a:rPr lang="es-x-int-SDL" sz="2800" dirty="0"/>
              <a:t>Alcanzar el 100% de vacunación infantil en todo el mundo</a:t>
            </a:r>
          </a:p>
          <a:p>
            <a:endParaRPr lang="en-US" dirty="0"/>
          </a:p>
          <a:p>
            <a:endParaRPr lang="en-US" dirty="0"/>
          </a:p>
        </p:txBody>
      </p:sp>
      <p:sp>
        <p:nvSpPr>
          <p:cNvPr id="2" name="Title 1">
            <a:extLst>
              <a:ext uri="{FF2B5EF4-FFF2-40B4-BE49-F238E27FC236}">
                <a16:creationId xmlns:a16="http://schemas.microsoft.com/office/drawing/2014/main" id="{DD249B50-5626-994B-8CE5-65F7034B9682}"/>
              </a:ext>
            </a:extLst>
          </p:cNvPr>
          <p:cNvSpPr>
            <a:spLocks noGrp="1"/>
          </p:cNvSpPr>
          <p:nvPr>
            <p:ph type="title"/>
          </p:nvPr>
        </p:nvSpPr>
        <p:spPr/>
        <p:txBody>
          <a:bodyPr/>
          <a:lstStyle/>
          <a:p>
            <a:r>
              <a:rPr lang="fr-BE" dirty="0" err="1"/>
              <a:t>Objetivo</a:t>
            </a:r>
            <a:r>
              <a:rPr lang="fr-BE" dirty="0"/>
              <a:t> a largo </a:t>
            </a:r>
            <a:r>
              <a:rPr lang="fr-BE" dirty="0" err="1"/>
              <a:t>plazo</a:t>
            </a:r>
            <a:r>
              <a:rPr lang="fr-BE" dirty="0"/>
              <a:t> o </a:t>
            </a:r>
            <a:r>
              <a:rPr lang="fr-BE" dirty="0" err="1"/>
              <a:t>general</a:t>
            </a:r>
            <a:endParaRPr lang="es-x-int-SDL" dirty="0"/>
          </a:p>
        </p:txBody>
      </p:sp>
    </p:spTree>
    <p:extLst>
      <p:ext uri="{BB962C8B-B14F-4D97-AF65-F5344CB8AC3E}">
        <p14:creationId xmlns:p14="http://schemas.microsoft.com/office/powerpoint/2010/main" val="9621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B3DE-4AA1-47CB-9BA5-0E8642A8D89A}"/>
              </a:ext>
            </a:extLst>
          </p:cNvPr>
          <p:cNvSpPr>
            <a:spLocks noGrp="1"/>
          </p:cNvSpPr>
          <p:nvPr>
            <p:ph type="title"/>
          </p:nvPr>
        </p:nvSpPr>
        <p:spPr>
          <a:xfrm>
            <a:off x="846945" y="179541"/>
            <a:ext cx="11076114" cy="782053"/>
          </a:xfrm>
        </p:spPr>
        <p:txBody>
          <a:bodyPr>
            <a:normAutofit/>
          </a:bodyPr>
          <a:lstStyle/>
          <a:p>
            <a:r>
              <a:rPr lang="es-x-int-SDL" dirty="0"/>
              <a:t>3.1 Acordar </a:t>
            </a:r>
            <a:r>
              <a:rPr lang="fr-BE" dirty="0"/>
              <a:t>un </a:t>
            </a:r>
            <a:r>
              <a:rPr lang="fr-BE" dirty="0" err="1"/>
              <a:t>objetivo</a:t>
            </a:r>
            <a:r>
              <a:rPr lang="fr-BE" dirty="0"/>
              <a:t> a largo </a:t>
            </a:r>
            <a:r>
              <a:rPr lang="fr-BE" dirty="0" err="1"/>
              <a:t>plazo</a:t>
            </a:r>
            <a:r>
              <a:rPr lang="fr-BE" dirty="0"/>
              <a:t> o </a:t>
            </a:r>
            <a:r>
              <a:rPr lang="fr-BE" dirty="0" err="1"/>
              <a:t>general</a:t>
            </a:r>
            <a:endParaRPr lang="es-x-int-SDL" dirty="0"/>
          </a:p>
        </p:txBody>
      </p:sp>
      <p:sp>
        <p:nvSpPr>
          <p:cNvPr id="5" name="Rectangle 4">
            <a:extLst>
              <a:ext uri="{FF2B5EF4-FFF2-40B4-BE49-F238E27FC236}">
                <a16:creationId xmlns:a16="http://schemas.microsoft.com/office/drawing/2014/main" id="{30FD754A-CABF-416A-8001-C072FE48EAA8}"/>
              </a:ext>
            </a:extLst>
          </p:cNvPr>
          <p:cNvSpPr/>
          <p:nvPr/>
        </p:nvSpPr>
        <p:spPr bwMode="auto">
          <a:xfrm>
            <a:off x="762000" y="1647181"/>
            <a:ext cx="10668000" cy="2078534"/>
          </a:xfrm>
          <a:prstGeom prst="rect">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defRPr/>
            </a:pPr>
            <a:r>
              <a:rPr lang="es-x-int-SDL" sz="3200" dirty="0">
                <a:solidFill>
                  <a:schemeClr val="tx1"/>
                </a:solidFill>
                <a:latin typeface="Tahoma" panose="020B0604030504040204" pitchFamily="34" charset="0"/>
                <a:ea typeface="Tahoma" panose="020B0604030504040204" pitchFamily="34" charset="0"/>
                <a:cs typeface="Tahoma" panose="020B0604030504040204" pitchFamily="34" charset="0"/>
              </a:rPr>
              <a:t>Formule un</a:t>
            </a:r>
            <a:r>
              <a:rPr lang="fr-BE"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BE" sz="3200" dirty="0" err="1">
                <a:solidFill>
                  <a:schemeClr val="tx1"/>
                </a:solidFill>
                <a:latin typeface="Tahoma" panose="020B0604030504040204" pitchFamily="34" charset="0"/>
                <a:ea typeface="Tahoma" panose="020B0604030504040204" pitchFamily="34" charset="0"/>
                <a:cs typeface="Tahoma" panose="020B0604030504040204" pitchFamily="34" charset="0"/>
              </a:rPr>
              <a:t>objetivo</a:t>
            </a:r>
            <a:r>
              <a:rPr lang="fr-BE"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BE" sz="3200" dirty="0" err="1">
                <a:solidFill>
                  <a:schemeClr val="tx1"/>
                </a:solidFill>
                <a:latin typeface="Tahoma" panose="020B0604030504040204" pitchFamily="34" charset="0"/>
                <a:ea typeface="Tahoma" panose="020B0604030504040204" pitchFamily="34" charset="0"/>
                <a:cs typeface="Tahoma" panose="020B0604030504040204" pitchFamily="34" charset="0"/>
              </a:rPr>
              <a:t>general</a:t>
            </a:r>
            <a:r>
              <a:rPr lang="fr-BE"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x-int-SDL" sz="3200" dirty="0">
                <a:solidFill>
                  <a:schemeClr val="tx1"/>
                </a:solidFill>
                <a:latin typeface="Tahoma" panose="020B0604030504040204" pitchFamily="34" charset="0"/>
                <a:ea typeface="Tahoma" panose="020B0604030504040204" pitchFamily="34" charset="0"/>
                <a:cs typeface="Tahoma" panose="020B0604030504040204" pitchFamily="34" charset="0"/>
              </a:rPr>
              <a:t>de advocacy concisa y a largo plazo</a:t>
            </a:r>
          </a:p>
        </p:txBody>
      </p:sp>
    </p:spTree>
    <p:extLst>
      <p:ext uri="{BB962C8B-B14F-4D97-AF65-F5344CB8AC3E}">
        <p14:creationId xmlns:p14="http://schemas.microsoft.com/office/powerpoint/2010/main" val="3667139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972F0-7175-CC4A-A5E9-A6B154AC9FB5}"/>
              </a:ext>
            </a:extLst>
          </p:cNvPr>
          <p:cNvSpPr>
            <a:spLocks noGrp="1"/>
          </p:cNvSpPr>
          <p:nvPr>
            <p:ph idx="1"/>
          </p:nvPr>
        </p:nvSpPr>
        <p:spPr>
          <a:xfrm>
            <a:off x="838200" y="1445741"/>
            <a:ext cx="10515600" cy="4969347"/>
          </a:xfrm>
        </p:spPr>
        <p:txBody>
          <a:bodyPr>
            <a:normAutofit fontScale="77500" lnSpcReduction="20000"/>
          </a:bodyPr>
          <a:lstStyle/>
          <a:p>
            <a:pPr marL="347472" indent="-347472" algn="ctr">
              <a:lnSpc>
                <a:spcPct val="120000"/>
              </a:lnSpc>
              <a:spcBef>
                <a:spcPts val="900"/>
              </a:spcBef>
              <a:spcAft>
                <a:spcPts val="900"/>
              </a:spcAft>
              <a:buNone/>
            </a:pPr>
            <a:r>
              <a:rPr lang="en-US" sz="3600" b="1" dirty="0">
                <a:solidFill>
                  <a:srgbClr val="4BA6DD"/>
                </a:solidFill>
              </a:rPr>
              <a:t>Una </a:t>
            </a:r>
            <a:r>
              <a:rPr lang="es-x-int-SDL" sz="3600" b="1" dirty="0">
                <a:solidFill>
                  <a:srgbClr val="4BA6DD"/>
                </a:solidFill>
              </a:rPr>
              <a:t>mejora que se persigue a corto plazo, el enfoque de su estrategia de advocacy SMART</a:t>
            </a:r>
          </a:p>
          <a:p>
            <a:endParaRPr lang="en-US" dirty="0"/>
          </a:p>
          <a:p>
            <a:pPr marL="0" indent="0">
              <a:buNone/>
            </a:pPr>
            <a:r>
              <a:rPr lang="es-x-int-SDL" sz="3400" dirty="0"/>
              <a:t>Ejemplos: </a:t>
            </a:r>
          </a:p>
          <a:p>
            <a:pPr marL="514350" indent="-514350">
              <a:lnSpc>
                <a:spcPct val="130000"/>
              </a:lnSpc>
              <a:buFont typeface="+mj-lt"/>
              <a:buAutoNum type="arabicPeriod"/>
            </a:pPr>
            <a:r>
              <a:rPr lang="es-x-int-SDL" sz="3100" dirty="0"/>
              <a:t>El presidente de la asociación de parteras aprobará una nueva formación interna para gestionar la hemorragia para septiembre de 2022</a:t>
            </a:r>
            <a:r>
              <a:rPr lang="fr-BE" sz="3100" dirty="0"/>
              <a:t>.</a:t>
            </a:r>
            <a:endParaRPr lang="es-x-int-SDL" sz="3100" dirty="0"/>
          </a:p>
          <a:p>
            <a:pPr marL="514350" indent="-514350">
              <a:lnSpc>
                <a:spcPct val="130000"/>
              </a:lnSpc>
              <a:buFont typeface="+mj-lt"/>
              <a:buAutoNum type="arabicPeriod"/>
            </a:pPr>
            <a:r>
              <a:rPr lang="es-x-int-SDL" sz="3100" dirty="0"/>
              <a:t>El responsable de salud del distrito crea una partida presupuestaria para productos de planificación familiar para diciembre de 2022</a:t>
            </a:r>
            <a:r>
              <a:rPr lang="fr-BE" sz="3100" dirty="0"/>
              <a:t>.</a:t>
            </a:r>
            <a:endParaRPr lang="es-x-int-SDL" sz="3100" dirty="0"/>
          </a:p>
          <a:p>
            <a:pPr marL="514350" indent="-514350">
              <a:lnSpc>
                <a:spcPct val="130000"/>
              </a:lnSpc>
              <a:buFont typeface="+mj-lt"/>
              <a:buAutoNum type="arabicPeriod"/>
            </a:pPr>
            <a:r>
              <a:rPr lang="es-x-int-SDL" sz="3100" dirty="0"/>
              <a:t>Una gran empresa privada añade la cobertura de vacunación infantil a su póliza de salud para enero de 2023</a:t>
            </a:r>
            <a:r>
              <a:rPr lang="fr-BE" sz="3100" dirty="0"/>
              <a:t>.</a:t>
            </a:r>
            <a:endParaRPr lang="es-x-int-SDL" sz="3100" dirty="0"/>
          </a:p>
          <a:p>
            <a:endParaRPr lang="en-US" dirty="0"/>
          </a:p>
          <a:p>
            <a:endParaRPr lang="en-US" dirty="0"/>
          </a:p>
        </p:txBody>
      </p:sp>
      <p:sp>
        <p:nvSpPr>
          <p:cNvPr id="2" name="Title 1">
            <a:extLst>
              <a:ext uri="{FF2B5EF4-FFF2-40B4-BE49-F238E27FC236}">
                <a16:creationId xmlns:a16="http://schemas.microsoft.com/office/drawing/2014/main" id="{D9772D7C-D978-CE4A-AB84-27E116C23C99}"/>
              </a:ext>
            </a:extLst>
          </p:cNvPr>
          <p:cNvSpPr>
            <a:spLocks noGrp="1"/>
          </p:cNvSpPr>
          <p:nvPr>
            <p:ph type="title"/>
          </p:nvPr>
        </p:nvSpPr>
        <p:spPr/>
        <p:txBody>
          <a:bodyPr/>
          <a:lstStyle/>
          <a:p>
            <a:r>
              <a:rPr lang="es-x-int-SDL"/>
              <a:t>Paso 3—Establecer un objetivo SMART</a:t>
            </a:r>
          </a:p>
        </p:txBody>
      </p:sp>
    </p:spTree>
    <p:extLst>
      <p:ext uri="{BB962C8B-B14F-4D97-AF65-F5344CB8AC3E}">
        <p14:creationId xmlns:p14="http://schemas.microsoft.com/office/powerpoint/2010/main" val="40421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EF9F-0041-C14F-9F52-EF6483D4DF37}"/>
              </a:ext>
            </a:extLst>
          </p:cNvPr>
          <p:cNvSpPr>
            <a:spLocks noGrp="1"/>
          </p:cNvSpPr>
          <p:nvPr>
            <p:ph type="title"/>
          </p:nvPr>
        </p:nvSpPr>
        <p:spPr/>
        <p:txBody>
          <a:bodyPr/>
          <a:lstStyle/>
          <a:p>
            <a:r>
              <a:rPr lang="es-x-int-SDL"/>
              <a:t>Paso 3—Establecer un objetivo SMART</a:t>
            </a:r>
          </a:p>
        </p:txBody>
      </p:sp>
      <p:sp>
        <p:nvSpPr>
          <p:cNvPr id="4" name="Text Placeholder 2">
            <a:extLst>
              <a:ext uri="{FF2B5EF4-FFF2-40B4-BE49-F238E27FC236}">
                <a16:creationId xmlns:a16="http://schemas.microsoft.com/office/drawing/2014/main" id="{14A87A90-9002-7049-A40A-BDFE2EAB8607}"/>
              </a:ext>
            </a:extLst>
          </p:cNvPr>
          <p:cNvSpPr txBox="1">
            <a:spLocks/>
          </p:cNvSpPr>
          <p:nvPr/>
        </p:nvSpPr>
        <p:spPr>
          <a:xfrm>
            <a:off x="359047" y="1324947"/>
            <a:ext cx="11430000" cy="7091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b="1"/>
              <a:t>¿Qué trata de lograr y qué es lo que puede hacer </a:t>
            </a:r>
            <a:r>
              <a:rPr lang="es-x-int-SDL" b="1" u="sng"/>
              <a:t>ahora</a:t>
            </a:r>
            <a:r>
              <a:rPr lang="es-x-int-SDL" b="1"/>
              <a:t>?</a:t>
            </a:r>
          </a:p>
        </p:txBody>
      </p:sp>
      <p:graphicFrame>
        <p:nvGraphicFramePr>
          <p:cNvPr id="5" name="Table 4">
            <a:extLst>
              <a:ext uri="{FF2B5EF4-FFF2-40B4-BE49-F238E27FC236}">
                <a16:creationId xmlns:a16="http://schemas.microsoft.com/office/drawing/2014/main" id="{67248F9E-43CD-D347-BEA3-9B8B02615960}"/>
              </a:ext>
            </a:extLst>
          </p:cNvPr>
          <p:cNvGraphicFramePr>
            <a:graphicFrameLocks noGrp="1"/>
          </p:cNvGraphicFramePr>
          <p:nvPr>
            <p:extLst>
              <p:ext uri="{D42A27DB-BD31-4B8C-83A1-F6EECF244321}">
                <p14:modId xmlns:p14="http://schemas.microsoft.com/office/powerpoint/2010/main" val="44955477"/>
              </p:ext>
            </p:extLst>
          </p:nvPr>
        </p:nvGraphicFramePr>
        <p:xfrm>
          <a:off x="191386" y="1679510"/>
          <a:ext cx="11386095" cy="517938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899695">
                  <a:extLst>
                    <a:ext uri="{9D8B030D-6E8A-4147-A177-3AD203B41FA5}">
                      <a16:colId xmlns:a16="http://schemas.microsoft.com/office/drawing/2014/main" val="20001"/>
                    </a:ext>
                  </a:extLst>
                </a:gridCol>
              </a:tblGrid>
              <a:tr h="928508">
                <a:tc>
                  <a:txBody>
                    <a:bodyPr/>
                    <a:lstStyle/>
                    <a:p>
                      <a:pPr>
                        <a:spcBef>
                          <a:spcPts val="600"/>
                        </a:spcBef>
                        <a:spcAft>
                          <a:spcPts val="600"/>
                        </a:spcAft>
                      </a:pPr>
                      <a:r>
                        <a:rPr lang="es-x-int-SDL" sz="3200" b="1" baseline="0" dirty="0">
                          <a:solidFill>
                            <a:srgbClr val="4BA6DD"/>
                          </a:solidFill>
                          <a:latin typeface="Tahoma" panose="020B0604030504040204" pitchFamily="34" charset="0"/>
                          <a:ea typeface="Tahoma" panose="020B0604030504040204" pitchFamily="34" charset="0"/>
                          <a:cs typeface="Tahoma" panose="020B0604030504040204" pitchFamily="34" charset="0"/>
                        </a:rPr>
                        <a:t>S</a:t>
                      </a:r>
                      <a:r>
                        <a:rPr lang="es-x-int-SDL" sz="32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s-x-int-SDL" sz="3200" b="1" dirty="0">
                          <a:solidFill>
                            <a:schemeClr val="tx1"/>
                          </a:solidFill>
                          <a:latin typeface="Tahoma" panose="020B0604030504040204" pitchFamily="34" charset="0"/>
                          <a:ea typeface="Tahoma" panose="020B0604030504040204" pitchFamily="34" charset="0"/>
                          <a:cs typeface="Tahoma" panose="020B0604030504040204" pitchFamily="34" charset="0"/>
                        </a:rPr>
                        <a:t>ecific (específico)</a:t>
                      </a:r>
                    </a:p>
                  </a:txBody>
                  <a:tcPr marT="45728" marB="45728" anchor="ctr">
                    <a:lnL w="12700" cap="flat" cmpd="sng" algn="ctr">
                      <a:noFill/>
                      <a:prstDash val="solid"/>
                      <a:round/>
                      <a:headEnd type="none" w="med" len="med"/>
                      <a:tailEnd type="none" w="med" len="med"/>
                    </a:lnL>
                    <a:lnR w="12700" cap="flat" cmpd="sng" algn="ctr">
                      <a:solidFill>
                        <a:srgbClr val="4BA6D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es-x-int-SDL" sz="2400" b="0">
                          <a:solidFill>
                            <a:schemeClr val="tx1"/>
                          </a:solidFill>
                          <a:latin typeface="Tahoma" panose="020B0604030504040204" pitchFamily="34" charset="0"/>
                          <a:ea typeface="Tahoma" panose="020B0604030504040204" pitchFamily="34" charset="0"/>
                          <a:cs typeface="Tahoma" panose="020B0604030504040204" pitchFamily="34" charset="0"/>
                        </a:rPr>
                        <a:t>Indica de</a:t>
                      </a:r>
                      <a:r>
                        <a:rPr lang="es-x-int-SDL" sz="2400" b="0" baseline="0">
                          <a:solidFill>
                            <a:schemeClr val="tx1"/>
                          </a:solidFill>
                          <a:latin typeface="Tahoma" panose="020B0604030504040204" pitchFamily="34" charset="0"/>
                          <a:ea typeface="Tahoma" panose="020B0604030504040204" pitchFamily="34" charset="0"/>
                          <a:cs typeface="Tahoma" panose="020B0604030504040204" pitchFamily="34" charset="0"/>
                        </a:rPr>
                        <a:t> forma clara y concreta lo que se debe alcanzar</a:t>
                      </a:r>
                    </a:p>
                  </a:txBody>
                  <a:tcPr marT="45728" marB="45728" anchor="ctr">
                    <a:lnL w="12700" cap="flat" cmpd="sng" algn="ctr">
                      <a:solidFill>
                        <a:srgbClr val="4BA6D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8508">
                <a:tc>
                  <a:txBody>
                    <a:bodyPr/>
                    <a:lstStyle/>
                    <a:p>
                      <a:pPr>
                        <a:spcBef>
                          <a:spcPts val="600"/>
                        </a:spcBef>
                        <a:spcAft>
                          <a:spcPts val="600"/>
                        </a:spcAft>
                      </a:pPr>
                      <a:r>
                        <a:rPr lang="es-x-int-SDL" sz="3200" b="1" baseline="0" dirty="0">
                          <a:solidFill>
                            <a:srgbClr val="4BA6DD"/>
                          </a:solidFill>
                          <a:latin typeface="Tahoma" panose="020B0604030504040204" pitchFamily="34" charset="0"/>
                          <a:ea typeface="Tahoma" panose="020B0604030504040204" pitchFamily="34" charset="0"/>
                          <a:cs typeface="Tahoma" panose="020B0604030504040204" pitchFamily="34" charset="0"/>
                        </a:rPr>
                        <a:t>M</a:t>
                      </a:r>
                      <a:r>
                        <a:rPr lang="es-x-int-SDL" sz="32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e</a:t>
                      </a:r>
                      <a:r>
                        <a:rPr lang="es-x-int-SDL" sz="3200" b="1" dirty="0">
                          <a:solidFill>
                            <a:schemeClr val="tx1"/>
                          </a:solidFill>
                          <a:latin typeface="Tahoma" panose="020B0604030504040204" pitchFamily="34" charset="0"/>
                          <a:ea typeface="Tahoma" panose="020B0604030504040204" pitchFamily="34" charset="0"/>
                          <a:cs typeface="Tahoma" panose="020B0604030504040204" pitchFamily="34" charset="0"/>
                        </a:rPr>
                        <a:t>asurable (medible)</a:t>
                      </a: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Utiliza parámetros cuantitativos o cualitativos para hacer un seguimiento de los avances y medir el éxito</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7123">
                <a:tc>
                  <a:txBody>
                    <a:bodyPr/>
                    <a:lstStyle/>
                    <a:p>
                      <a:pPr>
                        <a:spcBef>
                          <a:spcPts val="600"/>
                        </a:spcBef>
                        <a:spcAft>
                          <a:spcPts val="600"/>
                        </a:spcAft>
                      </a:pPr>
                      <a:r>
                        <a:rPr lang="es-x-int-SDL" sz="3200" b="1" baseline="0" dirty="0">
                          <a:solidFill>
                            <a:srgbClr val="4BA6DD"/>
                          </a:solidFill>
                          <a:latin typeface="Tahoma" panose="020B0604030504040204" pitchFamily="34" charset="0"/>
                          <a:ea typeface="Tahoma" panose="020B0604030504040204" pitchFamily="34" charset="0"/>
                          <a:cs typeface="Tahoma" panose="020B0604030504040204" pitchFamily="34" charset="0"/>
                        </a:rPr>
                        <a:t>A</a:t>
                      </a:r>
                      <a:r>
                        <a:rPr lang="es-x-int-SDL" sz="32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s-x-int-SDL" sz="3200" b="1" dirty="0">
                          <a:solidFill>
                            <a:schemeClr val="tx1"/>
                          </a:solidFill>
                          <a:latin typeface="Tahoma" panose="020B0604030504040204" pitchFamily="34" charset="0"/>
                          <a:ea typeface="Tahoma" panose="020B0604030504040204" pitchFamily="34" charset="0"/>
                          <a:cs typeface="Tahoma" panose="020B0604030504040204" pitchFamily="34" charset="0"/>
                        </a:rPr>
                        <a:t>tainable (alcanzable </a:t>
                      </a:r>
                      <a:r>
                        <a:rPr lang="fr-BE" sz="3200" b="1" dirty="0">
                          <a:solidFill>
                            <a:schemeClr val="tx1"/>
                          </a:solidFill>
                          <a:latin typeface="Tahoma" panose="020B0604030504040204" pitchFamily="34" charset="0"/>
                          <a:ea typeface="Tahoma" panose="020B0604030504040204" pitchFamily="34" charset="0"/>
                          <a:cs typeface="Tahoma" panose="020B0604030504040204" pitchFamily="34" charset="0"/>
                        </a:rPr>
                        <a:t>u</a:t>
                      </a:r>
                      <a:r>
                        <a:rPr lang="es-x-int-SDL" sz="3200" b="1" dirty="0">
                          <a:solidFill>
                            <a:schemeClr val="tx1"/>
                          </a:solidFill>
                          <a:latin typeface="Tahoma" panose="020B0604030504040204" pitchFamily="34" charset="0"/>
                          <a:ea typeface="Tahoma" panose="020B0604030504040204" pitchFamily="34" charset="0"/>
                          <a:cs typeface="Tahoma" panose="020B0604030504040204" pitchFamily="34" charset="0"/>
                        </a:rPr>
                        <a:t> obtenible)</a:t>
                      </a: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Está al</a:t>
                      </a:r>
                      <a:r>
                        <a:rPr lang="es-x-int-SDL" sz="2400" baseline="0" dirty="0">
                          <a:solidFill>
                            <a:schemeClr val="tx1"/>
                          </a:solidFill>
                          <a:latin typeface="Tahoma" panose="020B0604030504040204" pitchFamily="34" charset="0"/>
                          <a:ea typeface="Tahoma" panose="020B0604030504040204" pitchFamily="34" charset="0"/>
                          <a:cs typeface="Tahoma" panose="020B0604030504040204" pitchFamily="34" charset="0"/>
                        </a:rPr>
                        <a:t> alcance de la mano</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28508">
                <a:tc>
                  <a:txBody>
                    <a:bodyPr/>
                    <a:lstStyle/>
                    <a:p>
                      <a:pPr>
                        <a:spcBef>
                          <a:spcPts val="600"/>
                        </a:spcBef>
                        <a:spcAft>
                          <a:spcPts val="600"/>
                        </a:spcAft>
                      </a:pPr>
                      <a:r>
                        <a:rPr lang="es-x-int-SDL" sz="3200" b="1" baseline="0">
                          <a:solidFill>
                            <a:srgbClr val="4BA6DD"/>
                          </a:solidFill>
                          <a:latin typeface="Tahoma" panose="020B0604030504040204" pitchFamily="34" charset="0"/>
                          <a:ea typeface="Tahoma" panose="020B0604030504040204" pitchFamily="34" charset="0"/>
                          <a:cs typeface="Tahoma" panose="020B0604030504040204" pitchFamily="34" charset="0"/>
                        </a:rPr>
                        <a:t>R</a:t>
                      </a:r>
                      <a:r>
                        <a:rPr lang="es-x-int-SDL" sz="3200" b="1" baseline="0">
                          <a:solidFill>
                            <a:schemeClr val="tx1"/>
                          </a:solidFill>
                          <a:latin typeface="Tahoma" panose="020B0604030504040204" pitchFamily="34" charset="0"/>
                          <a:ea typeface="Tahoma" panose="020B0604030504040204" pitchFamily="34" charset="0"/>
                          <a:cs typeface="Tahoma" panose="020B0604030504040204" pitchFamily="34" charset="0"/>
                        </a:rPr>
                        <a:t>e</a:t>
                      </a:r>
                      <a:r>
                        <a:rPr lang="es-x-int-SDL" sz="3200" b="1">
                          <a:solidFill>
                            <a:schemeClr val="tx1"/>
                          </a:solidFill>
                          <a:latin typeface="Tahoma" panose="020B0604030504040204" pitchFamily="34" charset="0"/>
                          <a:ea typeface="Tahoma" panose="020B0604030504040204" pitchFamily="34" charset="0"/>
                          <a:cs typeface="Tahoma" panose="020B0604030504040204" pitchFamily="34" charset="0"/>
                        </a:rPr>
                        <a:t>levante (relevante)</a:t>
                      </a: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Contribuye a</a:t>
                      </a:r>
                      <a:r>
                        <a:rPr lang="fr-BE" sz="2400" dirty="0">
                          <a:solidFill>
                            <a:schemeClr val="tx1"/>
                          </a:solidFill>
                          <a:latin typeface="Tahoma" panose="020B0604030504040204" pitchFamily="34" charset="0"/>
                          <a:ea typeface="Tahoma" panose="020B0604030504040204" pitchFamily="34" charset="0"/>
                          <a:cs typeface="Tahoma" panose="020B0604030504040204" pitchFamily="34" charset="0"/>
                        </a:rPr>
                        <a:t>l objetivo general o a largo </a:t>
                      </a:r>
                      <a:r>
                        <a:rPr lang="fr-BE" sz="2400" dirty="0" err="1">
                          <a:solidFill>
                            <a:schemeClr val="tx1"/>
                          </a:solidFill>
                          <a:latin typeface="Tahoma" panose="020B0604030504040204" pitchFamily="34" charset="0"/>
                          <a:ea typeface="Tahoma" panose="020B0604030504040204" pitchFamily="34" charset="0"/>
                          <a:cs typeface="Tahoma" panose="020B0604030504040204" pitchFamily="34" charset="0"/>
                        </a:rPr>
                        <a:t>plazo</a:t>
                      </a:r>
                      <a:r>
                        <a:rPr lang="fr-BE" sz="2400" dirty="0">
                          <a:solidFill>
                            <a:schemeClr val="tx1"/>
                          </a:solidFill>
                          <a:latin typeface="Tahoma" panose="020B0604030504040204" pitchFamily="34" charset="0"/>
                          <a:ea typeface="Tahoma" panose="020B0604030504040204" pitchFamily="34" charset="0"/>
                          <a:cs typeface="Tahoma" panose="020B0604030504040204" pitchFamily="34" charset="0"/>
                        </a:rPr>
                        <a:t> de sus</a:t>
                      </a: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 esfuerzo</a:t>
                      </a:r>
                      <a:r>
                        <a:rPr lang="fr-BE" sz="2400" dirty="0">
                          <a:solidFill>
                            <a:schemeClr val="tx1"/>
                          </a:solidFill>
                          <a:latin typeface="Tahoma" panose="020B0604030504040204" pitchFamily="34" charset="0"/>
                          <a:ea typeface="Tahoma" panose="020B0604030504040204" pitchFamily="34" charset="0"/>
                          <a:cs typeface="Tahoma" panose="020B0604030504040204" pitchFamily="34" charset="0"/>
                        </a:rPr>
                        <a:t>s</a:t>
                      </a: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 de advocacy</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8209">
                <a:tc>
                  <a:txBody>
                    <a:bodyPr/>
                    <a:lstStyle/>
                    <a:p>
                      <a:pPr>
                        <a:spcBef>
                          <a:spcPts val="600"/>
                        </a:spcBef>
                        <a:spcAft>
                          <a:spcPts val="600"/>
                        </a:spcAft>
                      </a:pPr>
                      <a:r>
                        <a:rPr lang="es-x-int-SDL" sz="3200" b="1" i="0" baseline="0">
                          <a:solidFill>
                            <a:srgbClr val="4BA6DD"/>
                          </a:solidFill>
                          <a:latin typeface="Tahoma" panose="020B0604030504040204" pitchFamily="34" charset="0"/>
                          <a:ea typeface="Tahoma" panose="020B0604030504040204" pitchFamily="34" charset="0"/>
                          <a:cs typeface="Tahoma" panose="020B0604030504040204" pitchFamily="34" charset="0"/>
                        </a:rPr>
                        <a:t>T</a:t>
                      </a:r>
                      <a:r>
                        <a:rPr lang="es-x-int-SDL" sz="3200" b="1" baseline="0">
                          <a:solidFill>
                            <a:schemeClr val="tx1"/>
                          </a:solidFill>
                          <a:latin typeface="Tahoma" panose="020B0604030504040204" pitchFamily="34" charset="0"/>
                          <a:ea typeface="Tahoma" panose="020B0604030504040204" pitchFamily="34" charset="0"/>
                          <a:cs typeface="Tahoma" panose="020B0604030504040204" pitchFamily="34" charset="0"/>
                        </a:rPr>
                        <a:t>i</a:t>
                      </a:r>
                      <a:r>
                        <a:rPr lang="es-x-int-SDL" sz="3200" b="1">
                          <a:solidFill>
                            <a:schemeClr val="tx1"/>
                          </a:solidFill>
                          <a:latin typeface="Tahoma" panose="020B0604030504040204" pitchFamily="34" charset="0"/>
                          <a:ea typeface="Tahoma" panose="020B0604030504040204" pitchFamily="34" charset="0"/>
                          <a:cs typeface="Tahoma" panose="020B0604030504040204" pitchFamily="34" charset="0"/>
                        </a:rPr>
                        <a:t>me-bound (con límite de tiempo)</a:t>
                      </a: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spcBef>
                          <a:spcPts val="600"/>
                        </a:spcBef>
                        <a:spcAft>
                          <a:spcPts val="600"/>
                        </a:spcAft>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Establece fechas límites para alcanzar logros</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234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97EC-78A5-2A44-8F82-FD6D1F7BE62D}"/>
              </a:ext>
            </a:extLst>
          </p:cNvPr>
          <p:cNvSpPr>
            <a:spLocks noGrp="1"/>
          </p:cNvSpPr>
          <p:nvPr>
            <p:ph type="title"/>
          </p:nvPr>
        </p:nvSpPr>
        <p:spPr>
          <a:xfrm>
            <a:off x="846944" y="179541"/>
            <a:ext cx="10187639" cy="782053"/>
          </a:xfrm>
        </p:spPr>
        <p:txBody>
          <a:bodyPr anchor="ctr">
            <a:noAutofit/>
          </a:bodyPr>
          <a:lstStyle/>
          <a:p>
            <a:r>
              <a:rPr lang="es-x-int-SDL" dirty="0"/>
              <a:t>Múltiples objetivos SMART para alcanzar </a:t>
            </a:r>
            <a:r>
              <a:rPr lang="fr-BE" dirty="0"/>
              <a:t>un </a:t>
            </a:r>
            <a:r>
              <a:rPr lang="fr-BE" dirty="0" err="1"/>
              <a:t>objetivo</a:t>
            </a:r>
            <a:r>
              <a:rPr lang="fr-BE" dirty="0"/>
              <a:t> </a:t>
            </a:r>
            <a:r>
              <a:rPr lang="fr-BE" dirty="0" err="1"/>
              <a:t>general</a:t>
            </a:r>
            <a:endParaRPr lang="es-x-int-SDL" dirty="0"/>
          </a:p>
        </p:txBody>
      </p:sp>
      <p:pic>
        <p:nvPicPr>
          <p:cNvPr id="6" name="Espace réservé du contenu 5">
            <a:extLst>
              <a:ext uri="{FF2B5EF4-FFF2-40B4-BE49-F238E27FC236}">
                <a16:creationId xmlns:a16="http://schemas.microsoft.com/office/drawing/2014/main" id="{9F56FE87-ACD6-4D3F-82B9-086DB1F6E9A7}"/>
              </a:ext>
            </a:extLst>
          </p:cNvPr>
          <p:cNvPicPr>
            <a:picLocks noGrp="1" noChangeAspect="1"/>
          </p:cNvPicPr>
          <p:nvPr>
            <p:ph idx="1"/>
          </p:nvPr>
        </p:nvPicPr>
        <p:blipFill>
          <a:blip r:embed="rId3"/>
          <a:srcRect/>
          <a:stretch/>
        </p:blipFill>
        <p:spPr>
          <a:xfrm>
            <a:off x="84939" y="1849381"/>
            <a:ext cx="12047750" cy="4052358"/>
          </a:xfrm>
        </p:spPr>
      </p:pic>
      <p:sp>
        <p:nvSpPr>
          <p:cNvPr id="5" name="TextBox 4">
            <a:extLst>
              <a:ext uri="{FF2B5EF4-FFF2-40B4-BE49-F238E27FC236}">
                <a16:creationId xmlns:a16="http://schemas.microsoft.com/office/drawing/2014/main" id="{D448959C-00AB-420A-8ABA-7E02E9F7BC11}"/>
              </a:ext>
            </a:extLst>
          </p:cNvPr>
          <p:cNvSpPr txBox="1"/>
          <p:nvPr/>
        </p:nvSpPr>
        <p:spPr>
          <a:xfrm>
            <a:off x="1374289" y="1065173"/>
            <a:ext cx="8963810" cy="892552"/>
          </a:xfrm>
          <a:prstGeom prst="rect">
            <a:avLst/>
          </a:prstGeom>
          <a:noFill/>
        </p:spPr>
        <p:txBody>
          <a:bodyPr wrap="square">
            <a:spAutoFit/>
          </a:bodyPr>
          <a:lstStyle/>
          <a:p>
            <a:pPr algn="l"/>
            <a:endParaRPr lang="en-US" sz="1600" b="0" i="0" u="none" strike="noStrike" baseline="0" dirty="0">
              <a:solidFill>
                <a:srgbClr val="000000"/>
              </a:solidFill>
              <a:latin typeface="Gill Sans"/>
            </a:endParaRPr>
          </a:p>
          <a:p>
            <a:pPr algn="ctr"/>
            <a:r>
              <a:rPr lang="es-ES" sz="1800" b="1" i="0" u="none" strike="noStrike" baseline="0" dirty="0">
                <a:solidFill>
                  <a:srgbClr val="211E1F"/>
                </a:solidFill>
                <a:latin typeface="Gill Sans"/>
              </a:rPr>
              <a:t>Ejemplo de objetivos SMART en la iniciativa hacia el objetivo general de reducir la mortalidad materna </a:t>
            </a:r>
            <a:endParaRPr lang="en-US" dirty="0"/>
          </a:p>
        </p:txBody>
      </p:sp>
    </p:spTree>
    <p:extLst>
      <p:ext uri="{BB962C8B-B14F-4D97-AF65-F5344CB8AC3E}">
        <p14:creationId xmlns:p14="http://schemas.microsoft.com/office/powerpoint/2010/main" val="250747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6BA523-A554-FC47-B91C-57960F738085}"/>
              </a:ext>
            </a:extLst>
          </p:cNvPr>
          <p:cNvSpPr/>
          <p:nvPr/>
        </p:nvSpPr>
        <p:spPr>
          <a:xfrm>
            <a:off x="141589" y="3730078"/>
            <a:ext cx="2251009" cy="313855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1</a:t>
            </a:r>
          </a:p>
          <a:p>
            <a:pPr algn="ctr" eaLnBrk="1" fontAlgn="auto" hangingPunct="1">
              <a:spcBef>
                <a:spcPts val="0"/>
              </a:spcBef>
              <a:spcAft>
                <a:spcPts val="600"/>
              </a:spcAft>
              <a:defRPr/>
            </a:pPr>
            <a:endParaRPr lang="en-GB"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El Gobernador encarga a un grupo de trabajo el seguimiento de la mortalidad materna para junio de 2021 </a:t>
            </a:r>
          </a:p>
        </p:txBody>
      </p:sp>
      <p:sp>
        <p:nvSpPr>
          <p:cNvPr id="6" name="Rectangle 5">
            <a:extLst>
              <a:ext uri="{FF2B5EF4-FFF2-40B4-BE49-F238E27FC236}">
                <a16:creationId xmlns:a16="http://schemas.microsoft.com/office/drawing/2014/main" id="{1D6EBC8A-02F7-3243-B39C-F3C7489DC9DB}"/>
              </a:ext>
            </a:extLst>
          </p:cNvPr>
          <p:cNvSpPr/>
          <p:nvPr/>
        </p:nvSpPr>
        <p:spPr>
          <a:xfrm>
            <a:off x="2470984" y="3773483"/>
            <a:ext cx="2436241" cy="3071733"/>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2</a:t>
            </a:r>
            <a:endParaRPr lang="fr-BE"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endParaRPr lang="en-GB"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El ministro de Finanzas del Estado destina 100.000 dólares en el presupuesto de salud para contratar y formar parteras antes de julio de 2021</a:t>
            </a:r>
          </a:p>
        </p:txBody>
      </p:sp>
      <p:sp>
        <p:nvSpPr>
          <p:cNvPr id="7" name="Rectangle 6">
            <a:extLst>
              <a:ext uri="{FF2B5EF4-FFF2-40B4-BE49-F238E27FC236}">
                <a16:creationId xmlns:a16="http://schemas.microsoft.com/office/drawing/2014/main" id="{BA71D068-1BDE-8C4D-B2C5-47B803EA44D3}"/>
              </a:ext>
            </a:extLst>
          </p:cNvPr>
          <p:cNvSpPr/>
          <p:nvPr/>
        </p:nvSpPr>
        <p:spPr>
          <a:xfrm>
            <a:off x="5057971" y="3773484"/>
            <a:ext cx="2254507" cy="3095149"/>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3</a:t>
            </a:r>
          </a:p>
          <a:p>
            <a:pPr algn="ctr" eaLnBrk="1" fontAlgn="auto" hangingPunct="1">
              <a:spcBef>
                <a:spcPts val="0"/>
              </a:spcBef>
              <a:spcAft>
                <a:spcPts val="600"/>
              </a:spcAft>
              <a:defRPr/>
            </a:pPr>
            <a:endParaRPr lang="en-GB"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El responsable local de salud materno-infantil destina 100.000 dólares a la contratación y formación de parteras para febrero de 2022</a:t>
            </a:r>
          </a:p>
        </p:txBody>
      </p:sp>
      <p:sp>
        <p:nvSpPr>
          <p:cNvPr id="8" name="Rectangle 7">
            <a:extLst>
              <a:ext uri="{FF2B5EF4-FFF2-40B4-BE49-F238E27FC236}">
                <a16:creationId xmlns:a16="http://schemas.microsoft.com/office/drawing/2014/main" id="{CAC5C3F8-43D4-034E-8511-8F9DF41A0A2C}"/>
              </a:ext>
            </a:extLst>
          </p:cNvPr>
          <p:cNvSpPr/>
          <p:nvPr/>
        </p:nvSpPr>
        <p:spPr>
          <a:xfrm>
            <a:off x="7463222" y="3773484"/>
            <a:ext cx="1846383" cy="3071732"/>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4</a:t>
            </a:r>
          </a:p>
          <a:p>
            <a:pPr algn="ctr" eaLnBrk="1" fontAlgn="auto" hangingPunct="1">
              <a:spcBef>
                <a:spcPts val="0"/>
              </a:spcBef>
              <a:spcAft>
                <a:spcPts val="600"/>
              </a:spcAft>
              <a:defRPr/>
            </a:pPr>
            <a:endParaRPr lang="en-GB"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El hospital local pone a prueba un programa de transporte para las mujeres de parto para abril de 2022</a:t>
            </a:r>
          </a:p>
        </p:txBody>
      </p:sp>
      <p:sp>
        <p:nvSpPr>
          <p:cNvPr id="9" name="Rectangle 8">
            <a:extLst>
              <a:ext uri="{FF2B5EF4-FFF2-40B4-BE49-F238E27FC236}">
                <a16:creationId xmlns:a16="http://schemas.microsoft.com/office/drawing/2014/main" id="{A497F8B7-8FC7-1645-8561-C63CD6137119}"/>
              </a:ext>
            </a:extLst>
          </p:cNvPr>
          <p:cNvSpPr/>
          <p:nvPr/>
        </p:nvSpPr>
        <p:spPr>
          <a:xfrm>
            <a:off x="9473187" y="3773484"/>
            <a:ext cx="2506542" cy="3071732"/>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5</a:t>
            </a:r>
          </a:p>
          <a:p>
            <a:pPr algn="ctr" eaLnBrk="1" fontAlgn="auto" hangingPunct="1">
              <a:spcBef>
                <a:spcPts val="0"/>
              </a:spcBef>
              <a:spcAft>
                <a:spcPts val="600"/>
              </a:spcAft>
              <a:defRPr/>
            </a:pPr>
            <a:endParaRPr lang="en-GB"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La asociación de parteras adopta un nuevo plan de estudios con estándares de atención mejorados para mayo de 2022</a:t>
            </a:r>
          </a:p>
        </p:txBody>
      </p:sp>
      <p:cxnSp>
        <p:nvCxnSpPr>
          <p:cNvPr id="17" name="Straight Connector 16">
            <a:extLst>
              <a:ext uri="{FF2B5EF4-FFF2-40B4-BE49-F238E27FC236}">
                <a16:creationId xmlns:a16="http://schemas.microsoft.com/office/drawing/2014/main" id="{7B4840A2-2ACF-9642-BFF9-9C393A91E9BB}"/>
              </a:ext>
            </a:extLst>
          </p:cNvPr>
          <p:cNvCxnSpPr>
            <a:cxnSpLocks/>
          </p:cNvCxnSpPr>
          <p:nvPr/>
        </p:nvCxnSpPr>
        <p:spPr>
          <a:xfrm>
            <a:off x="10868218" y="2756976"/>
            <a:ext cx="0" cy="1016507"/>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30DEB69-E1A3-C24B-96B8-1A5965800437}"/>
              </a:ext>
            </a:extLst>
          </p:cNvPr>
          <p:cNvSpPr/>
          <p:nvPr/>
        </p:nvSpPr>
        <p:spPr>
          <a:xfrm>
            <a:off x="609599" y="1618607"/>
            <a:ext cx="3309257" cy="1325563"/>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es-x-int-SDL" sz="2400" b="1" dirty="0">
                <a:solidFill>
                  <a:schemeClr val="tx1"/>
                </a:solidFill>
                <a:latin typeface="Arial" panose="020B0604020202020204" pitchFamily="34" charset="0"/>
                <a:cs typeface="Arial" panose="020B0604020202020204" pitchFamily="34" charset="0"/>
              </a:rPr>
              <a:t>AHORA</a:t>
            </a: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En un gran Estado, muchas mujeres mueren durante el embarazo y el parto. </a:t>
            </a:r>
          </a:p>
        </p:txBody>
      </p:sp>
      <p:cxnSp>
        <p:nvCxnSpPr>
          <p:cNvPr id="37" name="Straight Connector 36">
            <a:extLst>
              <a:ext uri="{FF2B5EF4-FFF2-40B4-BE49-F238E27FC236}">
                <a16:creationId xmlns:a16="http://schemas.microsoft.com/office/drawing/2014/main" id="{313990D0-1D3D-BA4C-8734-0E6B56B0AA1B}"/>
              </a:ext>
            </a:extLst>
          </p:cNvPr>
          <p:cNvCxnSpPr>
            <a:cxnSpLocks/>
          </p:cNvCxnSpPr>
          <p:nvPr/>
        </p:nvCxnSpPr>
        <p:spPr>
          <a:xfrm>
            <a:off x="8136485" y="3228799"/>
            <a:ext cx="0" cy="54468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272D75-7196-F145-B224-54E9A6F12CF1}"/>
              </a:ext>
            </a:extLst>
          </p:cNvPr>
          <p:cNvCxnSpPr>
            <a:cxnSpLocks/>
          </p:cNvCxnSpPr>
          <p:nvPr/>
        </p:nvCxnSpPr>
        <p:spPr>
          <a:xfrm>
            <a:off x="6094829" y="3244848"/>
            <a:ext cx="0" cy="52224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2104CD-CEF0-004F-8B1F-27D12E0C7E1C}"/>
              </a:ext>
            </a:extLst>
          </p:cNvPr>
          <p:cNvCxnSpPr>
            <a:cxnSpLocks/>
            <a:endCxn id="6" idx="0"/>
          </p:cNvCxnSpPr>
          <p:nvPr/>
        </p:nvCxnSpPr>
        <p:spPr>
          <a:xfrm flipH="1">
            <a:off x="3689105" y="3251240"/>
            <a:ext cx="86200" cy="522243"/>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69BF02-E7C7-3E4C-905E-1226868DF4A2}"/>
              </a:ext>
            </a:extLst>
          </p:cNvPr>
          <p:cNvCxnSpPr>
            <a:cxnSpLocks/>
            <a:endCxn id="5" idx="0"/>
          </p:cNvCxnSpPr>
          <p:nvPr/>
        </p:nvCxnSpPr>
        <p:spPr>
          <a:xfrm flipH="1">
            <a:off x="1267094" y="2944170"/>
            <a:ext cx="39192" cy="785908"/>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8C97F5-1C94-1040-B3AA-41587A1FBF1F}"/>
              </a:ext>
            </a:extLst>
          </p:cNvPr>
          <p:cNvCxnSpPr>
            <a:cxnSpLocks/>
          </p:cNvCxnSpPr>
          <p:nvPr/>
        </p:nvCxnSpPr>
        <p:spPr>
          <a:xfrm flipV="1">
            <a:off x="1306286" y="3228799"/>
            <a:ext cx="9561932" cy="22441"/>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53F4268-68CF-984A-ADF5-C955F924F405}"/>
              </a:ext>
            </a:extLst>
          </p:cNvPr>
          <p:cNvSpPr/>
          <p:nvPr/>
        </p:nvSpPr>
        <p:spPr>
          <a:xfrm>
            <a:off x="7637929" y="1615643"/>
            <a:ext cx="3792071" cy="121364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BE" sz="2400" b="1" dirty="0">
                <a:solidFill>
                  <a:schemeClr val="tx1"/>
                </a:solidFill>
                <a:latin typeface="Arial" panose="020B0604020202020204" pitchFamily="34" charset="0"/>
                <a:cs typeface="Arial" panose="020B0604020202020204" pitchFamily="34" charset="0"/>
              </a:rPr>
              <a:t>OBJETIVO GENERAL</a:t>
            </a:r>
            <a:br>
              <a:rPr lang="es-x-int-SDL" sz="2400" b="1" dirty="0">
                <a:solidFill>
                  <a:schemeClr val="tx1"/>
                </a:solidFill>
                <a:latin typeface="Arial" panose="020B0604020202020204" pitchFamily="34" charset="0"/>
                <a:cs typeface="Arial" panose="020B0604020202020204" pitchFamily="34" charset="0"/>
              </a:rPr>
            </a:br>
            <a:r>
              <a:rPr lang="es-x-int-SDL" dirty="0">
                <a:solidFill>
                  <a:schemeClr val="tx1"/>
                </a:solidFill>
                <a:latin typeface="Arial" panose="020B0604020202020204" pitchFamily="34" charset="0"/>
                <a:cs typeface="Arial" panose="020B0604020202020204" pitchFamily="34" charset="0"/>
              </a:rPr>
              <a:t>Menos mujeres mueren en el parto</a:t>
            </a:r>
          </a:p>
        </p:txBody>
      </p:sp>
      <p:sp>
        <p:nvSpPr>
          <p:cNvPr id="19" name="Title 1">
            <a:extLst>
              <a:ext uri="{FF2B5EF4-FFF2-40B4-BE49-F238E27FC236}">
                <a16:creationId xmlns:a16="http://schemas.microsoft.com/office/drawing/2014/main" id="{3ED93E75-3664-2E4E-8158-CAC130402860}"/>
              </a:ext>
            </a:extLst>
          </p:cNvPr>
          <p:cNvSpPr>
            <a:spLocks noGrp="1"/>
          </p:cNvSpPr>
          <p:nvPr>
            <p:ph type="title"/>
          </p:nvPr>
        </p:nvSpPr>
        <p:spPr>
          <a:xfrm>
            <a:off x="662649" y="245243"/>
            <a:ext cx="11529351" cy="621721"/>
          </a:xfrm>
        </p:spPr>
        <p:txBody>
          <a:bodyPr>
            <a:noAutofit/>
          </a:bodyPr>
          <a:lstStyle/>
          <a:p>
            <a:pPr eaLnBrk="1" hangingPunct="1">
              <a:defRPr/>
            </a:pPr>
            <a:r>
              <a:rPr lang="es-x-int-SDL" dirty="0"/>
              <a:t>Múltiples objetivos SMART para alcanzar un</a:t>
            </a:r>
            <a:r>
              <a:rPr lang="fr-BE" dirty="0"/>
              <a:t> </a:t>
            </a:r>
            <a:r>
              <a:rPr lang="fr-BE" dirty="0" err="1"/>
              <a:t>objetivo</a:t>
            </a:r>
            <a:r>
              <a:rPr lang="fr-BE" dirty="0"/>
              <a:t> </a:t>
            </a:r>
            <a:r>
              <a:rPr lang="fr-BE" dirty="0" err="1"/>
              <a:t>genera</a:t>
            </a:r>
            <a:endParaRPr lang="es-x-int-SDL" dirty="0"/>
          </a:p>
        </p:txBody>
      </p:sp>
    </p:spTree>
    <p:extLst>
      <p:ext uri="{BB962C8B-B14F-4D97-AF65-F5344CB8AC3E}">
        <p14:creationId xmlns:p14="http://schemas.microsoft.com/office/powerpoint/2010/main" val="118107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6BA523-A554-FC47-B91C-57960F738085}"/>
              </a:ext>
            </a:extLst>
          </p:cNvPr>
          <p:cNvSpPr/>
          <p:nvPr/>
        </p:nvSpPr>
        <p:spPr>
          <a:xfrm>
            <a:off x="0" y="3581215"/>
            <a:ext cx="2496149" cy="326007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1 </a:t>
            </a: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El Comisionado Residente de la Ciudad de Kampala firma una ordenanza para programar días fijos de recogida de residuos en la división de Kampala Central, como proyecto piloto, para abril de 2022</a:t>
            </a:r>
          </a:p>
        </p:txBody>
      </p:sp>
      <p:sp>
        <p:nvSpPr>
          <p:cNvPr id="6" name="Rectangle 5">
            <a:extLst>
              <a:ext uri="{FF2B5EF4-FFF2-40B4-BE49-F238E27FC236}">
                <a16:creationId xmlns:a16="http://schemas.microsoft.com/office/drawing/2014/main" id="{1D6EBC8A-02F7-3243-B39C-F3C7489DC9DB}"/>
              </a:ext>
            </a:extLst>
          </p:cNvPr>
          <p:cNvSpPr/>
          <p:nvPr/>
        </p:nvSpPr>
        <p:spPr>
          <a:xfrm>
            <a:off x="2584955" y="3581214"/>
            <a:ext cx="2174880" cy="3249910"/>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2</a:t>
            </a: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La asociación de vecinos organiza una brigada de voluntarios para convertir el espacio existente en un parque infantil durante dos fines de semana para mayo de 2022</a:t>
            </a:r>
          </a:p>
        </p:txBody>
      </p:sp>
      <p:sp>
        <p:nvSpPr>
          <p:cNvPr id="7" name="Rectangle 6">
            <a:extLst>
              <a:ext uri="{FF2B5EF4-FFF2-40B4-BE49-F238E27FC236}">
                <a16:creationId xmlns:a16="http://schemas.microsoft.com/office/drawing/2014/main" id="{BA71D068-1BDE-8C4D-B2C5-47B803EA44D3}"/>
              </a:ext>
            </a:extLst>
          </p:cNvPr>
          <p:cNvSpPr/>
          <p:nvPr/>
        </p:nvSpPr>
        <p:spPr>
          <a:xfrm>
            <a:off x="4801994" y="3581214"/>
            <a:ext cx="2398760" cy="3232309"/>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3</a:t>
            </a: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El concejal de la división de Kampala Central firma la orden que libera fondos para los topes de velocidad y la conversión en calles de un solo carril de las calles del barrio para junio de 2022</a:t>
            </a:r>
          </a:p>
        </p:txBody>
      </p:sp>
      <p:sp>
        <p:nvSpPr>
          <p:cNvPr id="8" name="Rectangle 7">
            <a:extLst>
              <a:ext uri="{FF2B5EF4-FFF2-40B4-BE49-F238E27FC236}">
                <a16:creationId xmlns:a16="http://schemas.microsoft.com/office/drawing/2014/main" id="{CAC5C3F8-43D4-034E-8511-8F9DF41A0A2C}"/>
              </a:ext>
            </a:extLst>
          </p:cNvPr>
          <p:cNvSpPr/>
          <p:nvPr/>
        </p:nvSpPr>
        <p:spPr>
          <a:xfrm>
            <a:off x="7239809" y="3576442"/>
            <a:ext cx="2020498" cy="3225916"/>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4</a:t>
            </a: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La GTZ (agencia de cooperación técnica alemana) entrega material deportivo y suministros a la asociación de vecinos para julio de 2022</a:t>
            </a:r>
          </a:p>
        </p:txBody>
      </p:sp>
      <p:sp>
        <p:nvSpPr>
          <p:cNvPr id="9" name="Rectangle 8">
            <a:extLst>
              <a:ext uri="{FF2B5EF4-FFF2-40B4-BE49-F238E27FC236}">
                <a16:creationId xmlns:a16="http://schemas.microsoft.com/office/drawing/2014/main" id="{A497F8B7-8FC7-1645-8561-C63CD6137119}"/>
              </a:ext>
            </a:extLst>
          </p:cNvPr>
          <p:cNvSpPr/>
          <p:nvPr/>
        </p:nvSpPr>
        <p:spPr>
          <a:xfrm>
            <a:off x="9313352" y="3591800"/>
            <a:ext cx="2742910" cy="3225916"/>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es-x-int-SDL" b="1" dirty="0">
                <a:solidFill>
                  <a:schemeClr val="tx1"/>
                </a:solidFill>
                <a:latin typeface="Arial" panose="020B0604020202020204" pitchFamily="34" charset="0"/>
                <a:cs typeface="Arial" panose="020B0604020202020204" pitchFamily="34" charset="0"/>
              </a:rPr>
              <a:t>Objetivo 5</a:t>
            </a: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El Comisionado Residente de la Ciudad de Kampala firma una ordenanza para que la asociación de vecinos pueda utilizar los terrenos para los deportes de equipo de los niños mayores para agosto de 2022</a:t>
            </a:r>
          </a:p>
        </p:txBody>
      </p:sp>
      <p:cxnSp>
        <p:nvCxnSpPr>
          <p:cNvPr id="17" name="Straight Connector 16">
            <a:extLst>
              <a:ext uri="{FF2B5EF4-FFF2-40B4-BE49-F238E27FC236}">
                <a16:creationId xmlns:a16="http://schemas.microsoft.com/office/drawing/2014/main" id="{7B4840A2-2ACF-9642-BFF9-9C393A91E9BB}"/>
              </a:ext>
            </a:extLst>
          </p:cNvPr>
          <p:cNvCxnSpPr>
            <a:cxnSpLocks/>
            <a:endCxn id="9" idx="0"/>
          </p:cNvCxnSpPr>
          <p:nvPr/>
        </p:nvCxnSpPr>
        <p:spPr>
          <a:xfrm>
            <a:off x="10684807" y="2944169"/>
            <a:ext cx="0" cy="647631"/>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30DEB69-E1A3-C24B-96B8-1A5965800437}"/>
              </a:ext>
            </a:extLst>
          </p:cNvPr>
          <p:cNvSpPr/>
          <p:nvPr/>
        </p:nvSpPr>
        <p:spPr>
          <a:xfrm>
            <a:off x="609599" y="1407559"/>
            <a:ext cx="3309257" cy="1465910"/>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es-x-int-SDL" sz="2400" b="1" dirty="0">
                <a:solidFill>
                  <a:schemeClr val="tx1"/>
                </a:solidFill>
                <a:latin typeface="Arial" panose="020B0604020202020204" pitchFamily="34" charset="0"/>
                <a:cs typeface="Arial" panose="020B0604020202020204" pitchFamily="34" charset="0"/>
              </a:rPr>
              <a:t>AHORA</a:t>
            </a:r>
          </a:p>
          <a:p>
            <a:pPr algn="ctr" eaLnBrk="1" fontAlgn="auto" hangingPunct="1">
              <a:spcBef>
                <a:spcPts val="0"/>
              </a:spcBef>
              <a:spcAft>
                <a:spcPts val="600"/>
              </a:spcAft>
              <a:defRPr/>
            </a:pPr>
            <a:r>
              <a:rPr lang="es-x-int-SDL" dirty="0">
                <a:solidFill>
                  <a:schemeClr val="tx1"/>
                </a:solidFill>
                <a:latin typeface="Arial" panose="020B0604020202020204" pitchFamily="34" charset="0"/>
                <a:cs typeface="Arial" panose="020B0604020202020204" pitchFamily="34" charset="0"/>
              </a:rPr>
              <a:t>Los niños del barrio de CenKa no disponen de un espacio seguro y limpio para jugar al aire libre </a:t>
            </a:r>
          </a:p>
        </p:txBody>
      </p:sp>
      <p:cxnSp>
        <p:nvCxnSpPr>
          <p:cNvPr id="37" name="Straight Connector 36">
            <a:extLst>
              <a:ext uri="{FF2B5EF4-FFF2-40B4-BE49-F238E27FC236}">
                <a16:creationId xmlns:a16="http://schemas.microsoft.com/office/drawing/2014/main" id="{313990D0-1D3D-BA4C-8734-0E6B56B0AA1B}"/>
              </a:ext>
            </a:extLst>
          </p:cNvPr>
          <p:cNvCxnSpPr>
            <a:cxnSpLocks/>
            <a:endCxn id="8" idx="0"/>
          </p:cNvCxnSpPr>
          <p:nvPr/>
        </p:nvCxnSpPr>
        <p:spPr>
          <a:xfrm>
            <a:off x="8193764" y="3212335"/>
            <a:ext cx="56294" cy="364107"/>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272D75-7196-F145-B224-54E9A6F12CF1}"/>
              </a:ext>
            </a:extLst>
          </p:cNvPr>
          <p:cNvCxnSpPr>
            <a:cxnSpLocks/>
            <a:endCxn id="7" idx="0"/>
          </p:cNvCxnSpPr>
          <p:nvPr/>
        </p:nvCxnSpPr>
        <p:spPr>
          <a:xfrm flipH="1">
            <a:off x="6001374" y="3212335"/>
            <a:ext cx="37129" cy="368879"/>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2104CD-CEF0-004F-8B1F-27D12E0C7E1C}"/>
              </a:ext>
            </a:extLst>
          </p:cNvPr>
          <p:cNvCxnSpPr>
            <a:cxnSpLocks/>
            <a:endCxn id="6" idx="0"/>
          </p:cNvCxnSpPr>
          <p:nvPr/>
        </p:nvCxnSpPr>
        <p:spPr>
          <a:xfrm>
            <a:off x="3583589" y="3200372"/>
            <a:ext cx="88806" cy="380842"/>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69BF02-E7C7-3E4C-905E-1226868DF4A2}"/>
              </a:ext>
            </a:extLst>
          </p:cNvPr>
          <p:cNvCxnSpPr>
            <a:cxnSpLocks/>
          </p:cNvCxnSpPr>
          <p:nvPr/>
        </p:nvCxnSpPr>
        <p:spPr>
          <a:xfrm>
            <a:off x="1306286" y="2873469"/>
            <a:ext cx="0" cy="735486"/>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8C97F5-1C94-1040-B3AA-41587A1FBF1F}"/>
              </a:ext>
            </a:extLst>
          </p:cNvPr>
          <p:cNvCxnSpPr>
            <a:cxnSpLocks/>
          </p:cNvCxnSpPr>
          <p:nvPr/>
        </p:nvCxnSpPr>
        <p:spPr>
          <a:xfrm flipV="1">
            <a:off x="1306286" y="3212335"/>
            <a:ext cx="9378521" cy="5645"/>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53F4268-68CF-984A-ADF5-C955F924F405}"/>
              </a:ext>
            </a:extLst>
          </p:cNvPr>
          <p:cNvSpPr/>
          <p:nvPr/>
        </p:nvSpPr>
        <p:spPr>
          <a:xfrm>
            <a:off x="6427695" y="1449466"/>
            <a:ext cx="5002306" cy="1494703"/>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BE" sz="2400" b="1" dirty="0">
                <a:solidFill>
                  <a:schemeClr val="tx1"/>
                </a:solidFill>
                <a:latin typeface="Arial" panose="020B0604020202020204" pitchFamily="34" charset="0"/>
                <a:cs typeface="Arial" panose="020B0604020202020204" pitchFamily="34" charset="0"/>
              </a:rPr>
              <a:t>OBJETIVO GENERAL</a:t>
            </a:r>
            <a:endParaRPr lang="es-x-int-SDL" sz="2400"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s-x-int-SDL" dirty="0">
                <a:solidFill>
                  <a:schemeClr val="tx1"/>
                </a:solidFill>
                <a:latin typeface="Arial" panose="020B0604020202020204" pitchFamily="34" charset="0"/>
                <a:cs typeface="Arial" panose="020B0604020202020204" pitchFamily="34" charset="0"/>
              </a:rPr>
              <a:t>Los niños del barrio de CenKa disponen de un espacio seguro y limpio para jugar al aire libre</a:t>
            </a:r>
          </a:p>
        </p:txBody>
      </p:sp>
      <p:sp>
        <p:nvSpPr>
          <p:cNvPr id="19" name="Title 1">
            <a:extLst>
              <a:ext uri="{FF2B5EF4-FFF2-40B4-BE49-F238E27FC236}">
                <a16:creationId xmlns:a16="http://schemas.microsoft.com/office/drawing/2014/main" id="{3ED93E75-3664-2E4E-8158-CAC130402860}"/>
              </a:ext>
            </a:extLst>
          </p:cNvPr>
          <p:cNvSpPr>
            <a:spLocks noGrp="1"/>
          </p:cNvSpPr>
          <p:nvPr>
            <p:ph type="title"/>
          </p:nvPr>
        </p:nvSpPr>
        <p:spPr>
          <a:xfrm>
            <a:off x="846945" y="179541"/>
            <a:ext cx="10854904" cy="782053"/>
          </a:xfrm>
        </p:spPr>
        <p:txBody>
          <a:bodyPr>
            <a:noAutofit/>
          </a:bodyPr>
          <a:lstStyle/>
          <a:p>
            <a:pPr eaLnBrk="1" hangingPunct="1">
              <a:defRPr/>
            </a:pPr>
            <a:r>
              <a:rPr lang="fr-BE" dirty="0"/>
              <a:t>Objetivo </a:t>
            </a:r>
            <a:r>
              <a:rPr lang="fr-BE" dirty="0" err="1"/>
              <a:t>general</a:t>
            </a:r>
            <a:r>
              <a:rPr lang="fr-BE" dirty="0"/>
              <a:t> </a:t>
            </a:r>
            <a:r>
              <a:rPr lang="es-x-int-SDL" dirty="0"/>
              <a:t>de advocacy </a:t>
            </a:r>
            <a:br>
              <a:rPr lang="fr-BE" dirty="0"/>
            </a:br>
            <a:r>
              <a:rPr lang="es-x-int-SDL" dirty="0"/>
              <a:t>y objetivo SMART—Ejemplo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4419-E745-D948-A202-32CFE2260554}"/>
              </a:ext>
            </a:extLst>
          </p:cNvPr>
          <p:cNvSpPr>
            <a:spLocks noGrp="1"/>
          </p:cNvSpPr>
          <p:nvPr>
            <p:ph type="title"/>
          </p:nvPr>
        </p:nvSpPr>
        <p:spPr>
          <a:xfrm>
            <a:off x="1676400" y="136525"/>
            <a:ext cx="9906000" cy="1325563"/>
          </a:xfrm>
        </p:spPr>
        <p:txBody>
          <a:bodyPr>
            <a:normAutofit/>
          </a:bodyPr>
          <a:lstStyle/>
          <a:p>
            <a:pPr algn="ctr"/>
            <a:r>
              <a:rPr lang="es-x-int-SDL" sz="4000">
                <a:solidFill>
                  <a:srgbClr val="1F4E79"/>
                </a:solidFill>
              </a:rPr>
              <a:t>Para el facilitador</a:t>
            </a:r>
            <a:br>
              <a:rPr lang="es-x-int-SDL" sz="4000">
                <a:solidFill>
                  <a:srgbClr val="1F4E79"/>
                </a:solidFill>
              </a:rPr>
            </a:br>
            <a:r>
              <a:rPr lang="es-x-int-SDL" sz="4000">
                <a:solidFill>
                  <a:srgbClr val="1F4E79"/>
                </a:solidFill>
              </a:rPr>
              <a:t>Evalúe el contexto</a:t>
            </a:r>
          </a:p>
        </p:txBody>
      </p:sp>
      <p:sp>
        <p:nvSpPr>
          <p:cNvPr id="3" name="Content Placeholder 2">
            <a:extLst>
              <a:ext uri="{FF2B5EF4-FFF2-40B4-BE49-F238E27FC236}">
                <a16:creationId xmlns:a16="http://schemas.microsoft.com/office/drawing/2014/main" id="{8F6D2133-E310-2742-AB14-22B488FEB16F}"/>
              </a:ext>
            </a:extLst>
          </p:cNvPr>
          <p:cNvSpPr>
            <a:spLocks noGrp="1"/>
          </p:cNvSpPr>
          <p:nvPr>
            <p:ph idx="1"/>
          </p:nvPr>
        </p:nvSpPr>
        <p:spPr>
          <a:xfrm>
            <a:off x="838200" y="1469666"/>
            <a:ext cx="10744200" cy="5388334"/>
          </a:xfrm>
        </p:spPr>
        <p:txBody>
          <a:bodyPr>
            <a:normAutofit fontScale="40000" lnSpcReduction="20000"/>
          </a:bodyPr>
          <a:lstStyle/>
          <a:p>
            <a:pPr marL="512064" indent="-512064">
              <a:lnSpc>
                <a:spcPct val="130000"/>
              </a:lnSpc>
              <a:buNone/>
            </a:pPr>
            <a:r>
              <a:rPr lang="es-x-int-SDL" sz="5000" b="1" dirty="0"/>
              <a:t>Hay 3 opciones para realizar el paso 1 de la </a:t>
            </a:r>
            <a:r>
              <a:rPr lang="fr-BE" sz="5000" b="1" dirty="0"/>
              <a:t>a</a:t>
            </a:r>
            <a:r>
              <a:rPr lang="es-x-int-SDL" sz="5000" b="1" dirty="0"/>
              <a:t>dvocacy</a:t>
            </a:r>
            <a:r>
              <a:rPr lang="fr-BE" sz="5000" b="1" dirty="0"/>
              <a:t> </a:t>
            </a:r>
            <a:r>
              <a:rPr lang="es-x-int-SDL" sz="5000" b="1" dirty="0"/>
              <a:t>SMART.</a:t>
            </a:r>
          </a:p>
          <a:p>
            <a:pPr marL="347472" indent="-347472">
              <a:lnSpc>
                <a:spcPct val="120000"/>
              </a:lnSpc>
              <a:spcBef>
                <a:spcPts val="900"/>
              </a:spcBef>
              <a:spcAft>
                <a:spcPts val="900"/>
              </a:spcAft>
              <a:buFont typeface="+mj-lt"/>
              <a:buAutoNum type="arabicPeriod"/>
            </a:pPr>
            <a:r>
              <a:rPr lang="es-x-int-SDL" sz="4500" dirty="0"/>
              <a:t>Realice la evaluación del contexto </a:t>
            </a:r>
            <a:r>
              <a:rPr lang="es-x-int-SDL" sz="4500" b="1" u="sng" dirty="0"/>
              <a:t>antes</a:t>
            </a:r>
            <a:r>
              <a:rPr lang="es-x-int-SDL" sz="4500" b="1" dirty="0"/>
              <a:t> de la facilitación.</a:t>
            </a:r>
          </a:p>
          <a:p>
            <a:pPr marL="740664" lvl="1" indent="-283464">
              <a:lnSpc>
                <a:spcPct val="120000"/>
              </a:lnSpc>
              <a:spcBef>
                <a:spcPts val="600"/>
              </a:spcBef>
              <a:spcAft>
                <a:spcPts val="600"/>
              </a:spcAft>
              <a:buFont typeface="+mj-lt"/>
              <a:buAutoNum type="alphaLcPeriod"/>
            </a:pPr>
            <a:r>
              <a:rPr lang="es-x-int-SDL" sz="4000" dirty="0"/>
              <a:t>Comparta las páginas 14-18 de la </a:t>
            </a:r>
            <a:r>
              <a:rPr lang="es-x-int-SDL" sz="4000" i="1" dirty="0"/>
              <a:t>Guía del </a:t>
            </a:r>
            <a:r>
              <a:rPr lang="en-US" sz="4000" i="1" dirty="0"/>
              <a:t>u</a:t>
            </a:r>
            <a:r>
              <a:rPr lang="es-x-int-SDL" sz="4000" i="1" dirty="0"/>
              <a:t>suario de Advocacy SMART </a:t>
            </a:r>
            <a:r>
              <a:rPr lang="es-x-int-SDL" sz="4000" dirty="0"/>
              <a:t>con los participantes, al menos una semana antes de la facilitación.</a:t>
            </a:r>
          </a:p>
          <a:p>
            <a:pPr marL="740664" lvl="1" indent="-283464">
              <a:lnSpc>
                <a:spcPct val="120000"/>
              </a:lnSpc>
              <a:spcBef>
                <a:spcPts val="600"/>
              </a:spcBef>
              <a:spcAft>
                <a:spcPts val="600"/>
              </a:spcAft>
              <a:buFont typeface="+mj-lt"/>
              <a:buAutoNum type="alphaLcPeriod"/>
            </a:pPr>
            <a:r>
              <a:rPr lang="es-x-int-SDL" sz="4000" dirty="0"/>
              <a:t>Pida a los participantes que revisen las preguntas antes de la facilitación y que se preparen para compartir sus respuestas.</a:t>
            </a:r>
          </a:p>
          <a:p>
            <a:pPr marL="740664" lvl="1" indent="-283464">
              <a:lnSpc>
                <a:spcPct val="120000"/>
              </a:lnSpc>
              <a:spcBef>
                <a:spcPts val="600"/>
              </a:spcBef>
              <a:spcAft>
                <a:spcPts val="600"/>
              </a:spcAft>
              <a:buFont typeface="+mj-lt"/>
              <a:buAutoNum type="alphaLcPeriod"/>
            </a:pPr>
            <a:r>
              <a:rPr lang="es-x-int-SDL" sz="4000" dirty="0"/>
              <a:t>Aproveche el tiempo dedicado en el paso 1 para que compartan sus respuestas.</a:t>
            </a:r>
          </a:p>
          <a:p>
            <a:pPr marL="347472" indent="-347472">
              <a:lnSpc>
                <a:spcPct val="120000"/>
              </a:lnSpc>
              <a:spcBef>
                <a:spcPts val="900"/>
              </a:spcBef>
              <a:spcAft>
                <a:spcPts val="900"/>
              </a:spcAft>
              <a:buFont typeface="+mj-lt"/>
              <a:buAutoNum type="arabicPeriod"/>
            </a:pPr>
            <a:r>
              <a:rPr lang="es-x-int-SDL" sz="4500" dirty="0"/>
              <a:t>Pida a un funcionario relevante o a otro experto que revise el contexto y </a:t>
            </a:r>
            <a:r>
              <a:rPr lang="es-x-int-SDL" sz="4500" b="1" dirty="0"/>
              <a:t>prepare un informe </a:t>
            </a:r>
            <a:r>
              <a:rPr lang="es-x-int-SDL" sz="4500" b="1" u="sng" dirty="0"/>
              <a:t>antes</a:t>
            </a:r>
            <a:r>
              <a:rPr lang="es-x-int-SDL" sz="4500" b="1" dirty="0"/>
              <a:t> o preséntelo </a:t>
            </a:r>
            <a:r>
              <a:rPr lang="es-x-int-SDL" sz="4500" b="1" u="sng" dirty="0"/>
              <a:t>durante</a:t>
            </a:r>
            <a:r>
              <a:rPr lang="es-x-int-SDL" sz="4500" b="1" dirty="0"/>
              <a:t> la facilitación.</a:t>
            </a:r>
          </a:p>
          <a:p>
            <a:pPr marL="740664" lvl="1" indent="-283464">
              <a:lnSpc>
                <a:spcPct val="120000"/>
              </a:lnSpc>
              <a:spcBef>
                <a:spcPts val="600"/>
              </a:spcBef>
              <a:spcAft>
                <a:spcPts val="600"/>
              </a:spcAft>
              <a:buFont typeface="+mj-lt"/>
              <a:buAutoNum type="alphaLcPeriod"/>
            </a:pPr>
            <a:r>
              <a:rPr lang="es-x-int-SDL" sz="4000" dirty="0"/>
              <a:t>Utilice el tiempo dedicado en el paso 1 para la presentación.</a:t>
            </a:r>
          </a:p>
          <a:p>
            <a:pPr marL="740664" lvl="1" indent="-283464">
              <a:lnSpc>
                <a:spcPct val="120000"/>
              </a:lnSpc>
              <a:spcBef>
                <a:spcPts val="600"/>
              </a:spcBef>
              <a:spcAft>
                <a:spcPts val="600"/>
              </a:spcAft>
              <a:buFont typeface="+mj-lt"/>
              <a:buAutoNum type="alphaLcPeriod"/>
            </a:pPr>
            <a:r>
              <a:rPr lang="es-x-int-SDL" sz="4000" dirty="0"/>
              <a:t>Asegúrese que otros tengan la oportunidad de sumarse a la revisión o añadir un punto de vista alternativo.</a:t>
            </a:r>
          </a:p>
          <a:p>
            <a:pPr marL="347472" indent="-347472">
              <a:lnSpc>
                <a:spcPct val="120000"/>
              </a:lnSpc>
              <a:spcBef>
                <a:spcPts val="900"/>
              </a:spcBef>
              <a:spcAft>
                <a:spcPts val="900"/>
              </a:spcAft>
              <a:buFont typeface="+mj-lt"/>
              <a:buAutoNum type="arabicPeriod"/>
            </a:pPr>
            <a:r>
              <a:rPr lang="es-x-int-SDL" sz="4500" dirty="0"/>
              <a:t>Realice la evaluación del contexto </a:t>
            </a:r>
            <a:r>
              <a:rPr lang="es-x-int-SDL" sz="4500" b="1" u="sng" dirty="0"/>
              <a:t>durante</a:t>
            </a:r>
            <a:r>
              <a:rPr lang="es-x-int-SDL" sz="4500" b="1" dirty="0"/>
              <a:t> la facilitación. </a:t>
            </a:r>
          </a:p>
          <a:p>
            <a:pPr marL="740664" lvl="1" indent="-283464">
              <a:lnSpc>
                <a:spcPct val="120000"/>
              </a:lnSpc>
              <a:spcBef>
                <a:spcPts val="600"/>
              </a:spcBef>
              <a:spcAft>
                <a:spcPts val="600"/>
              </a:spcAft>
              <a:buFont typeface="+mj-lt"/>
              <a:buAutoNum type="alphaLcPeriod"/>
            </a:pPr>
            <a:r>
              <a:rPr lang="es-x-int-SDL" sz="4000" dirty="0"/>
              <a:t>Siga las instrucciones del paso 1 en la diapositiva 17. </a:t>
            </a:r>
          </a:p>
          <a:p>
            <a:pPr marL="914400" lvl="1" indent="-457200">
              <a:buFont typeface="+mj-lt"/>
              <a:buAutoNum type="alphaLcPeriod"/>
            </a:pPr>
            <a:endParaRPr lang="en-US" dirty="0"/>
          </a:p>
          <a:p>
            <a:endParaRPr lang="en-US" dirty="0"/>
          </a:p>
        </p:txBody>
      </p:sp>
      <p:sp>
        <p:nvSpPr>
          <p:cNvPr id="6" name="Slide Number Placeholder 5">
            <a:extLst>
              <a:ext uri="{FF2B5EF4-FFF2-40B4-BE49-F238E27FC236}">
                <a16:creationId xmlns:a16="http://schemas.microsoft.com/office/drawing/2014/main" id="{0E44A1D9-885F-4749-A21E-D0AC5A1FD0C7}"/>
              </a:ext>
            </a:extLst>
          </p:cNvPr>
          <p:cNvSpPr>
            <a:spLocks noGrp="1"/>
          </p:cNvSpPr>
          <p:nvPr>
            <p:ph type="sldNum" sz="quarter" idx="12"/>
          </p:nvPr>
        </p:nvSpPr>
        <p:spPr/>
        <p:txBody>
          <a:bodyPr/>
          <a:lstStyle/>
          <a:p>
            <a:fld id="{635B0F88-3849-DD47-8728-3C255520CEA0}" type="slidenum">
              <a:rPr lang="en-US" smtClean="0"/>
              <a:t>4</a:t>
            </a:fld>
            <a:endParaRPr lang="en-US"/>
          </a:p>
        </p:txBody>
      </p:sp>
    </p:spTree>
    <p:extLst>
      <p:ext uri="{BB962C8B-B14F-4D97-AF65-F5344CB8AC3E}">
        <p14:creationId xmlns:p14="http://schemas.microsoft.com/office/powerpoint/2010/main" val="114844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6313A-9150-4143-AEE7-CA2835960E4E}"/>
              </a:ext>
            </a:extLst>
          </p:cNvPr>
          <p:cNvSpPr>
            <a:spLocks noGrp="1"/>
          </p:cNvSpPr>
          <p:nvPr>
            <p:ph idx="1"/>
          </p:nvPr>
        </p:nvSpPr>
        <p:spPr>
          <a:xfrm>
            <a:off x="838199" y="1445741"/>
            <a:ext cx="9877425" cy="4940772"/>
          </a:xfrm>
        </p:spPr>
        <p:txBody>
          <a:bodyPr rtlCol="0">
            <a:noAutofit/>
          </a:bodyPr>
          <a:lstStyle/>
          <a:p>
            <a:pPr marL="0" indent="0" eaLnBrk="1" fontAlgn="auto" hangingPunct="1">
              <a:buNone/>
              <a:defRPr/>
            </a:pPr>
            <a:r>
              <a:rPr lang="fr-BE" sz="3200" b="1" dirty="0" err="1">
                <a:solidFill>
                  <a:srgbClr val="4BA6DD"/>
                </a:solidFill>
                <a:ea typeface="+mn-ea"/>
              </a:rPr>
              <a:t>Objetivo</a:t>
            </a:r>
            <a:r>
              <a:rPr lang="fr-BE" sz="3200" b="1" dirty="0">
                <a:solidFill>
                  <a:srgbClr val="4BA6DD"/>
                </a:solidFill>
                <a:ea typeface="+mn-ea"/>
              </a:rPr>
              <a:t> </a:t>
            </a:r>
            <a:r>
              <a:rPr lang="fr-BE" sz="3200" b="1" dirty="0" err="1">
                <a:solidFill>
                  <a:srgbClr val="4BA6DD"/>
                </a:solidFill>
                <a:ea typeface="+mn-ea"/>
              </a:rPr>
              <a:t>general</a:t>
            </a:r>
            <a:endParaRPr lang="es-x-int-SDL" sz="3200" b="1" dirty="0">
              <a:solidFill>
                <a:srgbClr val="4BA6DD"/>
              </a:solidFill>
              <a:ea typeface="+mn-ea"/>
            </a:endParaRPr>
          </a:p>
          <a:p>
            <a:pPr marL="512064" lvl="1" indent="0" eaLnBrk="1" fontAlgn="auto" hangingPunct="1">
              <a:lnSpc>
                <a:spcPct val="120000"/>
              </a:lnSpc>
              <a:spcBef>
                <a:spcPts val="1000"/>
              </a:spcBef>
              <a:buNone/>
              <a:defRPr/>
            </a:pPr>
            <a:r>
              <a:rPr lang="es-x-int-SDL" sz="3200" dirty="0">
                <a:ea typeface="+mn-ea"/>
              </a:rPr>
              <a:t>Disponer de un espacio seguro y limpio para que los niños jueguen al aire libre.</a:t>
            </a:r>
          </a:p>
          <a:p>
            <a:pPr lvl="1" eaLnBrk="1" fontAlgn="auto" hangingPunct="1">
              <a:defRPr/>
            </a:pPr>
            <a:endParaRPr lang="en-US" sz="3200" dirty="0">
              <a:ea typeface="+mn-ea"/>
            </a:endParaRPr>
          </a:p>
          <a:p>
            <a:pPr marL="0" indent="0" eaLnBrk="1" fontAlgn="auto" hangingPunct="1">
              <a:buNone/>
              <a:defRPr/>
            </a:pPr>
            <a:r>
              <a:rPr lang="es-x-int-SDL" sz="3200" b="1" dirty="0">
                <a:solidFill>
                  <a:srgbClr val="4BA6DD"/>
                </a:solidFill>
                <a:ea typeface="+mn-ea"/>
              </a:rPr>
              <a:t>Objetivo SMART</a:t>
            </a:r>
          </a:p>
          <a:p>
            <a:pPr marL="512064" lvl="1" indent="0" eaLnBrk="1" fontAlgn="auto" hangingPunct="1">
              <a:lnSpc>
                <a:spcPct val="120000"/>
              </a:lnSpc>
              <a:spcBef>
                <a:spcPts val="1000"/>
              </a:spcBef>
              <a:buNone/>
              <a:defRPr/>
            </a:pPr>
            <a:r>
              <a:rPr lang="es-x-int-SDL" sz="3200" dirty="0">
                <a:ea typeface="+mn-ea"/>
              </a:rPr>
              <a:t>El Comisionado Residente de la Ciudad de Kampala firma una ordenanza para programar días fijos de recogida de residuos en la división de Kampala Central para el 11 de abril.</a:t>
            </a:r>
          </a:p>
        </p:txBody>
      </p:sp>
      <p:sp>
        <p:nvSpPr>
          <p:cNvPr id="46084" name="Title 1">
            <a:extLst>
              <a:ext uri="{FF2B5EF4-FFF2-40B4-BE49-F238E27FC236}">
                <a16:creationId xmlns:a16="http://schemas.microsoft.com/office/drawing/2014/main" id="{16201364-2DD2-450F-8177-5BF01581C107}"/>
              </a:ext>
            </a:extLst>
          </p:cNvPr>
          <p:cNvSpPr>
            <a:spLocks noGrp="1"/>
          </p:cNvSpPr>
          <p:nvPr>
            <p:ph type="title"/>
          </p:nvPr>
        </p:nvSpPr>
        <p:spPr>
          <a:xfrm>
            <a:off x="846945" y="179541"/>
            <a:ext cx="11225606" cy="782053"/>
          </a:xfrm>
        </p:spPr>
        <p:txBody>
          <a:bodyPr>
            <a:noAutofit/>
          </a:bodyPr>
          <a:lstStyle/>
          <a:p>
            <a:pPr eaLnBrk="1" hangingPunct="1">
              <a:defRPr/>
            </a:pPr>
            <a:r>
              <a:rPr lang="fr-BE" dirty="0"/>
              <a:t>Objetivo </a:t>
            </a:r>
            <a:r>
              <a:rPr lang="fr-BE" dirty="0" err="1"/>
              <a:t>general</a:t>
            </a:r>
            <a:r>
              <a:rPr lang="fr-BE" dirty="0"/>
              <a:t> </a:t>
            </a:r>
            <a:r>
              <a:rPr lang="es-x-int-SDL" dirty="0"/>
              <a:t>de advocacy </a:t>
            </a:r>
            <a:br>
              <a:rPr lang="fr-BE" dirty="0"/>
            </a:br>
            <a:r>
              <a:rPr lang="es-x-int-SDL" dirty="0"/>
              <a:t>y objetivo SMART—Ejemplo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0B47-5B3A-42DA-B253-73C2BDDDB8EB}"/>
              </a:ext>
            </a:extLst>
          </p:cNvPr>
          <p:cNvSpPr>
            <a:spLocks noGrp="1"/>
          </p:cNvSpPr>
          <p:nvPr>
            <p:ph type="title"/>
          </p:nvPr>
        </p:nvSpPr>
        <p:spPr/>
        <p:txBody>
          <a:bodyPr/>
          <a:lstStyle/>
          <a:p>
            <a:r>
              <a:rPr lang="es-x-int-SDL"/>
              <a:t>3.2 Crear un objetivo SMART</a:t>
            </a:r>
          </a:p>
        </p:txBody>
      </p:sp>
      <p:sp>
        <p:nvSpPr>
          <p:cNvPr id="5" name="Rectangle 4">
            <a:extLst>
              <a:ext uri="{FF2B5EF4-FFF2-40B4-BE49-F238E27FC236}">
                <a16:creationId xmlns:a16="http://schemas.microsoft.com/office/drawing/2014/main" id="{ECB250A8-0D4A-47C9-9D4E-CEFC19F4FB15}"/>
              </a:ext>
            </a:extLst>
          </p:cNvPr>
          <p:cNvSpPr/>
          <p:nvPr/>
        </p:nvSpPr>
        <p:spPr bwMode="auto">
          <a:xfrm>
            <a:off x="609600" y="1647181"/>
            <a:ext cx="10668000" cy="2078534"/>
          </a:xfrm>
          <a:prstGeom prst="rect">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spcBef>
                <a:spcPts val="0"/>
              </a:spcBef>
              <a:spcAft>
                <a:spcPts val="0"/>
              </a:spcAft>
              <a:defRPr/>
            </a:pPr>
            <a:r>
              <a:rPr lang="es-x-int-SDL" sz="3200" dirty="0">
                <a:solidFill>
                  <a:schemeClr val="tx1"/>
                </a:solidFill>
                <a:latin typeface="Tahoma" panose="020B0604030504040204" pitchFamily="34" charset="0"/>
                <a:ea typeface="Tahoma" panose="020B0604030504040204" pitchFamily="34" charset="0"/>
                <a:cs typeface="Tahoma" panose="020B0604030504040204" pitchFamily="34" charset="0"/>
              </a:rPr>
              <a:t>Elabore su primer objetivo SMART</a:t>
            </a:r>
          </a:p>
        </p:txBody>
      </p:sp>
    </p:spTree>
    <p:extLst>
      <p:ext uri="{BB962C8B-B14F-4D97-AF65-F5344CB8AC3E}">
        <p14:creationId xmlns:p14="http://schemas.microsoft.com/office/powerpoint/2010/main" val="300673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6B7C6-00E4-7B44-AD1B-94A7CBE6D326}"/>
              </a:ext>
            </a:extLst>
          </p:cNvPr>
          <p:cNvSpPr>
            <a:spLocks noGrp="1"/>
          </p:cNvSpPr>
          <p:nvPr>
            <p:ph idx="1"/>
          </p:nvPr>
        </p:nvSpPr>
        <p:spPr>
          <a:xfrm>
            <a:off x="838199" y="1445740"/>
            <a:ext cx="10806113" cy="5412259"/>
          </a:xfrm>
        </p:spPr>
        <p:txBody>
          <a:bodyPr>
            <a:normAutofit/>
          </a:bodyPr>
          <a:lstStyle/>
          <a:p>
            <a:pPr marL="514350" indent="-514350">
              <a:lnSpc>
                <a:spcPct val="120000"/>
              </a:lnSpc>
              <a:buFont typeface="+mj-lt"/>
              <a:buAutoNum type="arabicPeriod"/>
            </a:pPr>
            <a:r>
              <a:rPr lang="es-x-int-SDL"/>
              <a:t>¿Qué objetivo sería más fácil y rápido de lograr? </a:t>
            </a:r>
          </a:p>
          <a:p>
            <a:pPr marL="514350" indent="-514350">
              <a:lnSpc>
                <a:spcPct val="120000"/>
              </a:lnSpc>
              <a:buFont typeface="+mj-lt"/>
              <a:buAutoNum type="arabicPeriod"/>
            </a:pPr>
            <a:r>
              <a:rPr lang="es-x-int-SDL"/>
              <a:t>¿Qué objetivo propuesto aprovecha mejor las oportunidades actuales o a corto plazo identificadas en la evaluación del contexto? </a:t>
            </a:r>
          </a:p>
          <a:p>
            <a:pPr marL="514350" indent="-514350">
              <a:lnSpc>
                <a:spcPct val="120000"/>
              </a:lnSpc>
              <a:buFont typeface="+mj-lt"/>
              <a:buAutoNum type="arabicPeriod"/>
            </a:pPr>
            <a:r>
              <a:rPr lang="es-x-int-SDL"/>
              <a:t>¿Qué objetivo generará más entusiasmo entre los defensores?</a:t>
            </a:r>
          </a:p>
          <a:p>
            <a:pPr marL="514350" indent="-514350">
              <a:lnSpc>
                <a:spcPct val="120000"/>
              </a:lnSpc>
              <a:buFont typeface="+mj-lt"/>
              <a:buAutoNum type="arabicPeriod"/>
            </a:pPr>
            <a:r>
              <a:rPr lang="es-x-int-SDL"/>
              <a:t>¿Hay un objetivo que se encuentra claramente al principio de la cadena, es decir, que deba lograrse antes de poder perseguir otros objetivos?</a:t>
            </a:r>
          </a:p>
          <a:p>
            <a:pPr marL="514350" indent="-514350">
              <a:lnSpc>
                <a:spcPct val="120000"/>
              </a:lnSpc>
              <a:buFont typeface="+mj-lt"/>
              <a:buAutoNum type="arabicPeriod"/>
            </a:pPr>
            <a:r>
              <a:rPr lang="es-x-int-SDL"/>
              <a:t>Y, ¿es SMART?</a:t>
            </a:r>
          </a:p>
          <a:p>
            <a:endParaRPr lang="en-US" dirty="0"/>
          </a:p>
          <a:p>
            <a:endParaRPr lang="en-US" dirty="0"/>
          </a:p>
        </p:txBody>
      </p:sp>
      <p:sp>
        <p:nvSpPr>
          <p:cNvPr id="97282" name="Title 1">
            <a:extLst>
              <a:ext uri="{FF2B5EF4-FFF2-40B4-BE49-F238E27FC236}">
                <a16:creationId xmlns:a16="http://schemas.microsoft.com/office/drawing/2014/main" id="{10765B92-B375-4E55-B3D0-A9095699B11A}"/>
              </a:ext>
            </a:extLst>
          </p:cNvPr>
          <p:cNvSpPr>
            <a:spLocks noGrp="1"/>
          </p:cNvSpPr>
          <p:nvPr>
            <p:ph type="title"/>
          </p:nvPr>
        </p:nvSpPr>
        <p:spPr/>
        <p:txBody>
          <a:bodyPr>
            <a:normAutofit/>
          </a:bodyPr>
          <a:lstStyle/>
          <a:p>
            <a:pPr eaLnBrk="1" hangingPunct="1">
              <a:defRPr/>
            </a:pPr>
            <a:r>
              <a:rPr lang="es-x-int-SDL"/>
              <a:t>Establecer el primer objetivo SMART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527B-C87B-0E48-8BFF-239CEDA7AE98}"/>
              </a:ext>
            </a:extLst>
          </p:cNvPr>
          <p:cNvSpPr>
            <a:spLocks noGrp="1"/>
          </p:cNvSpPr>
          <p:nvPr>
            <p:ph type="title"/>
          </p:nvPr>
        </p:nvSpPr>
        <p:spPr/>
        <p:txBody>
          <a:bodyPr/>
          <a:lstStyle/>
          <a:p>
            <a:r>
              <a:rPr lang="es-x-int-SDL" dirty="0"/>
              <a:t>Fase 2</a:t>
            </a:r>
            <a:r>
              <a:rPr lang="fr-BE" dirty="0"/>
              <a:t>.</a:t>
            </a:r>
            <a:r>
              <a:rPr lang="es-x-int-SDL" dirty="0"/>
              <a:t> </a:t>
            </a:r>
            <a:r>
              <a:rPr lang="fr-BE" dirty="0"/>
              <a:t>C</a:t>
            </a:r>
            <a:r>
              <a:rPr lang="es-x-int-SDL" dirty="0"/>
              <a:t>oncentrar esfuerzos</a:t>
            </a:r>
          </a:p>
        </p:txBody>
      </p:sp>
      <p:pic>
        <p:nvPicPr>
          <p:cNvPr id="11" name="Espace réservé du contenu 10">
            <a:extLst>
              <a:ext uri="{FF2B5EF4-FFF2-40B4-BE49-F238E27FC236}">
                <a16:creationId xmlns:a16="http://schemas.microsoft.com/office/drawing/2014/main" id="{715B1676-B4B5-49D8-91B9-4664D4234EDF}"/>
              </a:ext>
            </a:extLst>
          </p:cNvPr>
          <p:cNvPicPr>
            <a:picLocks noGrp="1" noChangeAspect="1"/>
          </p:cNvPicPr>
          <p:nvPr>
            <p:ph idx="1"/>
          </p:nvPr>
        </p:nvPicPr>
        <p:blipFill>
          <a:blip r:embed="rId3"/>
          <a:srcRect/>
          <a:stretch/>
        </p:blipFill>
        <p:spPr>
          <a:xfrm>
            <a:off x="3311767" y="1109993"/>
            <a:ext cx="5568466" cy="5568466"/>
          </a:xfrm>
        </p:spPr>
      </p:pic>
    </p:spTree>
    <p:extLst>
      <p:ext uri="{BB962C8B-B14F-4D97-AF65-F5344CB8AC3E}">
        <p14:creationId xmlns:p14="http://schemas.microsoft.com/office/powerpoint/2010/main" val="2013365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4268DC-91D0-47C4-9CE7-8DA03FD26FDC}"/>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3600" dirty="0">
              <a:latin typeface="Arial" panose="020B0604020202020204" pitchFamily="34" charset="0"/>
              <a:ea typeface="+mj-ea"/>
              <a:cs typeface="Arial" panose="020B0604020202020204" pitchFamily="34" charset="0"/>
            </a:endParaRPr>
          </a:p>
        </p:txBody>
      </p:sp>
      <p:sp>
        <p:nvSpPr>
          <p:cNvPr id="100356" name="Text Placeholder 3">
            <a:extLst>
              <a:ext uri="{FF2B5EF4-FFF2-40B4-BE49-F238E27FC236}">
                <a16:creationId xmlns:a16="http://schemas.microsoft.com/office/drawing/2014/main" id="{F72B436D-F0E2-4C7E-A978-E36E1A049F8A}"/>
              </a:ext>
            </a:extLst>
          </p:cNvPr>
          <p:cNvSpPr txBox="1">
            <a:spLocks/>
          </p:cNvSpPr>
          <p:nvPr/>
        </p:nvSpPr>
        <p:spPr bwMode="auto">
          <a:xfrm>
            <a:off x="1981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Ø"/>
            </a:pPr>
            <a:endParaRPr lang="en-US" altLang="en-US" sz="2000">
              <a:solidFill>
                <a:schemeClr val="tx1"/>
              </a:solidFill>
            </a:endParaRPr>
          </a:p>
        </p:txBody>
      </p:sp>
      <p:sp>
        <p:nvSpPr>
          <p:cNvPr id="9" name="Text Placeholder 5">
            <a:extLst>
              <a:ext uri="{FF2B5EF4-FFF2-40B4-BE49-F238E27FC236}">
                <a16:creationId xmlns:a16="http://schemas.microsoft.com/office/drawing/2014/main" id="{7D468D28-4EF5-4868-AEB4-5F6843BCDA7C}"/>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en-US" sz="2400" dirty="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100358" name="TextBox 1">
            <a:extLst>
              <a:ext uri="{FF2B5EF4-FFF2-40B4-BE49-F238E27FC236}">
                <a16:creationId xmlns:a16="http://schemas.microsoft.com/office/drawing/2014/main" id="{A648EBC1-047A-44A4-8EFA-35FB89A09709}"/>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en-US" altLang="en-US" sz="1800">
              <a:solidFill>
                <a:schemeClr val="tx1"/>
              </a:solidFill>
              <a:latin typeface="National Book" charset="0"/>
            </a:endParaRPr>
          </a:p>
        </p:txBody>
      </p:sp>
      <p:sp>
        <p:nvSpPr>
          <p:cNvPr id="7" name="Title 1">
            <a:extLst>
              <a:ext uri="{FF2B5EF4-FFF2-40B4-BE49-F238E27FC236}">
                <a16:creationId xmlns:a16="http://schemas.microsoft.com/office/drawing/2014/main" id="{9FC33C9F-27BF-47CF-A7D1-6516064F4194}"/>
              </a:ext>
            </a:extLst>
          </p:cNvPr>
          <p:cNvSpPr txBox="1">
            <a:spLocks/>
          </p:cNvSpPr>
          <p:nvPr/>
        </p:nvSpPr>
        <p:spPr>
          <a:xfrm>
            <a:off x="19431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2800" b="1" dirty="0">
              <a:latin typeface="Arial" panose="020B0604020202020204" pitchFamily="34" charset="0"/>
              <a:ea typeface="+mj-ea"/>
              <a:cs typeface="Arial" panose="020B0604020202020204" pitchFamily="34" charset="0"/>
            </a:endParaRPr>
          </a:p>
        </p:txBody>
      </p:sp>
      <p:sp>
        <p:nvSpPr>
          <p:cNvPr id="100360" name="TextBox 1">
            <a:extLst>
              <a:ext uri="{FF2B5EF4-FFF2-40B4-BE49-F238E27FC236}">
                <a16:creationId xmlns:a16="http://schemas.microsoft.com/office/drawing/2014/main" id="{238D3062-1868-4F7D-9EB2-6EF7D5266422}"/>
              </a:ext>
            </a:extLst>
          </p:cNvPr>
          <p:cNvSpPr txBox="1">
            <a:spLocks noChangeArrowheads="1"/>
          </p:cNvSpPr>
          <p:nvPr/>
        </p:nvSpPr>
        <p:spPr bwMode="auto">
          <a:xfrm>
            <a:off x="838200" y="2062252"/>
            <a:ext cx="9772174" cy="447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627063"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marL="512064" indent="-512064">
              <a:lnSpc>
                <a:spcPct val="110000"/>
              </a:lnSpc>
              <a:spcBef>
                <a:spcPts val="1000"/>
              </a:spcBef>
              <a:spcAft>
                <a:spcPct val="0"/>
              </a:spcAft>
              <a:buClrTx/>
              <a:buSzTx/>
              <a:buNone/>
            </a:pPr>
            <a:r>
              <a:rPr lang="es-x-int-SDL" b="1">
                <a:solidFill>
                  <a:schemeClr val="tx1"/>
                </a:solidFill>
                <a:latin typeface="Tahoma" panose="020B0604030504040204" pitchFamily="34" charset="0"/>
                <a:ea typeface="Tahoma" panose="020B0604030504040204" pitchFamily="34" charset="0"/>
                <a:cs typeface="Tahoma" panose="020B0604030504040204" pitchFamily="34" charset="0"/>
              </a:rPr>
              <a:t>Reserve al menos 1h30 para este paso.</a:t>
            </a:r>
          </a:p>
          <a:p>
            <a:pPr marL="0" indent="0">
              <a:spcBef>
                <a:spcPct val="0"/>
              </a:spcBef>
              <a:spcAft>
                <a:spcPct val="0"/>
              </a:spcAft>
              <a:buClrTx/>
              <a:buSzTx/>
              <a:buNone/>
            </a:pPr>
            <a:endParaRPr lang="en-US" alt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70000"/>
              </a:lnSpc>
              <a:spcBef>
                <a:spcPts val="1000"/>
              </a:spcBef>
              <a:spcAft>
                <a:spcPct val="0"/>
              </a:spcAft>
              <a:buClrTx/>
              <a:buSzTx/>
              <a:buNone/>
            </a:pPr>
            <a:r>
              <a:rPr lang="es-x-int-SDL" b="1" u="sng">
                <a:solidFill>
                  <a:schemeClr val="tx1"/>
                </a:solidFill>
                <a:latin typeface="Tahoma" panose="020B0604030504040204" pitchFamily="34" charset="0"/>
                <a:ea typeface="Tahoma" panose="020B0604030504040204" pitchFamily="34" charset="0"/>
                <a:cs typeface="Tahoma" panose="020B0604030504040204" pitchFamily="34" charset="0"/>
              </a:rPr>
              <a:t>Antes de la sesión:</a:t>
            </a:r>
          </a:p>
          <a:p>
            <a:pPr marL="347472" lvl="1" indent="-347472">
              <a:spcBef>
                <a:spcPts val="900"/>
              </a:spcBef>
              <a:spcAft>
                <a:spcPts val="900"/>
              </a:spcAft>
              <a:buSzTx/>
              <a:buFont typeface="Arial" panose="020B0604020202020204" pitchFamily="34" charset="0"/>
              <a:buChar char="•"/>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Adapte la diapositiva 47 con fotos localmente relevantes del tomador de decisiones (si es posible).</a:t>
            </a:r>
          </a:p>
          <a:p>
            <a:pPr marL="347472" lvl="1" indent="-347472">
              <a:spcBef>
                <a:spcPts val="900"/>
              </a:spcBef>
              <a:spcAft>
                <a:spcPts val="900"/>
              </a:spcAft>
              <a:buSzTx/>
              <a:buFont typeface="Arial" panose="020B0604020202020204" pitchFamily="34" charset="0"/>
              <a:buChar char="•"/>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Prepare el formulario en blanco de la diapositiva 51 en una hoja de rotafolio y rellénelo durante el debate de las diapositivas 49-51.</a:t>
            </a:r>
          </a:p>
          <a:p>
            <a:pPr marL="347472" lvl="1" indent="-347472">
              <a:spcBef>
                <a:spcPts val="900"/>
              </a:spcBef>
              <a:spcAft>
                <a:spcPts val="900"/>
              </a:spcAft>
              <a:buSzTx/>
              <a:buFont typeface="Arial" panose="020B0604020202020204" pitchFamily="34" charset="0"/>
              <a:buChar char="•"/>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Para obtener consejos sobre cómo facilitar el trabajo en pequeños grupos en el paso 4, consulte la guía del facilitador.</a:t>
            </a:r>
          </a:p>
          <a:p>
            <a:pPr lvl="1">
              <a:spcBef>
                <a:spcPct val="0"/>
              </a:spcBef>
              <a:spcAft>
                <a:spcPct val="0"/>
              </a:spcAft>
              <a:buSzTx/>
              <a:buFont typeface="Arial" panose="020B0604020202020204" pitchFamily="34" charset="0"/>
              <a:buChar char="•"/>
            </a:pPr>
            <a:endParaRPr lang="en-GB" altLang="en-US" dirty="0">
              <a:solidFill>
                <a:schemeClr val="tx1"/>
              </a:solidFill>
              <a:latin typeface="National Book" charset="0"/>
              <a:ea typeface="MS PGothic" panose="020B0600070205080204" pitchFamily="34" charset="-128"/>
            </a:endParaRPr>
          </a:p>
        </p:txBody>
      </p:sp>
      <p:sp>
        <p:nvSpPr>
          <p:cNvPr id="4" name="Title 3">
            <a:extLst>
              <a:ext uri="{FF2B5EF4-FFF2-40B4-BE49-F238E27FC236}">
                <a16:creationId xmlns:a16="http://schemas.microsoft.com/office/drawing/2014/main" id="{6A781F17-F4CC-4944-89C2-2F8B235B1CE8}"/>
              </a:ext>
            </a:extLst>
          </p:cNvPr>
          <p:cNvSpPr>
            <a:spLocks noGrp="1"/>
          </p:cNvSpPr>
          <p:nvPr>
            <p:ph type="title"/>
          </p:nvPr>
        </p:nvSpPr>
        <p:spPr>
          <a:xfrm>
            <a:off x="838200" y="425449"/>
            <a:ext cx="10515600" cy="1325563"/>
          </a:xfrm>
        </p:spPr>
        <p:txBody>
          <a:bodyPr>
            <a:normAutofit/>
          </a:bodyPr>
          <a:lstStyle/>
          <a:p>
            <a:pPr algn="ctr">
              <a:defRPr/>
            </a:pPr>
            <a:r>
              <a:rPr lang="es-x-int-SDL" sz="4000">
                <a:solidFill>
                  <a:srgbClr val="1F4E79"/>
                </a:solidFill>
              </a:rPr>
              <a:t>Para el facilitador </a:t>
            </a:r>
            <a:br>
              <a:rPr lang="es-x-int-SDL" sz="4000">
                <a:solidFill>
                  <a:srgbClr val="1F4E79"/>
                </a:solidFill>
              </a:rPr>
            </a:br>
            <a:r>
              <a:rPr lang="es-x-int-SDL" sz="4000">
                <a:solidFill>
                  <a:srgbClr val="1F4E79"/>
                </a:solidFill>
              </a:rPr>
              <a:t>Paso 4</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TextBox 6">
            <a:extLst>
              <a:ext uri="{FF2B5EF4-FFF2-40B4-BE49-F238E27FC236}">
                <a16:creationId xmlns:a16="http://schemas.microsoft.com/office/drawing/2014/main" id="{9744ADD8-55D5-EE48-B763-979A4A9B46D1}"/>
              </a:ext>
            </a:extLst>
          </p:cNvPr>
          <p:cNvSpPr txBox="1"/>
          <p:nvPr/>
        </p:nvSpPr>
        <p:spPr>
          <a:xfrm>
            <a:off x="6892472" y="2760782"/>
            <a:ext cx="4859866" cy="1938992"/>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4</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E</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ntender al tomador de decisiones</a:t>
            </a:r>
          </a:p>
        </p:txBody>
      </p:sp>
      <p:pic>
        <p:nvPicPr>
          <p:cNvPr id="8" name="Image 7">
            <a:extLst>
              <a:ext uri="{FF2B5EF4-FFF2-40B4-BE49-F238E27FC236}">
                <a16:creationId xmlns:a16="http://schemas.microsoft.com/office/drawing/2014/main" id="{85B251D4-1AAF-4975-9E94-4B129C3776EF}"/>
              </a:ext>
            </a:extLst>
          </p:cNvPr>
          <p:cNvPicPr>
            <a:picLocks noChangeAspect="1"/>
          </p:cNvPicPr>
          <p:nvPr/>
        </p:nvPicPr>
        <p:blipFill>
          <a:blip r:embed="rId3"/>
          <a:srcRect/>
          <a:stretch/>
        </p:blipFill>
        <p:spPr>
          <a:xfrm>
            <a:off x="573942" y="807705"/>
            <a:ext cx="5651011" cy="5651011"/>
          </a:xfrm>
          <a:prstGeom prst="rect">
            <a:avLst/>
          </a:prstGeom>
        </p:spPr>
      </p:pic>
    </p:spTree>
    <p:extLst>
      <p:ext uri="{BB962C8B-B14F-4D97-AF65-F5344CB8AC3E}">
        <p14:creationId xmlns:p14="http://schemas.microsoft.com/office/powerpoint/2010/main" val="2714987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D884CE-4872-E549-86EB-122D02E69F2F}"/>
              </a:ext>
            </a:extLst>
          </p:cNvPr>
          <p:cNvSpPr>
            <a:spLocks noGrp="1"/>
          </p:cNvSpPr>
          <p:nvPr>
            <p:ph idx="1"/>
          </p:nvPr>
        </p:nvSpPr>
        <p:spPr>
          <a:xfrm>
            <a:off x="0" y="1278340"/>
            <a:ext cx="11993526" cy="5412259"/>
          </a:xfrm>
        </p:spPr>
        <p:txBody>
          <a:bodyPr/>
          <a:lstStyle/>
          <a:p>
            <a:pPr marL="0" indent="0" algn="ctr" eaLnBrk="1" hangingPunct="1">
              <a:buNone/>
            </a:pPr>
            <a:r>
              <a:rPr lang="es-x-int-SDL" dirty="0"/>
              <a:t>¿Quién tiene el poder de asegurar que su problema sea abordado?</a:t>
            </a:r>
          </a:p>
          <a:p>
            <a:endParaRPr lang="en-US" dirty="0"/>
          </a:p>
        </p:txBody>
      </p:sp>
      <p:sp>
        <p:nvSpPr>
          <p:cNvPr id="104450" name="Title 2">
            <a:extLst>
              <a:ext uri="{FF2B5EF4-FFF2-40B4-BE49-F238E27FC236}">
                <a16:creationId xmlns:a16="http://schemas.microsoft.com/office/drawing/2014/main" id="{486B626E-F167-4299-B391-883659392EB9}"/>
              </a:ext>
            </a:extLst>
          </p:cNvPr>
          <p:cNvSpPr>
            <a:spLocks noGrp="1"/>
          </p:cNvSpPr>
          <p:nvPr>
            <p:ph type="title"/>
          </p:nvPr>
        </p:nvSpPr>
        <p:spPr/>
        <p:txBody>
          <a:bodyPr>
            <a:normAutofit/>
          </a:bodyPr>
          <a:lstStyle/>
          <a:p>
            <a:pPr eaLnBrk="1" hangingPunct="1"/>
            <a:r>
              <a:rPr lang="es-x-int-SDL" dirty="0"/>
              <a:t>Paso 4</a:t>
            </a:r>
            <a:r>
              <a:rPr lang="fr-BE" dirty="0"/>
              <a:t>.</a:t>
            </a:r>
            <a:r>
              <a:rPr lang="es-x-int-SDL" dirty="0"/>
              <a:t> ¿</a:t>
            </a:r>
            <a:r>
              <a:rPr lang="fr-BE" dirty="0"/>
              <a:t>Q</a:t>
            </a:r>
            <a:r>
              <a:rPr lang="es-x-int-SDL" dirty="0"/>
              <a:t>uién toma las decisiones?</a:t>
            </a:r>
          </a:p>
        </p:txBody>
      </p:sp>
      <p:grpSp>
        <p:nvGrpSpPr>
          <p:cNvPr id="104453" name="Group 19">
            <a:extLst>
              <a:ext uri="{FF2B5EF4-FFF2-40B4-BE49-F238E27FC236}">
                <a16:creationId xmlns:a16="http://schemas.microsoft.com/office/drawing/2014/main" id="{78EBE9D9-6976-45E8-AC50-77931E9942DD}"/>
              </a:ext>
            </a:extLst>
          </p:cNvPr>
          <p:cNvGrpSpPr>
            <a:grpSpLocks/>
          </p:cNvGrpSpPr>
          <p:nvPr/>
        </p:nvGrpSpPr>
        <p:grpSpPr bwMode="auto">
          <a:xfrm>
            <a:off x="510575" y="2608230"/>
            <a:ext cx="11363234" cy="4070229"/>
            <a:chOff x="1217026" y="3222075"/>
            <a:chExt cx="8054966" cy="4239263"/>
          </a:xfrm>
        </p:grpSpPr>
        <p:sp>
          <p:nvSpPr>
            <p:cNvPr id="21" name="Rectangle 20">
              <a:extLst>
                <a:ext uri="{FF2B5EF4-FFF2-40B4-BE49-F238E27FC236}">
                  <a16:creationId xmlns:a16="http://schemas.microsoft.com/office/drawing/2014/main" id="{684CFC44-1D3F-4E84-80F0-CC6EA1396D77}"/>
                </a:ext>
              </a:extLst>
            </p:cNvPr>
            <p:cNvSpPr/>
            <p:nvPr/>
          </p:nvSpPr>
          <p:spPr>
            <a:xfrm>
              <a:off x="3722216" y="3222075"/>
              <a:ext cx="2457563" cy="129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400" b="1" dirty="0">
                  <a:solidFill>
                    <a:srgbClr val="7AC360"/>
                  </a:solidFill>
                  <a:latin typeface="Tahoma" panose="020B0604030504040204" pitchFamily="34" charset="0"/>
                  <a:ea typeface="Tahoma" panose="020B0604030504040204" pitchFamily="34" charset="0"/>
                  <a:cs typeface="Tahoma" panose="020B0604030504040204" pitchFamily="34" charset="0"/>
                </a:rPr>
                <a:t>Academia</a:t>
              </a:r>
            </a:p>
            <a:p>
              <a:pPr algn="ctr" eaLnBrk="1" fontAlgn="auto" hangingPunct="1">
                <a:spcBef>
                  <a:spcPts val="0"/>
                </a:spcBef>
                <a:spcAft>
                  <a:spcPts val="0"/>
                </a:spcAft>
                <a:defRPr/>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Investigadores</a:t>
              </a:r>
            </a:p>
            <a:p>
              <a:pPr algn="ctr" eaLnBrk="1" fontAlgn="auto" hangingPunct="1">
                <a:spcBef>
                  <a:spcPts val="0"/>
                </a:spcBef>
                <a:spcAft>
                  <a:spcPts val="0"/>
                </a:spcAft>
                <a:defRPr/>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Profesores</a:t>
              </a:r>
            </a:p>
          </p:txBody>
        </p:sp>
        <p:sp>
          <p:nvSpPr>
            <p:cNvPr id="22" name="Rectangle 21">
              <a:extLst>
                <a:ext uri="{FF2B5EF4-FFF2-40B4-BE49-F238E27FC236}">
                  <a16:creationId xmlns:a16="http://schemas.microsoft.com/office/drawing/2014/main" id="{F68588F4-233D-453A-A9D5-753A79FC1D3D}"/>
                </a:ext>
              </a:extLst>
            </p:cNvPr>
            <p:cNvSpPr/>
            <p:nvPr/>
          </p:nvSpPr>
          <p:spPr>
            <a:xfrm>
              <a:off x="5665531" y="3447511"/>
              <a:ext cx="3606461" cy="129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400" b="1" dirty="0">
                  <a:solidFill>
                    <a:srgbClr val="7AC360"/>
                  </a:solidFill>
                  <a:latin typeface="Tahoma" panose="020B0604030504040204" pitchFamily="34" charset="0"/>
                  <a:ea typeface="Tahoma" panose="020B0604030504040204" pitchFamily="34" charset="0"/>
                  <a:cs typeface="Tahoma" panose="020B0604030504040204" pitchFamily="34" charset="0"/>
                </a:rPr>
                <a:t>Trabajadores de primera línea</a:t>
              </a:r>
            </a:p>
            <a:p>
              <a:pPr algn="ctr" eaLnBrk="1" fontAlgn="auto" hangingPunct="1">
                <a:spcBef>
                  <a:spcPts val="0"/>
                </a:spcBef>
                <a:spcAft>
                  <a:spcPts val="0"/>
                </a:spcAft>
                <a:defRPr/>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Enfermeras</a:t>
              </a:r>
            </a:p>
            <a:p>
              <a:pPr algn="ctr" eaLnBrk="1" fontAlgn="auto" hangingPunct="1">
                <a:spcBef>
                  <a:spcPts val="0"/>
                </a:spcBef>
                <a:spcAft>
                  <a:spcPts val="0"/>
                </a:spcAft>
                <a:defRPr/>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Maestros</a:t>
              </a:r>
            </a:p>
            <a:p>
              <a:pPr algn="ctr" eaLnBrk="1" fontAlgn="auto" hangingPunct="1">
                <a:spcBef>
                  <a:spcPts val="0"/>
                </a:spcBef>
                <a:spcAft>
                  <a:spcPts val="0"/>
                </a:spcAft>
                <a:defRPr/>
              </a:pPr>
              <a:r>
                <a:rPr lang="es-x-int-SDL" sz="2400" dirty="0">
                  <a:solidFill>
                    <a:schemeClr val="tx1"/>
                  </a:solidFill>
                  <a:latin typeface="Tahoma" panose="020B0604030504040204" pitchFamily="34" charset="0"/>
                  <a:ea typeface="Tahoma" panose="020B0604030504040204" pitchFamily="34" charset="0"/>
                  <a:cs typeface="Tahoma" panose="020B0604030504040204" pitchFamily="34" charset="0"/>
                </a:rPr>
                <a:t>Trabajadores de salud</a:t>
              </a:r>
            </a:p>
          </p:txBody>
        </p:sp>
        <p:sp>
          <p:nvSpPr>
            <p:cNvPr id="23" name="Rectangle 22">
              <a:extLst>
                <a:ext uri="{FF2B5EF4-FFF2-40B4-BE49-F238E27FC236}">
                  <a16:creationId xmlns:a16="http://schemas.microsoft.com/office/drawing/2014/main" id="{14219AD2-030A-4630-A0DE-218D38092CFA}"/>
                </a:ext>
              </a:extLst>
            </p:cNvPr>
            <p:cNvSpPr/>
            <p:nvPr/>
          </p:nvSpPr>
          <p:spPr>
            <a:xfrm>
              <a:off x="1896224" y="3359951"/>
              <a:ext cx="2097184" cy="129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es-x-int-SDL" sz="2400" b="1">
                  <a:solidFill>
                    <a:srgbClr val="7AC360"/>
                  </a:solidFill>
                  <a:latin typeface="Tahoma" panose="020B0604030504040204" pitchFamily="34" charset="0"/>
                  <a:ea typeface="Tahoma" panose="020B0604030504040204" pitchFamily="34" charset="0"/>
                  <a:cs typeface="Tahoma" panose="020B0604030504040204" pitchFamily="34" charset="0"/>
                </a:rPr>
                <a:t>Sector privado</a:t>
              </a:r>
            </a:p>
            <a:p>
              <a:pPr algn="ctr" eaLnBrk="1" fontAlgn="auto" hangingPunct="1">
                <a:spcBef>
                  <a:spcPts val="0"/>
                </a:spcBef>
                <a:spcAft>
                  <a:spcPts val="0"/>
                </a:spcAft>
                <a:defRPr/>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Economistas</a:t>
              </a:r>
            </a:p>
            <a:p>
              <a:pPr algn="ctr" eaLnBrk="1" fontAlgn="auto" hangingPunct="1">
                <a:spcBef>
                  <a:spcPts val="0"/>
                </a:spcBef>
                <a:spcAft>
                  <a:spcPts val="0"/>
                </a:spcAft>
                <a:defRPr/>
              </a:pPr>
              <a:r>
                <a:rPr lang="es-x-int-SDL" sz="2400">
                  <a:solidFill>
                    <a:schemeClr val="tx1"/>
                  </a:solidFill>
                  <a:latin typeface="Tahoma" panose="020B0604030504040204" pitchFamily="34" charset="0"/>
                  <a:ea typeface="Tahoma" panose="020B0604030504040204" pitchFamily="34" charset="0"/>
                  <a:cs typeface="Tahoma" panose="020B0604030504040204" pitchFamily="34" charset="0"/>
                </a:rPr>
                <a:t>Proveedores de servicios de salud</a:t>
              </a:r>
            </a:p>
          </p:txBody>
        </p:sp>
        <p:sp>
          <p:nvSpPr>
            <p:cNvPr id="24" name="Rectangle 23">
              <a:extLst>
                <a:ext uri="{FF2B5EF4-FFF2-40B4-BE49-F238E27FC236}">
                  <a16:creationId xmlns:a16="http://schemas.microsoft.com/office/drawing/2014/main" id="{7D35083C-E0EC-4BEA-A180-B5C7FAB8A17E}"/>
                </a:ext>
              </a:extLst>
            </p:cNvPr>
            <p:cNvSpPr/>
            <p:nvPr/>
          </p:nvSpPr>
          <p:spPr>
            <a:xfrm>
              <a:off x="1217026" y="4946912"/>
              <a:ext cx="3733971" cy="240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b="1" dirty="0">
                  <a:solidFill>
                    <a:srgbClr val="7AC360"/>
                  </a:solidFill>
                  <a:latin typeface="Tahoma" panose="020B0604030504040204" pitchFamily="34" charset="0"/>
                  <a:ea typeface="Tahoma" panose="020B0604030504040204" pitchFamily="34" charset="0"/>
                  <a:cs typeface="Tahoma" panose="020B0604030504040204" pitchFamily="34" charset="0"/>
                </a:rPr>
                <a:t>Sociedad civil</a:t>
              </a:r>
            </a:p>
            <a:p>
              <a:pPr algn="ctr" eaLnBrk="1" hangingPunct="1">
                <a:defRPr/>
              </a:pPr>
              <a:r>
                <a:rPr lang="es-x-int-SDL" dirty="0">
                  <a:solidFill>
                    <a:srgbClr val="262626"/>
                  </a:solidFill>
                  <a:latin typeface="Tahoma" panose="020B0604030504040204" pitchFamily="34" charset="0"/>
                  <a:ea typeface="Tahoma" panose="020B0604030504040204" pitchFamily="34" charset="0"/>
                  <a:cs typeface="Tahoma" panose="020B0604030504040204" pitchFamily="34" charset="0"/>
                </a:rPr>
                <a:t>Organizaciones no gubernamentales</a:t>
              </a:r>
            </a:p>
            <a:p>
              <a:pPr algn="ctr" eaLnBrk="1" hangingPunct="1">
                <a:defRPr/>
              </a:pPr>
              <a:r>
                <a:rPr lang="es-x-int-SDL" dirty="0">
                  <a:solidFill>
                    <a:srgbClr val="262626"/>
                  </a:solidFill>
                  <a:latin typeface="Tahoma" panose="020B0604030504040204" pitchFamily="34" charset="0"/>
                  <a:ea typeface="Tahoma" panose="020B0604030504040204" pitchFamily="34" charset="0"/>
                  <a:cs typeface="Tahoma" panose="020B0604030504040204" pitchFamily="34" charset="0"/>
                </a:rPr>
                <a:t>Organizaciones religiosas</a:t>
              </a:r>
            </a:p>
            <a:p>
              <a:pPr algn="ctr" eaLnBrk="1" hangingPunct="1">
                <a:defRPr/>
              </a:pPr>
              <a:r>
                <a:rPr lang="es-x-int-SDL" dirty="0">
                  <a:solidFill>
                    <a:srgbClr val="262626"/>
                  </a:solidFill>
                  <a:latin typeface="Tahoma" panose="020B0604030504040204" pitchFamily="34" charset="0"/>
                  <a:ea typeface="Tahoma" panose="020B0604030504040204" pitchFamily="34" charset="0"/>
                  <a:cs typeface="Tahoma" panose="020B0604030504040204" pitchFamily="34" charset="0"/>
                </a:rPr>
                <a:t>Asociaciones de mujeres</a:t>
              </a:r>
            </a:p>
            <a:p>
              <a:pPr algn="ctr" eaLnBrk="1" hangingPunct="1">
                <a:defRPr/>
              </a:pPr>
              <a:r>
                <a:rPr lang="es-x-int-SDL" dirty="0">
                  <a:solidFill>
                    <a:srgbClr val="262626"/>
                  </a:solidFill>
                  <a:latin typeface="Tahoma" panose="020B0604030504040204" pitchFamily="34" charset="0"/>
                  <a:ea typeface="Tahoma" panose="020B0604030504040204" pitchFamily="34" charset="0"/>
                  <a:cs typeface="Tahoma" panose="020B0604030504040204" pitchFamily="34" charset="0"/>
                </a:rPr>
                <a:t>Grupos de jóvenes</a:t>
              </a:r>
            </a:p>
            <a:p>
              <a:pPr algn="ctr" eaLnBrk="1" hangingPunct="1">
                <a:defRPr/>
              </a:pPr>
              <a:r>
                <a:rPr lang="es-x-int-SDL" dirty="0">
                  <a:solidFill>
                    <a:srgbClr val="262626"/>
                  </a:solidFill>
                  <a:latin typeface="Tahoma" panose="020B0604030504040204" pitchFamily="34" charset="0"/>
                  <a:ea typeface="Tahoma" panose="020B0604030504040204" pitchFamily="34" charset="0"/>
                  <a:cs typeface="Tahoma" panose="020B0604030504040204" pitchFamily="34" charset="0"/>
                </a:rPr>
                <a:t>Responsables de advocacy</a:t>
              </a:r>
            </a:p>
          </p:txBody>
        </p:sp>
        <p:sp>
          <p:nvSpPr>
            <p:cNvPr id="25" name="Rectangle 24">
              <a:extLst>
                <a:ext uri="{FF2B5EF4-FFF2-40B4-BE49-F238E27FC236}">
                  <a16:creationId xmlns:a16="http://schemas.microsoft.com/office/drawing/2014/main" id="{4C9B7C44-AB65-4923-96B6-A93FB8215699}"/>
                </a:ext>
              </a:extLst>
            </p:cNvPr>
            <p:cNvSpPr/>
            <p:nvPr/>
          </p:nvSpPr>
          <p:spPr>
            <a:xfrm>
              <a:off x="5932784" y="5057151"/>
              <a:ext cx="3071954" cy="2404187"/>
            </a:xfrm>
            <a:prstGeom prst="rect">
              <a:avLst/>
            </a:prstGeom>
            <a:solidFill>
              <a:schemeClr val="bg1"/>
            </a:solidFill>
            <a:ln>
              <a:noFill/>
            </a:ln>
          </p:spPr>
          <p:txBody>
            <a:bodyPr wrap="square">
              <a:spAutoFit/>
            </a:bodyPr>
            <a:lstStyle/>
            <a:p>
              <a:pPr algn="ctr" eaLnBrk="1" fontAlgn="auto" hangingPunct="1">
                <a:spcBef>
                  <a:spcPts val="0"/>
                </a:spcBef>
                <a:spcAft>
                  <a:spcPts val="0"/>
                </a:spcAft>
                <a:defRPr/>
              </a:pPr>
              <a:r>
                <a:rPr lang="es-x-int-SDL" sz="2400" b="1" dirty="0">
                  <a:solidFill>
                    <a:srgbClr val="7AC360"/>
                  </a:solidFill>
                  <a:latin typeface="Tahoma" panose="020B0604030504040204" pitchFamily="34" charset="0"/>
                  <a:ea typeface="Tahoma" panose="020B0604030504040204" pitchFamily="34" charset="0"/>
                  <a:cs typeface="Tahoma" panose="020B0604030504040204" pitchFamily="34" charset="0"/>
                </a:rPr>
                <a:t>Gobierno</a:t>
              </a:r>
            </a:p>
            <a:p>
              <a:pPr algn="ctr" eaLnBrk="1" fontAlgn="auto" hangingPunct="1">
                <a:spcBef>
                  <a:spcPts val="0"/>
                </a:spcBef>
                <a:spcAft>
                  <a:spcPts val="0"/>
                </a:spcAft>
                <a:defRPr/>
              </a:pPr>
              <a:r>
                <a:rPr lang="es-x-int-SDL" sz="2400" dirty="0">
                  <a:latin typeface="Tahoma" panose="020B0604030504040204" pitchFamily="34" charset="0"/>
                  <a:ea typeface="Tahoma" panose="020B0604030504040204" pitchFamily="34" charset="0"/>
                  <a:cs typeface="Tahoma" panose="020B0604030504040204" pitchFamily="34" charset="0"/>
                </a:rPr>
                <a:t>Ministro de Salud</a:t>
              </a:r>
            </a:p>
            <a:p>
              <a:pPr algn="ctr" eaLnBrk="1" fontAlgn="auto" hangingPunct="1">
                <a:spcBef>
                  <a:spcPts val="0"/>
                </a:spcBef>
                <a:spcAft>
                  <a:spcPts val="0"/>
                </a:spcAft>
                <a:defRPr/>
              </a:pPr>
              <a:r>
                <a:rPr lang="es-x-int-SDL" sz="2400" dirty="0">
                  <a:latin typeface="Tahoma" panose="020B0604030504040204" pitchFamily="34" charset="0"/>
                  <a:ea typeface="Tahoma" panose="020B0604030504040204" pitchFamily="34" charset="0"/>
                  <a:cs typeface="Tahoma" panose="020B0604030504040204" pitchFamily="34" charset="0"/>
                </a:rPr>
                <a:t>Ministro de Género</a:t>
              </a:r>
            </a:p>
            <a:p>
              <a:pPr algn="ctr" eaLnBrk="1" fontAlgn="auto" hangingPunct="1">
                <a:spcBef>
                  <a:spcPts val="0"/>
                </a:spcBef>
                <a:spcAft>
                  <a:spcPts val="0"/>
                </a:spcAft>
                <a:defRPr/>
              </a:pPr>
              <a:r>
                <a:rPr lang="es-x-int-SDL" sz="2400" dirty="0">
                  <a:latin typeface="Tahoma" panose="020B0604030504040204" pitchFamily="34" charset="0"/>
                  <a:ea typeface="Tahoma" panose="020B0604030504040204" pitchFamily="34" charset="0"/>
                  <a:cs typeface="Tahoma" panose="020B0604030504040204" pitchFamily="34" charset="0"/>
                </a:rPr>
                <a:t>Ministro de Finanzas</a:t>
              </a:r>
            </a:p>
            <a:p>
              <a:pPr algn="ctr" eaLnBrk="1" fontAlgn="auto" hangingPunct="1">
                <a:spcBef>
                  <a:spcPts val="0"/>
                </a:spcBef>
                <a:spcAft>
                  <a:spcPts val="0"/>
                </a:spcAft>
                <a:defRPr/>
              </a:pPr>
              <a:r>
                <a:rPr lang="es-x-int-SDL" sz="2400" dirty="0">
                  <a:latin typeface="Tahoma" panose="020B0604030504040204" pitchFamily="34" charset="0"/>
                  <a:ea typeface="Tahoma" panose="020B0604030504040204" pitchFamily="34" charset="0"/>
                  <a:cs typeface="Tahoma" panose="020B0604030504040204" pitchFamily="34" charset="0"/>
                </a:rPr>
                <a:t>Asesores del Ministro</a:t>
              </a:r>
            </a:p>
            <a:p>
              <a:pPr algn="ctr" eaLnBrk="1" fontAlgn="auto" hangingPunct="1">
                <a:spcBef>
                  <a:spcPts val="0"/>
                </a:spcBef>
                <a:spcAft>
                  <a:spcPts val="0"/>
                </a:spcAft>
                <a:defRPr/>
              </a:pPr>
              <a:r>
                <a:rPr lang="es-x-int-SDL" sz="2400" dirty="0">
                  <a:latin typeface="Tahoma" panose="020B0604030504040204" pitchFamily="34" charset="0"/>
                  <a:ea typeface="Tahoma" panose="020B0604030504040204" pitchFamily="34" charset="0"/>
                  <a:cs typeface="Tahoma" panose="020B0604030504040204" pitchFamily="34" charset="0"/>
                </a:rPr>
                <a:t>Funcionarios técnicos</a:t>
              </a:r>
            </a:p>
          </p:txBody>
        </p:sp>
      </p:grpSp>
      <p:sp>
        <p:nvSpPr>
          <p:cNvPr id="104454" name="TextBox 1">
            <a:extLst>
              <a:ext uri="{FF2B5EF4-FFF2-40B4-BE49-F238E27FC236}">
                <a16:creationId xmlns:a16="http://schemas.microsoft.com/office/drawing/2014/main" id="{47EFD4A8-EC64-41A2-931B-C3BD3A359867}"/>
              </a:ext>
            </a:extLst>
          </p:cNvPr>
          <p:cNvSpPr txBox="1">
            <a:spLocks noChangeArrowheads="1"/>
          </p:cNvSpPr>
          <p:nvPr/>
        </p:nvSpPr>
        <p:spPr bwMode="auto">
          <a:xfrm>
            <a:off x="2587557" y="1874894"/>
            <a:ext cx="7348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spcAft>
                <a:spcPts val="900"/>
              </a:spcAft>
              <a:buClr>
                <a:srgbClr val="0000FF"/>
              </a:buClr>
              <a:buSzPct val="75000"/>
              <a:buFont typeface="Wingdings" panose="05000000000000000000" pitchFamily="2" charset="2"/>
              <a:buChar char=""/>
              <a:defRPr sz="24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0000FF"/>
              </a:buClr>
              <a:buSzPct val="75000"/>
              <a:buFont typeface="Wingdings" panose="05000000000000000000" pitchFamily="2" charset="2"/>
              <a:buChar char="§"/>
              <a:defRPr>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spcAft>
                <a:spcPct val="0"/>
              </a:spcAft>
              <a:buClrTx/>
              <a:buSzTx/>
              <a:buFontTx/>
              <a:buNone/>
            </a:pPr>
            <a:r>
              <a:rPr lang="es-x-int-SDL" sz="2800" b="1" dirty="0">
                <a:solidFill>
                  <a:srgbClr val="7AC360"/>
                </a:solidFill>
                <a:latin typeface="Tahoma" panose="020B0604030504040204" pitchFamily="34" charset="0"/>
                <a:ea typeface="Tahoma" panose="020B0604030504040204" pitchFamily="34" charset="0"/>
                <a:cs typeface="Tahoma" panose="020B0604030504040204" pitchFamily="34" charset="0"/>
              </a:rPr>
              <a:t>Ejemplos de tomadores de decisiones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18C45-635E-5B4D-B8C3-A7FBFDCA3FC0}"/>
              </a:ext>
            </a:extLst>
          </p:cNvPr>
          <p:cNvSpPr>
            <a:spLocks noGrp="1"/>
          </p:cNvSpPr>
          <p:nvPr>
            <p:ph idx="1"/>
          </p:nvPr>
        </p:nvSpPr>
        <p:spPr>
          <a:ln>
            <a:solidFill>
              <a:srgbClr val="92D050"/>
            </a:solidFill>
          </a:ln>
        </p:spPr>
        <p:txBody>
          <a:bodyPr/>
          <a:lstStyle/>
          <a:p>
            <a:pPr marL="0" indent="0">
              <a:buNone/>
            </a:pPr>
            <a:endParaRPr lang="fr-BE" dirty="0"/>
          </a:p>
          <a:p>
            <a:pPr marL="0" indent="0">
              <a:buNone/>
            </a:pPr>
            <a:r>
              <a:rPr lang="es-x-int-SDL" dirty="0"/>
              <a:t>Nombre:</a:t>
            </a:r>
          </a:p>
          <a:p>
            <a:endParaRPr lang="en-US" dirty="0"/>
          </a:p>
          <a:p>
            <a:pPr marL="0" indent="0">
              <a:buNone/>
            </a:pPr>
            <a:r>
              <a:rPr lang="es-x-int-SDL" dirty="0"/>
              <a:t>Cargo:</a:t>
            </a:r>
          </a:p>
          <a:p>
            <a:pPr marL="0" indent="0">
              <a:buNone/>
            </a:pPr>
            <a:endParaRPr lang="en-US" dirty="0"/>
          </a:p>
          <a:p>
            <a:pPr marL="0" indent="0">
              <a:buNone/>
            </a:pPr>
            <a:r>
              <a:rPr lang="es-x-int-SDL" dirty="0"/>
              <a:t>Ubicación:</a:t>
            </a:r>
          </a:p>
        </p:txBody>
      </p:sp>
      <p:sp>
        <p:nvSpPr>
          <p:cNvPr id="3" name="Title 2">
            <a:extLst>
              <a:ext uri="{FF2B5EF4-FFF2-40B4-BE49-F238E27FC236}">
                <a16:creationId xmlns:a16="http://schemas.microsoft.com/office/drawing/2014/main" id="{E6C3E212-DCFB-4A19-BCAF-C065B3208541}"/>
              </a:ext>
            </a:extLst>
          </p:cNvPr>
          <p:cNvSpPr>
            <a:spLocks noGrp="1"/>
          </p:cNvSpPr>
          <p:nvPr>
            <p:ph type="title"/>
          </p:nvPr>
        </p:nvSpPr>
        <p:spPr/>
        <p:txBody>
          <a:bodyPr/>
          <a:lstStyle/>
          <a:p>
            <a:r>
              <a:rPr lang="es-x-int-SDL"/>
              <a:t>4.1 Confirmar su tomador de decisiones</a:t>
            </a:r>
          </a:p>
        </p:txBody>
      </p:sp>
    </p:spTree>
    <p:extLst>
      <p:ext uri="{BB962C8B-B14F-4D97-AF65-F5344CB8AC3E}">
        <p14:creationId xmlns:p14="http://schemas.microsoft.com/office/powerpoint/2010/main" val="3557099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134C95-453C-4927-9C07-B8F557DE61F2}"/>
              </a:ext>
            </a:extLst>
          </p:cNvPr>
          <p:cNvSpPr>
            <a:spLocks noGrp="1"/>
          </p:cNvSpPr>
          <p:nvPr>
            <p:ph idx="1"/>
          </p:nvPr>
        </p:nvSpPr>
        <p:spPr>
          <a:ln w="12700">
            <a:solidFill>
              <a:srgbClr val="7AC360"/>
            </a:solidFill>
          </a:ln>
        </p:spPr>
        <p:txBody>
          <a:bodyPr rtlCol="0" anchor="ctr">
            <a:noAutofit/>
          </a:bodyPr>
          <a:lstStyle/>
          <a:p>
            <a:pPr marL="0" indent="0" algn="ctr" eaLnBrk="1" fontAlgn="auto" hangingPunct="1">
              <a:buNone/>
              <a:defRPr/>
            </a:pPr>
            <a:r>
              <a:rPr lang="es-x-int-SDL" sz="3200">
                <a:ea typeface="+mn-ea"/>
              </a:rPr>
              <a:t>Marcador de posición</a:t>
            </a:r>
          </a:p>
          <a:p>
            <a:pPr marL="0" indent="0" algn="ctr" eaLnBrk="1" fontAlgn="auto" hangingPunct="1">
              <a:buNone/>
              <a:defRPr/>
            </a:pPr>
            <a:r>
              <a:rPr lang="es-x-int-SDL" sz="2000">
                <a:ea typeface="+mn-ea"/>
              </a:rPr>
              <a:t>Inserte fotos o declaraciones que representen al tomador de decisiones, por ejemplo, su ciudad natal, su lugar de trabajo, su universidad, sus aficiones, etc.</a:t>
            </a:r>
          </a:p>
        </p:txBody>
      </p:sp>
      <p:sp>
        <p:nvSpPr>
          <p:cNvPr id="5" name="Title 4">
            <a:extLst>
              <a:ext uri="{FF2B5EF4-FFF2-40B4-BE49-F238E27FC236}">
                <a16:creationId xmlns:a16="http://schemas.microsoft.com/office/drawing/2014/main" id="{3E0C3E50-F2F2-4C2C-870D-590075468DCD}"/>
              </a:ext>
            </a:extLst>
          </p:cNvPr>
          <p:cNvSpPr>
            <a:spLocks noGrp="1"/>
          </p:cNvSpPr>
          <p:nvPr>
            <p:ph type="title"/>
          </p:nvPr>
        </p:nvSpPr>
        <p:spPr/>
        <p:txBody>
          <a:bodyPr/>
          <a:lstStyle/>
          <a:p>
            <a:r>
              <a:rPr lang="es-x-int-SDL"/>
              <a:t>4.2 Conocer a su tomador de decisiones</a:t>
            </a:r>
          </a:p>
        </p:txBody>
      </p:sp>
    </p:spTree>
    <p:extLst>
      <p:ext uri="{BB962C8B-B14F-4D97-AF65-F5344CB8AC3E}">
        <p14:creationId xmlns:p14="http://schemas.microsoft.com/office/powerpoint/2010/main" val="179589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8E2F1C-97C1-450A-897A-6C992FB7D55A}"/>
              </a:ext>
            </a:extLst>
          </p:cNvPr>
          <p:cNvSpPr>
            <a:spLocks noGrp="1"/>
          </p:cNvSpPr>
          <p:nvPr>
            <p:ph idx="1"/>
          </p:nvPr>
        </p:nvSpPr>
        <p:spPr>
          <a:xfrm>
            <a:off x="838199" y="1635683"/>
            <a:ext cx="10006013" cy="4765118"/>
          </a:xfrm>
        </p:spPr>
        <p:txBody>
          <a:bodyPr rtlCol="0">
            <a:normAutofit lnSpcReduction="10000"/>
          </a:bodyPr>
          <a:lstStyle/>
          <a:p>
            <a:pPr marL="512064" indent="-512064" eaLnBrk="1" fontAlgn="auto" hangingPunct="1">
              <a:lnSpc>
                <a:spcPct val="130000"/>
              </a:lnSpc>
              <a:defRPr/>
            </a:pPr>
            <a:r>
              <a:rPr lang="es-x-int-SDL"/>
              <a:t>¿Cuál es la profesión y la formación del tomador de decisiones? </a:t>
            </a:r>
          </a:p>
          <a:p>
            <a:pPr marL="512064" indent="-512064" eaLnBrk="1" fontAlgn="auto" hangingPunct="1">
              <a:lnSpc>
                <a:spcPct val="130000"/>
              </a:lnSpc>
              <a:defRPr/>
            </a:pPr>
            <a:r>
              <a:rPr lang="es-x-int-SDL"/>
              <a:t>¿Cuál es su nivel de autoridad en su organización?</a:t>
            </a:r>
          </a:p>
          <a:p>
            <a:pPr marL="512064" indent="-512064" eaLnBrk="1" fontAlgn="auto" hangingPunct="1">
              <a:lnSpc>
                <a:spcPct val="130000"/>
              </a:lnSpc>
              <a:defRPr/>
            </a:pPr>
            <a:r>
              <a:rPr lang="es-x-int-SDL"/>
              <a:t>¿Ha realizado alguna declaración o acción a favor o en contra de del problema que aborda?</a:t>
            </a:r>
          </a:p>
          <a:p>
            <a:pPr marL="512064" indent="-512064" eaLnBrk="1" fontAlgn="auto" hangingPunct="1">
              <a:lnSpc>
                <a:spcPct val="130000"/>
              </a:lnSpc>
              <a:defRPr/>
            </a:pPr>
            <a:r>
              <a:rPr lang="es-x-int-SDL"/>
              <a:t>¿Está dispuesto y tiene la capacidad de actuar sobre su problema?</a:t>
            </a:r>
          </a:p>
          <a:p>
            <a:pPr marL="512064" indent="-512064" eaLnBrk="1" fontAlgn="auto" hangingPunct="1">
              <a:lnSpc>
                <a:spcPct val="130000"/>
              </a:lnSpc>
              <a:defRPr/>
            </a:pPr>
            <a:r>
              <a:rPr lang="es-x-int-SDL"/>
              <a:t>¿La opinión de quiénes le interesa más?</a:t>
            </a:r>
          </a:p>
        </p:txBody>
      </p:sp>
      <p:sp>
        <p:nvSpPr>
          <p:cNvPr id="99332" name="Title 1">
            <a:extLst>
              <a:ext uri="{FF2B5EF4-FFF2-40B4-BE49-F238E27FC236}">
                <a16:creationId xmlns:a16="http://schemas.microsoft.com/office/drawing/2014/main" id="{AFC97B50-79E9-48A1-B896-B6191DC4319F}"/>
              </a:ext>
            </a:extLst>
          </p:cNvPr>
          <p:cNvSpPr>
            <a:spLocks noGrp="1"/>
          </p:cNvSpPr>
          <p:nvPr>
            <p:ph type="title"/>
          </p:nvPr>
        </p:nvSpPr>
        <p:spPr>
          <a:xfrm>
            <a:off x="846944" y="179541"/>
            <a:ext cx="10904331" cy="782053"/>
          </a:xfrm>
        </p:spPr>
        <p:txBody>
          <a:bodyPr>
            <a:noAutofit/>
          </a:bodyPr>
          <a:lstStyle/>
          <a:p>
            <a:pPr eaLnBrk="1" hangingPunct="1">
              <a:defRPr/>
            </a:pPr>
            <a:r>
              <a:rPr lang="es-x-int-SDL" dirty="0"/>
              <a:t>4.2—Conocer a su tomador de decisiones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3A84-0B6F-4343-B574-A7BEAE5ADB14}"/>
              </a:ext>
            </a:extLst>
          </p:cNvPr>
          <p:cNvSpPr>
            <a:spLocks noGrp="1"/>
          </p:cNvSpPr>
          <p:nvPr>
            <p:ph type="title"/>
          </p:nvPr>
        </p:nvSpPr>
        <p:spPr>
          <a:xfrm>
            <a:off x="1676400" y="136525"/>
            <a:ext cx="9923928" cy="1325563"/>
          </a:xfrm>
        </p:spPr>
        <p:txBody>
          <a:bodyPr>
            <a:normAutofit/>
          </a:bodyPr>
          <a:lstStyle/>
          <a:p>
            <a:pPr algn="ctr">
              <a:defRPr/>
            </a:pPr>
            <a:r>
              <a:rPr lang="es-x-int-SDL" sz="4000">
                <a:solidFill>
                  <a:srgbClr val="1F4E79"/>
                </a:solidFill>
              </a:rPr>
              <a:t>Para el facilitador</a:t>
            </a:r>
            <a:br>
              <a:rPr lang="es-x-int-SDL" sz="4000">
                <a:solidFill>
                  <a:srgbClr val="1F4E79"/>
                </a:solidFill>
              </a:rPr>
            </a:br>
            <a:r>
              <a:rPr lang="es-x-int-SDL" sz="4000">
                <a:solidFill>
                  <a:srgbClr val="1F4E79"/>
                </a:solidFill>
              </a:rPr>
              <a:t>Bienvenida y visión general</a:t>
            </a:r>
          </a:p>
        </p:txBody>
      </p:sp>
      <p:sp>
        <p:nvSpPr>
          <p:cNvPr id="3" name="Content Placeholder 2">
            <a:extLst>
              <a:ext uri="{FF2B5EF4-FFF2-40B4-BE49-F238E27FC236}">
                <a16:creationId xmlns:a16="http://schemas.microsoft.com/office/drawing/2014/main" id="{6F84E844-55D8-6B42-A9E6-97D2C29283A9}"/>
              </a:ext>
            </a:extLst>
          </p:cNvPr>
          <p:cNvSpPr>
            <a:spLocks noGrp="1"/>
          </p:cNvSpPr>
          <p:nvPr>
            <p:ph idx="1"/>
          </p:nvPr>
        </p:nvSpPr>
        <p:spPr>
          <a:xfrm>
            <a:off x="714935" y="1657477"/>
            <a:ext cx="10762129" cy="5200523"/>
          </a:xfrm>
        </p:spPr>
        <p:txBody>
          <a:bodyPr>
            <a:normAutofit fontScale="70000" lnSpcReduction="20000"/>
          </a:bodyPr>
          <a:lstStyle/>
          <a:p>
            <a:pPr marL="512064" indent="-512064">
              <a:lnSpc>
                <a:spcPct val="120000"/>
              </a:lnSpc>
              <a:buNone/>
            </a:pPr>
            <a:r>
              <a:rPr lang="es-x-int-SDL" sz="3400" u="sng" dirty="0"/>
              <a:t>Antes de la sesión:</a:t>
            </a:r>
          </a:p>
          <a:p>
            <a:pPr marL="347472" indent="-347472">
              <a:lnSpc>
                <a:spcPct val="110000"/>
              </a:lnSpc>
              <a:spcBef>
                <a:spcPts val="900"/>
              </a:spcBef>
              <a:spcAft>
                <a:spcPts val="900"/>
              </a:spcAft>
              <a:buFont typeface="+mj-lt"/>
              <a:buAutoNum type="arabicPeriod"/>
            </a:pPr>
            <a:r>
              <a:rPr lang="es-x-int-SDL" sz="3400" dirty="0"/>
              <a:t>Prepare hojas de rotafolio, una pizarra o diapositivas para lograr el consenso sobre:</a:t>
            </a:r>
          </a:p>
          <a:p>
            <a:pPr marL="740664" lvl="1" indent="-283464">
              <a:lnSpc>
                <a:spcPct val="110000"/>
              </a:lnSpc>
              <a:spcBef>
                <a:spcPts val="600"/>
              </a:spcBef>
              <a:spcAft>
                <a:spcPts val="600"/>
              </a:spcAft>
              <a:buFont typeface="+mj-lt"/>
              <a:buAutoNum type="alphaLcPeriod"/>
            </a:pPr>
            <a:r>
              <a:rPr lang="es-x-int-SDL" sz="2600" dirty="0"/>
              <a:t>Las expectativas—¿Qué esperan obtener los participantes de la sesión?</a:t>
            </a:r>
          </a:p>
          <a:p>
            <a:pPr marL="740664" lvl="1" indent="-283464">
              <a:lnSpc>
                <a:spcPct val="110000"/>
              </a:lnSpc>
              <a:spcBef>
                <a:spcPts val="600"/>
              </a:spcBef>
              <a:spcAft>
                <a:spcPts val="600"/>
              </a:spcAft>
              <a:buFont typeface="+mj-lt"/>
              <a:buAutoNum type="alphaLcPeriod"/>
            </a:pPr>
            <a:r>
              <a:rPr lang="es-x-int-SDL" sz="2600" dirty="0"/>
              <a:t>Las reglas básicas—¿Cómo quiere garantizar la plena participación y el respeto a las diferencias de opinión?</a:t>
            </a:r>
          </a:p>
          <a:p>
            <a:pPr marL="740664" lvl="1" indent="-283464">
              <a:lnSpc>
                <a:spcPct val="110000"/>
              </a:lnSpc>
              <a:spcBef>
                <a:spcPts val="600"/>
              </a:spcBef>
              <a:spcAft>
                <a:spcPts val="600"/>
              </a:spcAft>
              <a:buFont typeface="+mj-lt"/>
              <a:buAutoNum type="alphaLcPeriod"/>
            </a:pPr>
            <a:r>
              <a:rPr lang="es-x-int-SDL" sz="2600" dirty="0"/>
              <a:t>La zona de aparcamiento—¿Qué </a:t>
            </a:r>
            <a:r>
              <a:rPr lang="en-US" sz="2600"/>
              <a:t>problemas</a:t>
            </a:r>
            <a:r>
              <a:rPr lang="es-x-int-SDL" sz="2600"/>
              <a:t> </a:t>
            </a:r>
            <a:r>
              <a:rPr lang="es-x-int-SDL" sz="2600" dirty="0"/>
              <a:t>sería importante de abordar, pero pueden aparecer más tarde en el proceso SMART?</a:t>
            </a:r>
          </a:p>
          <a:p>
            <a:pPr marL="740664" lvl="1" indent="-283464">
              <a:lnSpc>
                <a:spcPct val="110000"/>
              </a:lnSpc>
              <a:spcBef>
                <a:spcPts val="600"/>
              </a:spcBef>
              <a:spcAft>
                <a:spcPts val="600"/>
              </a:spcAft>
              <a:buFont typeface="+mj-lt"/>
              <a:buAutoNum type="alphaLcPeriod"/>
            </a:pPr>
            <a:r>
              <a:rPr lang="es-x-int-SDL" sz="2600" dirty="0"/>
              <a:t>La marca "SMART" con el acrónimo deletreado—como una ayuda visual para garantizar que los objetivos de advocacy propuestos sean SMART.</a:t>
            </a:r>
          </a:p>
          <a:p>
            <a:pPr marL="347472" indent="-347472">
              <a:lnSpc>
                <a:spcPct val="110000"/>
              </a:lnSpc>
              <a:spcBef>
                <a:spcPts val="900"/>
              </a:spcBef>
              <a:spcAft>
                <a:spcPts val="900"/>
              </a:spcAft>
              <a:buFont typeface="+mj-lt"/>
              <a:buAutoNum type="arabicPeriod"/>
            </a:pPr>
            <a:r>
              <a:rPr lang="es-x-int-SDL" sz="3400" dirty="0"/>
              <a:t>Envíe una agenda con antelación y póngala a disposición durante la sesión.</a:t>
            </a:r>
          </a:p>
          <a:p>
            <a:pPr marL="347472" indent="-347472">
              <a:lnSpc>
                <a:spcPct val="110000"/>
              </a:lnSpc>
              <a:spcBef>
                <a:spcPts val="900"/>
              </a:spcBef>
              <a:spcAft>
                <a:spcPts val="900"/>
              </a:spcAft>
              <a:buFont typeface="+mj-lt"/>
              <a:buAutoNum type="arabicPeriod"/>
            </a:pPr>
            <a:r>
              <a:rPr lang="es-x-int-SDL" sz="3400" dirty="0"/>
              <a:t>Decida cómo utilizar las hojas de trabajo: colectivamente en una hoja, en pequeños grupos o individualmente.</a:t>
            </a:r>
          </a:p>
          <a:p>
            <a:pPr marL="914400" lvl="1" indent="-457200">
              <a:buFont typeface="+mj-lt"/>
              <a:buAutoNum type="arabicPeriod"/>
            </a:pP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6FDDA97E-16A0-4029-A5F4-316ED08AB31E}"/>
              </a:ext>
            </a:extLst>
          </p:cNvPr>
          <p:cNvSpPr>
            <a:spLocks noGrp="1"/>
          </p:cNvSpPr>
          <p:nvPr>
            <p:ph type="sldNum" sz="quarter" idx="12"/>
          </p:nvPr>
        </p:nvSpPr>
        <p:spPr/>
        <p:txBody>
          <a:bodyPr/>
          <a:lstStyle/>
          <a:p>
            <a:fld id="{635B0F88-3849-DD47-8728-3C255520CEA0}" type="slidenum">
              <a:rPr lang="en-US" smtClean="0"/>
              <a:t>5</a:t>
            </a:fld>
            <a:endParaRPr lang="en-US"/>
          </a:p>
        </p:txBody>
      </p:sp>
    </p:spTree>
    <p:extLst>
      <p:ext uri="{BB962C8B-B14F-4D97-AF65-F5344CB8AC3E}">
        <p14:creationId xmlns:p14="http://schemas.microsoft.com/office/powerpoint/2010/main" val="619464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Placeholder 2">
            <a:extLst>
              <a:ext uri="{FF2B5EF4-FFF2-40B4-BE49-F238E27FC236}">
                <a16:creationId xmlns:a16="http://schemas.microsoft.com/office/drawing/2014/main" id="{ED33089F-D115-46BD-8BBE-80AE7BFD165B}"/>
              </a:ext>
            </a:extLst>
          </p:cNvPr>
          <p:cNvSpPr>
            <a:spLocks noGrp="1"/>
          </p:cNvSpPr>
          <p:nvPr>
            <p:ph idx="1"/>
          </p:nvPr>
        </p:nvSpPr>
        <p:spPr>
          <a:xfrm>
            <a:off x="723420" y="1572833"/>
            <a:ext cx="6126804" cy="4731221"/>
          </a:xfrm>
        </p:spPr>
        <p:txBody>
          <a:bodyPr>
            <a:normAutofit lnSpcReduction="10000"/>
          </a:bodyPr>
          <a:lstStyle/>
          <a:p>
            <a:pPr marL="512064" indent="-512064" eaLnBrk="1" hangingPunct="1">
              <a:lnSpc>
                <a:spcPct val="120000"/>
              </a:lnSpc>
            </a:pPr>
            <a:r>
              <a:rPr lang="es-x-int-SDL" dirty="0"/>
              <a:t>Desarrollo socioeconómico</a:t>
            </a:r>
          </a:p>
          <a:p>
            <a:pPr marL="512064" indent="-512064" eaLnBrk="1" hangingPunct="1">
              <a:lnSpc>
                <a:spcPct val="120000"/>
              </a:lnSpc>
            </a:pPr>
            <a:r>
              <a:rPr lang="es-x-int-SDL" dirty="0"/>
              <a:t>Relación costo-eficacia</a:t>
            </a:r>
          </a:p>
          <a:p>
            <a:pPr marL="512064" indent="-512064" eaLnBrk="1" hangingPunct="1">
              <a:lnSpc>
                <a:spcPct val="120000"/>
              </a:lnSpc>
            </a:pPr>
            <a:r>
              <a:rPr lang="es-x-int-SDL" dirty="0"/>
              <a:t>Jóvenes</a:t>
            </a:r>
          </a:p>
          <a:p>
            <a:pPr marL="512064" indent="-512064" eaLnBrk="1" hangingPunct="1">
              <a:lnSpc>
                <a:spcPct val="120000"/>
              </a:lnSpc>
            </a:pPr>
            <a:r>
              <a:rPr lang="es-x-int-SDL" dirty="0"/>
              <a:t>Salud</a:t>
            </a:r>
          </a:p>
          <a:p>
            <a:pPr marL="512064" indent="-512064" eaLnBrk="1" hangingPunct="1">
              <a:lnSpc>
                <a:spcPct val="120000"/>
              </a:lnSpc>
            </a:pPr>
            <a:r>
              <a:rPr lang="es-x-int-SDL" dirty="0"/>
              <a:t>Derechos humanos o creencias religiosas</a:t>
            </a:r>
          </a:p>
          <a:p>
            <a:pPr marL="512064" indent="-512064" eaLnBrk="1" hangingPunct="1">
              <a:lnSpc>
                <a:spcPct val="120000"/>
              </a:lnSpc>
            </a:pPr>
            <a:r>
              <a:rPr lang="es-x-int-SDL" dirty="0"/>
              <a:t>Promoción profesional</a:t>
            </a:r>
          </a:p>
          <a:p>
            <a:pPr marL="512064" indent="-512064" eaLnBrk="1" hangingPunct="1">
              <a:lnSpc>
                <a:spcPct val="120000"/>
              </a:lnSpc>
            </a:pPr>
            <a:r>
              <a:rPr lang="es-x-int-SDL" dirty="0"/>
              <a:t>Otros</a:t>
            </a:r>
          </a:p>
        </p:txBody>
      </p:sp>
      <p:sp>
        <p:nvSpPr>
          <p:cNvPr id="2" name="Title 1">
            <a:extLst>
              <a:ext uri="{FF2B5EF4-FFF2-40B4-BE49-F238E27FC236}">
                <a16:creationId xmlns:a16="http://schemas.microsoft.com/office/drawing/2014/main" id="{5E90B66E-C9AC-4BEC-B83A-C6D3207A0822}"/>
              </a:ext>
            </a:extLst>
          </p:cNvPr>
          <p:cNvSpPr>
            <a:spLocks noGrp="1"/>
          </p:cNvSpPr>
          <p:nvPr>
            <p:ph type="title"/>
          </p:nvPr>
        </p:nvSpPr>
        <p:spPr>
          <a:xfrm>
            <a:off x="846944" y="179541"/>
            <a:ext cx="10644839" cy="782053"/>
          </a:xfrm>
        </p:spPr>
        <p:txBody>
          <a:bodyPr rtlCol="0">
            <a:normAutofit fontScale="90000"/>
          </a:bodyPr>
          <a:lstStyle/>
          <a:p>
            <a:pPr eaLnBrk="1" fontAlgn="auto" hangingPunct="1">
              <a:spcAft>
                <a:spcPts val="0"/>
              </a:spcAft>
              <a:defRPr/>
            </a:pPr>
            <a:r>
              <a:rPr lang="es-x-int-SDL" sz="4400">
                <a:ea typeface="+mj-ea"/>
              </a:rPr>
              <a:t>4.2—¿Cúales son los valores del tomador de decisiones</a:t>
            </a:r>
            <a:r>
              <a:rPr lang="es-x-int-SDL"/>
              <a:t>?</a:t>
            </a:r>
          </a:p>
        </p:txBody>
      </p:sp>
      <p:sp>
        <p:nvSpPr>
          <p:cNvPr id="5" name="Content Placeholder 19">
            <a:extLst>
              <a:ext uri="{FF2B5EF4-FFF2-40B4-BE49-F238E27FC236}">
                <a16:creationId xmlns:a16="http://schemas.microsoft.com/office/drawing/2014/main" id="{AEB1A54D-8FD9-4A87-B717-B798BC3774B1}"/>
              </a:ext>
            </a:extLst>
          </p:cNvPr>
          <p:cNvSpPr txBox="1">
            <a:spLocks/>
          </p:cNvSpPr>
          <p:nvPr/>
        </p:nvSpPr>
        <p:spPr>
          <a:xfrm>
            <a:off x="6850224" y="1657125"/>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sz="2000"/>
              <a:t>[Inserte la foto del tomador de decisiones aquí]</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a:extLst>
              <a:ext uri="{FF2B5EF4-FFF2-40B4-BE49-F238E27FC236}">
                <a16:creationId xmlns:a16="http://schemas.microsoft.com/office/drawing/2014/main" id="{448A90FA-AFB3-4273-8909-455FB297AEBF}"/>
              </a:ext>
            </a:extLst>
          </p:cNvPr>
          <p:cNvSpPr>
            <a:spLocks noGrp="1"/>
          </p:cNvSpPr>
          <p:nvPr>
            <p:ph type="title"/>
          </p:nvPr>
        </p:nvSpPr>
        <p:spPr/>
        <p:txBody>
          <a:bodyPr>
            <a:normAutofit/>
          </a:bodyPr>
          <a:lstStyle/>
          <a:p>
            <a:pPr eaLnBrk="1" hangingPunct="1">
              <a:defRPr/>
            </a:pPr>
            <a:r>
              <a:rPr lang="es-x-int-SDL" sz="4400" dirty="0"/>
              <a:t>4.2</a:t>
            </a:r>
            <a:r>
              <a:rPr lang="es-x-int-SDL" dirty="0"/>
              <a:t>—Cono</a:t>
            </a:r>
            <a:r>
              <a:rPr lang="fr-BE" dirty="0" err="1"/>
              <a:t>zca</a:t>
            </a:r>
            <a:r>
              <a:rPr lang="es-x-int-SDL" dirty="0"/>
              <a:t> al tomador de decisiones</a:t>
            </a:r>
          </a:p>
        </p:txBody>
      </p:sp>
      <p:sp>
        <p:nvSpPr>
          <p:cNvPr id="24" name="Rectangle 23">
            <a:extLst>
              <a:ext uri="{FF2B5EF4-FFF2-40B4-BE49-F238E27FC236}">
                <a16:creationId xmlns:a16="http://schemas.microsoft.com/office/drawing/2014/main" id="{37B9B7C4-DF2C-4E13-8BE5-5A332A8F49FB}"/>
              </a:ext>
            </a:extLst>
          </p:cNvPr>
          <p:cNvSpPr/>
          <p:nvPr/>
        </p:nvSpPr>
        <p:spPr bwMode="auto">
          <a:xfrm>
            <a:off x="609600" y="4272394"/>
            <a:ext cx="10668000" cy="2078534"/>
          </a:xfrm>
          <a:prstGeom prst="rect">
            <a:avLst/>
          </a:prstGeom>
          <a:no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s-x-int-SDL" sz="3200">
                <a:solidFill>
                  <a:schemeClr val="tx1"/>
                </a:solidFill>
                <a:latin typeface="Tahoma" panose="020B0604030504040204" pitchFamily="34" charset="0"/>
                <a:ea typeface="Tahoma" panose="020B0604030504040204" pitchFamily="34" charset="0"/>
                <a:cs typeface="Tahoma" panose="020B0604030504040204" pitchFamily="34" charset="0"/>
              </a:rPr>
              <a:t>¿Cómo beneficiará al tomador de decisiones decir que sí a su solicitud? </a:t>
            </a:r>
          </a:p>
        </p:txBody>
      </p:sp>
      <p:sp>
        <p:nvSpPr>
          <p:cNvPr id="29" name="Rectangle 28">
            <a:extLst>
              <a:ext uri="{FF2B5EF4-FFF2-40B4-BE49-F238E27FC236}">
                <a16:creationId xmlns:a16="http://schemas.microsoft.com/office/drawing/2014/main" id="{C3F34DE2-E18C-024C-8D26-AB31E0FDD8D7}"/>
              </a:ext>
            </a:extLst>
          </p:cNvPr>
          <p:cNvSpPr/>
          <p:nvPr/>
        </p:nvSpPr>
        <p:spPr bwMode="auto">
          <a:xfrm>
            <a:off x="609600" y="1906190"/>
            <a:ext cx="10668000" cy="1788731"/>
          </a:xfrm>
          <a:prstGeom prst="rect">
            <a:avLst/>
          </a:prstGeom>
          <a:no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s-x-int-SDL" sz="3200">
                <a:solidFill>
                  <a:schemeClr val="tx1"/>
                </a:solidFill>
                <a:latin typeface="Tahoma" panose="020B0604030504040204" pitchFamily="34" charset="0"/>
                <a:ea typeface="Tahoma" panose="020B0604030504040204" pitchFamily="34" charset="0"/>
                <a:cs typeface="Tahoma" panose="020B0604030504040204" pitchFamily="34" charset="0"/>
              </a:rPr>
              <a:t>¿Cuáles son los valores principales de su tomador de decisiones?</a:t>
            </a:r>
          </a:p>
          <a:p>
            <a:pPr eaLnBrk="1" fontAlgn="auto" hangingPunct="1">
              <a:spcBef>
                <a:spcPts val="0"/>
              </a:spcBef>
              <a:spcAft>
                <a:spcPts val="0"/>
              </a:spcAft>
              <a:defRPr/>
            </a:pPr>
            <a:endParaRPr lang="en-US" sz="32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defRPr/>
            </a:pPr>
            <a:endParaRPr lang="en-US" sz="1200" dirty="0">
              <a:solidFill>
                <a:srgbClr val="00B05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426B7F-C997-E44A-B4C1-A9C08535F08F}"/>
              </a:ext>
            </a:extLst>
          </p:cNvPr>
          <p:cNvGraphicFramePr>
            <a:graphicFrameLocks noGrp="1"/>
          </p:cNvGraphicFramePr>
          <p:nvPr>
            <p:ph idx="1"/>
            <p:extLst>
              <p:ext uri="{D42A27DB-BD31-4B8C-83A1-F6EECF244321}">
                <p14:modId xmlns:p14="http://schemas.microsoft.com/office/powerpoint/2010/main" val="1783013980"/>
              </p:ext>
            </p:extLst>
          </p:nvPr>
        </p:nvGraphicFramePr>
        <p:xfrm>
          <a:off x="89514" y="2923117"/>
          <a:ext cx="12102486" cy="473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791B1FF-9323-1E40-8AC5-B890DC075181}"/>
              </a:ext>
            </a:extLst>
          </p:cNvPr>
          <p:cNvSpPr>
            <a:spLocks noGrp="1"/>
          </p:cNvSpPr>
          <p:nvPr>
            <p:ph type="title"/>
          </p:nvPr>
        </p:nvSpPr>
        <p:spPr/>
        <p:txBody>
          <a:bodyPr>
            <a:normAutofit fontScale="90000"/>
          </a:bodyPr>
          <a:lstStyle/>
          <a:p>
            <a:r>
              <a:rPr lang="es-x-int-SDL"/>
              <a:t>¿Cómo acercarse al tomador de decisiones? </a:t>
            </a:r>
          </a:p>
        </p:txBody>
      </p:sp>
      <p:graphicFrame>
        <p:nvGraphicFramePr>
          <p:cNvPr id="6" name="Content Placeholder 4">
            <a:extLst>
              <a:ext uri="{FF2B5EF4-FFF2-40B4-BE49-F238E27FC236}">
                <a16:creationId xmlns:a16="http://schemas.microsoft.com/office/drawing/2014/main" id="{596160EC-EE3E-714C-B013-2CFAFC8C10B4}"/>
              </a:ext>
            </a:extLst>
          </p:cNvPr>
          <p:cNvGraphicFramePr>
            <a:graphicFrameLocks/>
          </p:cNvGraphicFramePr>
          <p:nvPr>
            <p:extLst>
              <p:ext uri="{D42A27DB-BD31-4B8C-83A1-F6EECF244321}">
                <p14:modId xmlns:p14="http://schemas.microsoft.com/office/powerpoint/2010/main" val="573270499"/>
              </p:ext>
            </p:extLst>
          </p:nvPr>
        </p:nvGraphicFramePr>
        <p:xfrm>
          <a:off x="179028" y="865064"/>
          <a:ext cx="12012972" cy="3762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7149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EDECB3-9DC6-415D-8FBE-8B08D48ADA3A}"/>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3600" dirty="0">
              <a:latin typeface="Arial" panose="020B0604020202020204" pitchFamily="34" charset="0"/>
              <a:ea typeface="+mj-ea"/>
              <a:cs typeface="Arial" panose="020B0604020202020204" pitchFamily="34" charset="0"/>
            </a:endParaRPr>
          </a:p>
        </p:txBody>
      </p:sp>
      <p:sp>
        <p:nvSpPr>
          <p:cNvPr id="9" name="Text Placeholder 5">
            <a:extLst>
              <a:ext uri="{FF2B5EF4-FFF2-40B4-BE49-F238E27FC236}">
                <a16:creationId xmlns:a16="http://schemas.microsoft.com/office/drawing/2014/main" id="{E7EB385B-2486-4C55-9D2F-681133D8F22A}"/>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en-US" sz="2400" dirty="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D20121C-D9F5-F442-8DA5-15636F56B3C1}"/>
              </a:ext>
            </a:extLst>
          </p:cNvPr>
          <p:cNvSpPr>
            <a:spLocks noGrp="1"/>
          </p:cNvSpPr>
          <p:nvPr>
            <p:ph type="title"/>
          </p:nvPr>
        </p:nvSpPr>
        <p:spPr>
          <a:xfrm>
            <a:off x="1489365" y="184582"/>
            <a:ext cx="9677400" cy="1325563"/>
          </a:xfrm>
        </p:spPr>
        <p:txBody>
          <a:bodyPr>
            <a:normAutofit/>
          </a:bodyPr>
          <a:lstStyle/>
          <a:p>
            <a:pPr algn="ctr"/>
            <a:r>
              <a:rPr lang="es-x-int-SDL" sz="4000">
                <a:solidFill>
                  <a:srgbClr val="1F4E79"/>
                </a:solidFill>
              </a:rPr>
              <a:t>Para el facilitador</a:t>
            </a:r>
            <a:br>
              <a:rPr lang="es-x-int-SDL" sz="4000">
                <a:solidFill>
                  <a:srgbClr val="1F4E79"/>
                </a:solidFill>
              </a:rPr>
            </a:br>
            <a:r>
              <a:rPr lang="es-x-int-SDL" sz="4000">
                <a:solidFill>
                  <a:srgbClr val="1F4E79"/>
                </a:solidFill>
              </a:rPr>
              <a:t>Paso 5</a:t>
            </a:r>
          </a:p>
        </p:txBody>
      </p:sp>
      <p:sp>
        <p:nvSpPr>
          <p:cNvPr id="2" name="Content Placeholder 1">
            <a:extLst>
              <a:ext uri="{FF2B5EF4-FFF2-40B4-BE49-F238E27FC236}">
                <a16:creationId xmlns:a16="http://schemas.microsoft.com/office/drawing/2014/main" id="{84E7D402-BF84-134F-ABAA-5FA37C19CECD}"/>
              </a:ext>
            </a:extLst>
          </p:cNvPr>
          <p:cNvSpPr>
            <a:spLocks noGrp="1"/>
          </p:cNvSpPr>
          <p:nvPr>
            <p:ph idx="1"/>
          </p:nvPr>
        </p:nvSpPr>
        <p:spPr>
          <a:xfrm>
            <a:off x="1070265" y="1570037"/>
            <a:ext cx="10515600" cy="5410200"/>
          </a:xfrm>
        </p:spPr>
        <p:txBody>
          <a:bodyPr>
            <a:normAutofit fontScale="55000" lnSpcReduction="20000"/>
          </a:bodyPr>
          <a:lstStyle/>
          <a:p>
            <a:pPr marL="512064" indent="-512064">
              <a:lnSpc>
                <a:spcPct val="130000"/>
              </a:lnSpc>
              <a:buNone/>
            </a:pPr>
            <a:r>
              <a:rPr lang="es-x-int-SDL" sz="3300" b="1" dirty="0"/>
              <a:t>Reservar al menos 2 horas para el paso 5. Después del paso 5, considere la posibilidad de tomar un descanso.</a:t>
            </a:r>
          </a:p>
          <a:p>
            <a:pPr marL="512064" indent="-512064">
              <a:lnSpc>
                <a:spcPct val="120000"/>
              </a:lnSpc>
              <a:buNone/>
            </a:pPr>
            <a:endParaRPr lang="en-US" altLang="en-US" sz="2400" b="1" dirty="0"/>
          </a:p>
          <a:p>
            <a:pPr>
              <a:spcBef>
                <a:spcPct val="0"/>
              </a:spcBef>
            </a:pPr>
            <a:endParaRPr lang="en-US" altLang="en-US" sz="2900" dirty="0"/>
          </a:p>
          <a:p>
            <a:pPr marL="0" indent="0">
              <a:spcBef>
                <a:spcPct val="0"/>
              </a:spcBef>
              <a:buClr>
                <a:schemeClr val="tx1"/>
              </a:buClr>
              <a:buNone/>
            </a:pPr>
            <a:r>
              <a:rPr lang="es-x-int-SDL" sz="2900" u="sng" dirty="0"/>
              <a:t>Antes de la sesión:</a:t>
            </a:r>
          </a:p>
          <a:p>
            <a:pPr marL="347472" lvl="1" indent="-347472">
              <a:lnSpc>
                <a:spcPct val="120000"/>
              </a:lnSpc>
              <a:spcBef>
                <a:spcPts val="900"/>
              </a:spcBef>
              <a:spcAft>
                <a:spcPts val="900"/>
              </a:spcAft>
              <a:buClr>
                <a:schemeClr val="tx1"/>
              </a:buClr>
            </a:pPr>
            <a:r>
              <a:rPr lang="es-x-int-SDL" sz="2900" dirty="0"/>
              <a:t>Prepare un cuadro de mensajes de cinco puntos vacío (diapositiva 60) en una hoja de rotafolio, diapositiva o pizarra para cada grupo pequeño. </a:t>
            </a:r>
          </a:p>
          <a:p>
            <a:pPr marL="347472" lvl="1" indent="-347472">
              <a:lnSpc>
                <a:spcPct val="120000"/>
              </a:lnSpc>
              <a:spcBef>
                <a:spcPts val="900"/>
              </a:spcBef>
              <a:spcAft>
                <a:spcPts val="900"/>
              </a:spcAft>
              <a:buClr>
                <a:schemeClr val="tx1"/>
              </a:buClr>
            </a:pPr>
            <a:r>
              <a:rPr lang="es-x-int-SDL" sz="2900" dirty="0"/>
              <a:t>Prepare una hoja de rotafolio, una diapositiva o una pizarra con las instrucciones del juego de rol. </a:t>
            </a:r>
          </a:p>
          <a:p>
            <a:pPr marL="347472" lvl="1" indent="-347472">
              <a:lnSpc>
                <a:spcPct val="120000"/>
              </a:lnSpc>
              <a:spcBef>
                <a:spcPts val="900"/>
              </a:spcBef>
              <a:spcAft>
                <a:spcPts val="900"/>
              </a:spcAft>
              <a:buClr>
                <a:schemeClr val="tx1"/>
              </a:buClr>
            </a:pPr>
            <a:r>
              <a:rPr lang="es-x-int-SDL" sz="2900" dirty="0"/>
              <a:t>En la actividad "practique su solicitud de advocacy":</a:t>
            </a:r>
          </a:p>
          <a:p>
            <a:pPr marL="740664" lvl="2" indent="-283464">
              <a:lnSpc>
                <a:spcPct val="120000"/>
              </a:lnSpc>
              <a:spcBef>
                <a:spcPts val="600"/>
              </a:spcBef>
              <a:spcAft>
                <a:spcPts val="600"/>
              </a:spcAft>
              <a:buFont typeface="Courier New" panose="02070309020205020404" pitchFamily="49" charset="0"/>
              <a:buChar char="o"/>
            </a:pPr>
            <a:r>
              <a:rPr lang="es-x-int-SDL" sz="2200" dirty="0"/>
              <a:t>Cada participante debe practicar ser a la vez tomador de decisiones y mensajero.</a:t>
            </a:r>
          </a:p>
          <a:p>
            <a:pPr marL="740664" lvl="2" indent="-283464">
              <a:lnSpc>
                <a:spcPct val="120000"/>
              </a:lnSpc>
              <a:spcBef>
                <a:spcPts val="600"/>
              </a:spcBef>
              <a:spcAft>
                <a:spcPts val="600"/>
              </a:spcAft>
              <a:buFont typeface="Courier New" panose="02070309020205020404" pitchFamily="49" charset="0"/>
              <a:buChar char="o"/>
            </a:pPr>
            <a:r>
              <a:rPr lang="es-x-int-SDL" sz="2200" dirty="0"/>
              <a:t>El mensajero debe utilizar los argumentos desarrollados por los pequeños grupos (diapositiva 56) para persuadir al tomador de decisiones.</a:t>
            </a:r>
          </a:p>
          <a:p>
            <a:pPr marL="740664" lvl="2" indent="-283464">
              <a:lnSpc>
                <a:spcPct val="120000"/>
              </a:lnSpc>
              <a:spcBef>
                <a:spcPts val="600"/>
              </a:spcBef>
              <a:spcAft>
                <a:spcPts val="600"/>
              </a:spcAft>
              <a:buFont typeface="Courier New" panose="02070309020205020404" pitchFamily="49" charset="0"/>
              <a:buChar char="o"/>
            </a:pPr>
            <a:r>
              <a:rPr lang="es-x-int-SDL" sz="2200" dirty="0"/>
              <a:t>El tomador de decisiones debe utilizar los valores del paso 4 para responder a los argumentos.</a:t>
            </a:r>
          </a:p>
          <a:p>
            <a:pPr marL="740664" lvl="2" indent="-283464">
              <a:lnSpc>
                <a:spcPct val="120000"/>
              </a:lnSpc>
              <a:spcBef>
                <a:spcPts val="600"/>
              </a:spcBef>
              <a:spcAft>
                <a:spcPts val="600"/>
              </a:spcAft>
              <a:buFont typeface="Courier New" panose="02070309020205020404" pitchFamily="49" charset="0"/>
              <a:buChar char="o"/>
            </a:pPr>
            <a:r>
              <a:rPr lang="es-x-int-SDL" sz="2200" dirty="0"/>
              <a:t>Utilice el cuadro de mensajes para criticar la solicitud de cada mensajero y sus respuestas.</a:t>
            </a:r>
          </a:p>
          <a:p>
            <a:pPr marL="347472" indent="-347472">
              <a:lnSpc>
                <a:spcPct val="120000"/>
              </a:lnSpc>
              <a:spcBef>
                <a:spcPts val="900"/>
              </a:spcBef>
              <a:spcAft>
                <a:spcPts val="900"/>
              </a:spcAft>
            </a:pPr>
            <a:r>
              <a:rPr lang="es-x-int-SDL" dirty="0"/>
              <a:t>Para obtener más consejos sobre la facilitación del trabajo en pequeños grupos en el paso 5, consulte la guía del facilitador.</a:t>
            </a:r>
          </a:p>
          <a:p>
            <a:pPr lvl="1">
              <a:spcBef>
                <a:spcPct val="0"/>
              </a:spcBef>
            </a:pPr>
            <a:endParaRPr lang="en-US" altLang="en-US" sz="1800" dirty="0"/>
          </a:p>
          <a:p>
            <a:endParaRPr lang="en-US"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611714" y="-2650757"/>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BEBB8C9D-2FC3-2C43-8F9A-08A141504692}"/>
              </a:ext>
            </a:extLst>
          </p:cNvPr>
          <p:cNvSpPr txBox="1"/>
          <p:nvPr/>
        </p:nvSpPr>
        <p:spPr>
          <a:xfrm>
            <a:off x="6744191" y="2822565"/>
            <a:ext cx="4859866" cy="1938992"/>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5</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L</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a solicitud de advocacy</a:t>
            </a:r>
          </a:p>
        </p:txBody>
      </p:sp>
      <p:pic>
        <p:nvPicPr>
          <p:cNvPr id="6" name="Image 5">
            <a:extLst>
              <a:ext uri="{FF2B5EF4-FFF2-40B4-BE49-F238E27FC236}">
                <a16:creationId xmlns:a16="http://schemas.microsoft.com/office/drawing/2014/main" id="{EE9BF079-1E0F-49DF-92EF-4180290E8487}"/>
              </a:ext>
            </a:extLst>
          </p:cNvPr>
          <p:cNvPicPr>
            <a:picLocks noChangeAspect="1"/>
          </p:cNvPicPr>
          <p:nvPr/>
        </p:nvPicPr>
        <p:blipFill>
          <a:blip r:embed="rId3"/>
          <a:srcRect/>
          <a:stretch/>
        </p:blipFill>
        <p:spPr>
          <a:xfrm>
            <a:off x="504088" y="633044"/>
            <a:ext cx="5591911" cy="5591911"/>
          </a:xfrm>
          <a:prstGeom prst="rect">
            <a:avLst/>
          </a:prstGeom>
        </p:spPr>
      </p:pic>
    </p:spTree>
    <p:extLst>
      <p:ext uri="{BB962C8B-B14F-4D97-AF65-F5344CB8AC3E}">
        <p14:creationId xmlns:p14="http://schemas.microsoft.com/office/powerpoint/2010/main" val="955774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931BCC-204E-44AF-A031-42ABCBF42EB9}"/>
              </a:ext>
            </a:extLst>
          </p:cNvPr>
          <p:cNvSpPr>
            <a:spLocks noGrp="1"/>
          </p:cNvSpPr>
          <p:nvPr>
            <p:ph idx="1"/>
          </p:nvPr>
        </p:nvSpPr>
        <p:spPr>
          <a:xfrm>
            <a:off x="2761991" y="1564274"/>
            <a:ext cx="9203030" cy="4980775"/>
          </a:xfrm>
        </p:spPr>
        <p:txBody>
          <a:bodyPr rtlCol="0">
            <a:normAutofit fontScale="92500" lnSpcReduction="10000"/>
          </a:bodyPr>
          <a:lstStyle/>
          <a:p>
            <a:pPr marL="0" indent="0" eaLnBrk="1" fontAlgn="auto" hangingPunct="1">
              <a:buNone/>
              <a:defRPr/>
            </a:pPr>
            <a:r>
              <a:rPr lang="es-x-int-SDL" b="1" dirty="0">
                <a:ea typeface="+mn-ea"/>
              </a:rPr>
              <a:t>Apoye su "solicitud" con</a:t>
            </a:r>
            <a:r>
              <a:rPr lang="fr-BE" b="1" dirty="0">
                <a:ea typeface="+mn-ea"/>
              </a:rPr>
              <a:t> argumentos</a:t>
            </a:r>
            <a:r>
              <a:rPr lang="es-x-int-SDL" b="1" dirty="0">
                <a:ea typeface="+mn-ea"/>
              </a:rPr>
              <a:t>:</a:t>
            </a:r>
          </a:p>
          <a:p>
            <a:pPr marL="0" lvl="1" indent="0">
              <a:spcBef>
                <a:spcPts val="900"/>
              </a:spcBef>
              <a:buClr>
                <a:srgbClr val="168629"/>
              </a:buClr>
              <a:buSzPct val="75000"/>
              <a:buNone/>
              <a:defRPr/>
            </a:pPr>
            <a:endParaRPr lang="en-US" sz="2800" b="1" dirty="0">
              <a:ea typeface="+mn-ea"/>
            </a:endParaRPr>
          </a:p>
          <a:p>
            <a:pPr marL="0" lvl="1" indent="0">
              <a:spcBef>
                <a:spcPts val="1000"/>
              </a:spcBef>
              <a:spcAft>
                <a:spcPts val="600"/>
              </a:spcAft>
              <a:buClr>
                <a:srgbClr val="168629"/>
              </a:buClr>
              <a:buSzPct val="75000"/>
              <a:buNone/>
              <a:defRPr/>
            </a:pPr>
            <a:r>
              <a:rPr lang="fr-BE" sz="2800" b="1" u="sng" dirty="0">
                <a:ea typeface="+mn-ea"/>
              </a:rPr>
              <a:t>E</a:t>
            </a:r>
            <a:r>
              <a:rPr lang="fr-BE" sz="2800" b="1" dirty="0">
                <a:ea typeface="+mn-ea"/>
              </a:rPr>
              <a:t>videncias basadas en datos</a:t>
            </a:r>
            <a:endParaRPr lang="es-x-int-SDL" sz="2800" b="1" dirty="0">
              <a:ea typeface="+mn-ea"/>
            </a:endParaRPr>
          </a:p>
          <a:p>
            <a:pPr marL="740664" lvl="2" indent="-283464">
              <a:lnSpc>
                <a:spcPct val="110000"/>
              </a:lnSpc>
              <a:spcBef>
                <a:spcPts val="600"/>
              </a:spcBef>
              <a:spcAft>
                <a:spcPts val="600"/>
              </a:spcAft>
              <a:buClr>
                <a:schemeClr val="accent2">
                  <a:lumMod val="85000"/>
                  <a:lumOff val="15000"/>
                </a:schemeClr>
              </a:buClr>
              <a:buSzPct val="100000"/>
              <a:buNone/>
              <a:defRPr/>
            </a:pPr>
            <a:r>
              <a:rPr lang="es-x-int-SDL" sz="2400" dirty="0">
                <a:ea typeface="+mn-ea"/>
              </a:rPr>
              <a:t>Utilice el razonamiento, la evidencia o experiencias de primera mano</a:t>
            </a:r>
          </a:p>
          <a:p>
            <a:pPr marL="0" indent="0">
              <a:spcAft>
                <a:spcPts val="600"/>
              </a:spcAft>
              <a:buNone/>
              <a:defRPr/>
            </a:pPr>
            <a:endParaRPr lang="en-US" b="1" dirty="0">
              <a:ea typeface="+mn-ea"/>
            </a:endParaRPr>
          </a:p>
          <a:p>
            <a:pPr marL="0" indent="0">
              <a:spcAft>
                <a:spcPts val="600"/>
              </a:spcAft>
              <a:buNone/>
              <a:defRPr/>
            </a:pPr>
            <a:r>
              <a:rPr lang="fr-BE" b="1" u="sng" dirty="0">
                <a:ea typeface="+mn-ea"/>
              </a:rPr>
              <a:t>E</a:t>
            </a:r>
            <a:r>
              <a:rPr lang="es-x-int-SDL" b="1" dirty="0">
                <a:ea typeface="+mn-ea"/>
              </a:rPr>
              <a:t>mocionales</a:t>
            </a:r>
          </a:p>
          <a:p>
            <a:pPr marL="740664" lvl="1" indent="-283464">
              <a:lnSpc>
                <a:spcPct val="110000"/>
              </a:lnSpc>
              <a:spcBef>
                <a:spcPts val="600"/>
              </a:spcBef>
              <a:spcAft>
                <a:spcPts val="600"/>
              </a:spcAft>
              <a:buClr>
                <a:schemeClr val="accent2">
                  <a:lumMod val="85000"/>
                  <a:lumOff val="15000"/>
                </a:schemeClr>
              </a:buClr>
              <a:buNone/>
              <a:defRPr/>
            </a:pPr>
            <a:r>
              <a:rPr lang="es-x-int-SDL" dirty="0"/>
              <a:t>Utilice historias y fotos evocadoras</a:t>
            </a:r>
          </a:p>
          <a:p>
            <a:pPr marL="0" indent="0">
              <a:spcAft>
                <a:spcPts val="600"/>
              </a:spcAft>
              <a:buNone/>
              <a:defRPr/>
            </a:pPr>
            <a:endParaRPr lang="en-US" b="1" dirty="0">
              <a:ea typeface="+mn-ea"/>
            </a:endParaRPr>
          </a:p>
          <a:p>
            <a:pPr marL="0" indent="0">
              <a:spcAft>
                <a:spcPts val="600"/>
              </a:spcAft>
              <a:buNone/>
              <a:defRPr/>
            </a:pPr>
            <a:r>
              <a:rPr lang="es-x-int-SDL" sz="2800" b="1" u="sng" dirty="0"/>
              <a:t>É</a:t>
            </a:r>
            <a:r>
              <a:rPr lang="es-x-int-SDL" b="1" dirty="0">
                <a:ea typeface="+mn-ea"/>
              </a:rPr>
              <a:t>ticos</a:t>
            </a:r>
          </a:p>
          <a:p>
            <a:pPr marL="740664" lvl="1" indent="-283464">
              <a:lnSpc>
                <a:spcPct val="110000"/>
              </a:lnSpc>
              <a:spcBef>
                <a:spcPts val="600"/>
              </a:spcBef>
              <a:spcAft>
                <a:spcPts val="600"/>
              </a:spcAft>
              <a:buNone/>
              <a:defRPr/>
            </a:pPr>
            <a:r>
              <a:rPr lang="es-x-int-SDL" dirty="0"/>
              <a:t>Utilice un enfoque basado en los derechos o en la fe</a:t>
            </a:r>
          </a:p>
          <a:p>
            <a:pPr>
              <a:defRPr/>
            </a:pPr>
            <a:endParaRPr lang="en-US" dirty="0">
              <a:solidFill>
                <a:schemeClr val="accent2">
                  <a:lumMod val="85000"/>
                  <a:lumOff val="15000"/>
                </a:schemeClr>
              </a:solidFill>
              <a:ea typeface="+mn-ea"/>
            </a:endParaRPr>
          </a:p>
          <a:p>
            <a:pPr>
              <a:defRPr/>
            </a:pPr>
            <a:endParaRPr lang="en-US" dirty="0">
              <a:solidFill>
                <a:schemeClr val="accent2">
                  <a:lumMod val="85000"/>
                  <a:lumOff val="15000"/>
                </a:schemeClr>
              </a:solidFill>
              <a:ea typeface="+mn-ea"/>
            </a:endParaRPr>
          </a:p>
          <a:p>
            <a:pPr eaLnBrk="1" fontAlgn="auto" hangingPunct="1">
              <a:defRPr/>
            </a:pPr>
            <a:endParaRPr lang="en-US" dirty="0">
              <a:solidFill>
                <a:schemeClr val="accent2">
                  <a:lumMod val="85000"/>
                  <a:lumOff val="15000"/>
                </a:schemeClr>
              </a:solidFill>
              <a:ea typeface="+mn-ea"/>
            </a:endParaRPr>
          </a:p>
        </p:txBody>
      </p:sp>
      <p:sp>
        <p:nvSpPr>
          <p:cNvPr id="118788" name="Title 1">
            <a:extLst>
              <a:ext uri="{FF2B5EF4-FFF2-40B4-BE49-F238E27FC236}">
                <a16:creationId xmlns:a16="http://schemas.microsoft.com/office/drawing/2014/main" id="{B2E60142-297E-411A-B6B6-32ADEC73D8B2}"/>
              </a:ext>
            </a:extLst>
          </p:cNvPr>
          <p:cNvSpPr>
            <a:spLocks noGrp="1"/>
          </p:cNvSpPr>
          <p:nvPr>
            <p:ph type="title"/>
          </p:nvPr>
        </p:nvSpPr>
        <p:spPr/>
        <p:txBody>
          <a:bodyPr/>
          <a:lstStyle/>
          <a:p>
            <a:pPr eaLnBrk="1" hangingPunct="1"/>
            <a:r>
              <a:rPr lang="es-x-int-SDL" sz="3600"/>
              <a:t>Tipos de argumentos: las 3 E</a:t>
            </a:r>
          </a:p>
        </p:txBody>
      </p:sp>
      <p:pic>
        <p:nvPicPr>
          <p:cNvPr id="6" name="Picture 5" descr="A picture containing graphical user interface&#10;&#10;Description automatically generated">
            <a:extLst>
              <a:ext uri="{FF2B5EF4-FFF2-40B4-BE49-F238E27FC236}">
                <a16:creationId xmlns:a16="http://schemas.microsoft.com/office/drawing/2014/main" id="{DA1D2C6D-CD17-144E-B322-5A5CDC8076C8}"/>
              </a:ext>
            </a:extLst>
          </p:cNvPr>
          <p:cNvPicPr>
            <a:picLocks noChangeAspect="1"/>
          </p:cNvPicPr>
          <p:nvPr/>
        </p:nvPicPr>
        <p:blipFill rotWithShape="1">
          <a:blip r:embed="rId3"/>
          <a:srcRect r="54146" b="52962"/>
          <a:stretch/>
        </p:blipFill>
        <p:spPr>
          <a:xfrm>
            <a:off x="838200" y="2062691"/>
            <a:ext cx="1600199" cy="144934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4FF5F3E-5799-8C49-96CE-F638A85AB866}"/>
              </a:ext>
            </a:extLst>
          </p:cNvPr>
          <p:cNvPicPr>
            <a:picLocks noChangeAspect="1"/>
          </p:cNvPicPr>
          <p:nvPr/>
        </p:nvPicPr>
        <p:blipFill rotWithShape="1">
          <a:blip r:embed="rId4"/>
          <a:srcRect t="-1720" r="52525" b="55699"/>
          <a:stretch/>
        </p:blipFill>
        <p:spPr>
          <a:xfrm>
            <a:off x="838201" y="3579197"/>
            <a:ext cx="1600199" cy="1449346"/>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FA6B1FE9-09BC-5F48-8410-126BC569AF7E}"/>
              </a:ext>
            </a:extLst>
          </p:cNvPr>
          <p:cNvPicPr>
            <a:picLocks noChangeAspect="1"/>
          </p:cNvPicPr>
          <p:nvPr/>
        </p:nvPicPr>
        <p:blipFill rotWithShape="1">
          <a:blip r:embed="rId5"/>
          <a:srcRect r="52764" b="59840"/>
          <a:stretch/>
        </p:blipFill>
        <p:spPr>
          <a:xfrm>
            <a:off x="858478" y="5095703"/>
            <a:ext cx="1600200" cy="144934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CB308-57A6-4FFE-AC8E-0538951F3461}"/>
              </a:ext>
            </a:extLst>
          </p:cNvPr>
          <p:cNvSpPr>
            <a:spLocks noGrp="1"/>
          </p:cNvSpPr>
          <p:nvPr>
            <p:ph idx="1"/>
          </p:nvPr>
        </p:nvSpPr>
        <p:spPr/>
        <p:txBody>
          <a:bodyPr rtlCol="0">
            <a:normAutofit/>
          </a:bodyPr>
          <a:lstStyle/>
          <a:p>
            <a:pPr eaLnBrk="1" fontAlgn="auto" hangingPunct="1">
              <a:defRPr/>
            </a:pPr>
            <a:endParaRPr lang="en-US" dirty="0">
              <a:solidFill>
                <a:schemeClr val="accent2">
                  <a:lumMod val="85000"/>
                  <a:lumOff val="15000"/>
                </a:schemeClr>
              </a:solidFill>
              <a:ea typeface="+mn-ea"/>
            </a:endParaRPr>
          </a:p>
          <a:p>
            <a:pPr eaLnBrk="1" fontAlgn="auto" hangingPunct="1">
              <a:defRPr/>
            </a:pPr>
            <a:endParaRPr lang="en-US" dirty="0">
              <a:solidFill>
                <a:schemeClr val="accent2">
                  <a:lumMod val="85000"/>
                  <a:lumOff val="15000"/>
                </a:schemeClr>
              </a:solidFill>
              <a:ea typeface="+mn-ea"/>
            </a:endParaRPr>
          </a:p>
          <a:p>
            <a:pPr marL="0" indent="0" eaLnBrk="1" fontAlgn="auto" hangingPunct="1">
              <a:buNone/>
              <a:defRPr/>
            </a:pPr>
            <a:endParaRPr lang="en-US" dirty="0">
              <a:solidFill>
                <a:schemeClr val="accent2">
                  <a:lumMod val="85000"/>
                  <a:lumOff val="15000"/>
                </a:schemeClr>
              </a:solidFill>
              <a:ea typeface="+mn-ea"/>
            </a:endParaRPr>
          </a:p>
        </p:txBody>
      </p:sp>
      <p:sp>
        <p:nvSpPr>
          <p:cNvPr id="133122" name="Title 3">
            <a:extLst>
              <a:ext uri="{FF2B5EF4-FFF2-40B4-BE49-F238E27FC236}">
                <a16:creationId xmlns:a16="http://schemas.microsoft.com/office/drawing/2014/main" id="{002ABB49-F810-4DD9-B860-652A43CB5B20}"/>
              </a:ext>
            </a:extLst>
          </p:cNvPr>
          <p:cNvSpPr>
            <a:spLocks noGrp="1"/>
          </p:cNvSpPr>
          <p:nvPr>
            <p:ph type="title"/>
          </p:nvPr>
        </p:nvSpPr>
        <p:spPr>
          <a:xfrm>
            <a:off x="846944" y="179541"/>
            <a:ext cx="10774785" cy="782053"/>
          </a:xfrm>
        </p:spPr>
        <p:txBody>
          <a:bodyPr>
            <a:normAutofit fontScale="90000"/>
          </a:bodyPr>
          <a:lstStyle/>
          <a:p>
            <a:pPr eaLnBrk="1" hangingPunct="1">
              <a:defRPr/>
            </a:pPr>
            <a:r>
              <a:rPr lang="es-x-int-SDL" sz="4400" dirty="0"/>
              <a:t>5.1 Formas de argumentar su caso: las 3 E</a:t>
            </a:r>
          </a:p>
        </p:txBody>
      </p:sp>
      <p:graphicFrame>
        <p:nvGraphicFramePr>
          <p:cNvPr id="7" name="Table 7">
            <a:extLst>
              <a:ext uri="{FF2B5EF4-FFF2-40B4-BE49-F238E27FC236}">
                <a16:creationId xmlns:a16="http://schemas.microsoft.com/office/drawing/2014/main" id="{CB654E60-2EA3-4545-AA7E-9A73734F8C8E}"/>
              </a:ext>
            </a:extLst>
          </p:cNvPr>
          <p:cNvGraphicFramePr>
            <a:graphicFrameLocks noGrp="1"/>
          </p:cNvGraphicFramePr>
          <p:nvPr>
            <p:extLst>
              <p:ext uri="{D42A27DB-BD31-4B8C-83A1-F6EECF244321}">
                <p14:modId xmlns:p14="http://schemas.microsoft.com/office/powerpoint/2010/main" val="4078932701"/>
              </p:ext>
            </p:extLst>
          </p:nvPr>
        </p:nvGraphicFramePr>
        <p:xfrm>
          <a:off x="766371" y="2753804"/>
          <a:ext cx="10935930" cy="3779520"/>
        </p:xfrm>
        <a:graphic>
          <a:graphicData uri="http://schemas.openxmlformats.org/drawingml/2006/table">
            <a:tbl>
              <a:tblPr firstRow="1" bandRow="1">
                <a:tableStyleId>{5C22544A-7EE6-4342-B048-85BDC9FD1C3A}</a:tableStyleId>
              </a:tblPr>
              <a:tblGrid>
                <a:gridCol w="3928730">
                  <a:extLst>
                    <a:ext uri="{9D8B030D-6E8A-4147-A177-3AD203B41FA5}">
                      <a16:colId xmlns:a16="http://schemas.microsoft.com/office/drawing/2014/main" val="1850270175"/>
                    </a:ext>
                  </a:extLst>
                </a:gridCol>
                <a:gridCol w="3361890">
                  <a:extLst>
                    <a:ext uri="{9D8B030D-6E8A-4147-A177-3AD203B41FA5}">
                      <a16:colId xmlns:a16="http://schemas.microsoft.com/office/drawing/2014/main" val="2015706388"/>
                    </a:ext>
                  </a:extLst>
                </a:gridCol>
                <a:gridCol w="3645310">
                  <a:extLst>
                    <a:ext uri="{9D8B030D-6E8A-4147-A177-3AD203B41FA5}">
                      <a16:colId xmlns:a16="http://schemas.microsoft.com/office/drawing/2014/main" val="4074121864"/>
                    </a:ext>
                  </a:extLst>
                </a:gridCol>
              </a:tblGrid>
              <a:tr h="830622">
                <a:tc>
                  <a:txBody>
                    <a:bodyPr/>
                    <a:lstStyle/>
                    <a:p>
                      <a:pPr algn="ctr"/>
                      <a:r>
                        <a:rPr lang="fr-BE" sz="2800" u="sng" dirty="0" err="1"/>
                        <a:t>E</a:t>
                      </a:r>
                      <a:r>
                        <a:rPr lang="fr-BE" sz="2800" dirty="0" err="1"/>
                        <a:t>videncias</a:t>
                      </a:r>
                      <a:r>
                        <a:rPr lang="fr-BE" sz="2800" dirty="0"/>
                        <a:t> basadas en datos</a:t>
                      </a:r>
                      <a:endParaRPr lang="es-x-int-SDL" sz="2800" dirty="0"/>
                    </a:p>
                  </a:txBody>
                  <a:tcPr>
                    <a:solidFill>
                      <a:srgbClr val="7AC360"/>
                    </a:solidFill>
                  </a:tcPr>
                </a:tc>
                <a:tc>
                  <a:txBody>
                    <a:bodyPr/>
                    <a:lstStyle/>
                    <a:p>
                      <a:pPr algn="ctr"/>
                      <a:r>
                        <a:rPr lang="fr-BE" sz="2800" u="sng" dirty="0"/>
                        <a:t>E</a:t>
                      </a:r>
                      <a:r>
                        <a:rPr lang="es-x-int-SDL" sz="2800" dirty="0"/>
                        <a:t>mocionales</a:t>
                      </a:r>
                    </a:p>
                  </a:txBody>
                  <a:tcPr>
                    <a:solidFill>
                      <a:srgbClr val="7AC360"/>
                    </a:solidFill>
                  </a:tcPr>
                </a:tc>
                <a:tc>
                  <a:txBody>
                    <a:bodyPr/>
                    <a:lstStyle/>
                    <a:p>
                      <a:pPr algn="ctr"/>
                      <a:r>
                        <a:rPr lang="fr-BE" sz="2800" u="sng" dirty="0"/>
                        <a:t>É</a:t>
                      </a:r>
                      <a:r>
                        <a:rPr lang="es-x-int-SDL" sz="2800" dirty="0"/>
                        <a:t>ticos</a:t>
                      </a:r>
                    </a:p>
                  </a:txBody>
                  <a:tcPr>
                    <a:solidFill>
                      <a:srgbClr val="7AC360"/>
                    </a:solidFill>
                  </a:tcPr>
                </a:tc>
                <a:extLst>
                  <a:ext uri="{0D108BD9-81ED-4DB2-BD59-A6C34878D82A}">
                    <a16:rowId xmlns:a16="http://schemas.microsoft.com/office/drawing/2014/main" val="225741697"/>
                  </a:ext>
                </a:extLst>
              </a:tr>
              <a:tr h="281637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
        <p:nvSpPr>
          <p:cNvPr id="9" name="Content Placeholder 1">
            <a:extLst>
              <a:ext uri="{FF2B5EF4-FFF2-40B4-BE49-F238E27FC236}">
                <a16:creationId xmlns:a16="http://schemas.microsoft.com/office/drawing/2014/main" id="{885CF5C9-EAFC-474E-B5FA-0D7086B88367}"/>
              </a:ext>
            </a:extLst>
          </p:cNvPr>
          <p:cNvSpPr txBox="1">
            <a:spLocks/>
          </p:cNvSpPr>
          <p:nvPr/>
        </p:nvSpPr>
        <p:spPr>
          <a:xfrm>
            <a:off x="990600" y="1443858"/>
            <a:ext cx="10515600" cy="47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064" indent="-512064" algn="ctr">
              <a:lnSpc>
                <a:spcPct val="110000"/>
              </a:lnSpc>
              <a:buFont typeface="Arial" panose="020B0604020202020204" pitchFamily="34" charset="0"/>
              <a:buNone/>
            </a:pPr>
            <a:r>
              <a:rPr lang="es-x-int-SDL" sz="3200" dirty="0"/>
              <a:t>Escriba argumentos </a:t>
            </a:r>
            <a:r>
              <a:rPr lang="fr-BE" sz="3200" dirty="0"/>
              <a:t>- E</a:t>
            </a:r>
            <a:r>
              <a:rPr lang="es-x-int-SDL" sz="3200" dirty="0"/>
              <a:t>videncias </a:t>
            </a:r>
            <a:r>
              <a:rPr lang="fr-BE" sz="3200" dirty="0"/>
              <a:t>basadas en datos</a:t>
            </a:r>
            <a:r>
              <a:rPr lang="es-x-int-SDL" sz="3200" dirty="0"/>
              <a:t>, </a:t>
            </a:r>
            <a:r>
              <a:rPr lang="fr-BE" sz="3200" u="sng" dirty="0"/>
              <a:t>E</a:t>
            </a:r>
            <a:r>
              <a:rPr lang="es-x-int-SDL" sz="3200" dirty="0"/>
              <a:t>mocionales y </a:t>
            </a:r>
            <a:r>
              <a:rPr lang="fr-BE" sz="3200" u="sng" dirty="0"/>
              <a:t>É</a:t>
            </a:r>
            <a:r>
              <a:rPr lang="es-x-int-SDL" sz="3200" dirty="0"/>
              <a:t>ticos que apoyen su caso.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1A0BD-EEB9-EB48-96FB-461B0849690C}"/>
              </a:ext>
            </a:extLst>
          </p:cNvPr>
          <p:cNvSpPr>
            <a:spLocks noGrp="1"/>
          </p:cNvSpPr>
          <p:nvPr>
            <p:ph idx="1"/>
          </p:nvPr>
        </p:nvSpPr>
        <p:spPr>
          <a:xfrm>
            <a:off x="1008321" y="1254068"/>
            <a:ext cx="10515600" cy="4731221"/>
          </a:xfrm>
        </p:spPr>
        <p:txBody>
          <a:bodyPr/>
          <a:lstStyle/>
          <a:p>
            <a:pPr marL="0" indent="0" algn="ctr">
              <a:buNone/>
            </a:pPr>
            <a:r>
              <a:rPr lang="es-x-int-SDL" b="1" dirty="0"/>
              <a:t>Los defensores en Kenia han intentado cambiar las directrices nacionales de planificación familiar para que los trabajadores de salud comunitarios puedan suministrar anticonceptivos inyectables. </a:t>
            </a:r>
            <a:br>
              <a:rPr lang="es-x-int-SDL" b="1" dirty="0"/>
            </a:br>
            <a:r>
              <a:rPr lang="es-x-int-SDL" dirty="0"/>
              <a:t>Desarrollaron estos argumentos:</a:t>
            </a:r>
          </a:p>
          <a:p>
            <a:endParaRPr lang="en-US" dirty="0"/>
          </a:p>
        </p:txBody>
      </p:sp>
      <p:sp>
        <p:nvSpPr>
          <p:cNvPr id="129026" name="Title 1">
            <a:extLst>
              <a:ext uri="{FF2B5EF4-FFF2-40B4-BE49-F238E27FC236}">
                <a16:creationId xmlns:a16="http://schemas.microsoft.com/office/drawing/2014/main" id="{3BD01F0B-E74E-4E2E-99B9-4BC4519E5D5A}"/>
              </a:ext>
            </a:extLst>
          </p:cNvPr>
          <p:cNvSpPr>
            <a:spLocks noGrp="1"/>
          </p:cNvSpPr>
          <p:nvPr>
            <p:ph type="title"/>
          </p:nvPr>
        </p:nvSpPr>
        <p:spPr>
          <a:xfrm>
            <a:off x="1714" y="0"/>
            <a:ext cx="12528814" cy="990040"/>
          </a:xfrm>
        </p:spPr>
        <p:txBody>
          <a:bodyPr>
            <a:normAutofit fontScale="90000"/>
          </a:bodyPr>
          <a:lstStyle/>
          <a:p>
            <a:pPr algn="ctr" eaLnBrk="1" hangingPunct="1">
              <a:defRPr/>
            </a:pPr>
            <a:r>
              <a:rPr lang="es-x-int-SDL" dirty="0"/>
              <a:t>Ejemplo: pasar de una solicitud a </a:t>
            </a:r>
            <a:br>
              <a:rPr lang="fr-BE" dirty="0"/>
            </a:br>
            <a:r>
              <a:rPr lang="fr-BE" dirty="0"/>
              <a:t>un resultado o</a:t>
            </a:r>
            <a:r>
              <a:rPr lang="es-x-int-SDL" dirty="0"/>
              <a:t> victoria de advocacy</a:t>
            </a:r>
          </a:p>
        </p:txBody>
      </p:sp>
      <p:graphicFrame>
        <p:nvGraphicFramePr>
          <p:cNvPr id="2" name="Table 3">
            <a:extLst>
              <a:ext uri="{FF2B5EF4-FFF2-40B4-BE49-F238E27FC236}">
                <a16:creationId xmlns:a16="http://schemas.microsoft.com/office/drawing/2014/main" id="{C4CB53F1-D79D-794A-A28F-C9CD4C837266}"/>
              </a:ext>
            </a:extLst>
          </p:cNvPr>
          <p:cNvGraphicFramePr>
            <a:graphicFrameLocks noGrp="1"/>
          </p:cNvGraphicFramePr>
          <p:nvPr>
            <p:extLst>
              <p:ext uri="{D42A27DB-BD31-4B8C-83A1-F6EECF244321}">
                <p14:modId xmlns:p14="http://schemas.microsoft.com/office/powerpoint/2010/main" val="2182177861"/>
              </p:ext>
            </p:extLst>
          </p:nvPr>
        </p:nvGraphicFramePr>
        <p:xfrm>
          <a:off x="1714" y="3512915"/>
          <a:ext cx="12192000" cy="3304229"/>
        </p:xfrm>
        <a:graphic>
          <a:graphicData uri="http://schemas.openxmlformats.org/drawingml/2006/table">
            <a:tbl>
              <a:tblPr firstRow="1" bandRow="1">
                <a:tableStyleId>{16D9F66E-5EB9-4882-86FB-DCBF35E3C3E4}</a:tableStyleId>
              </a:tblPr>
              <a:tblGrid>
                <a:gridCol w="2297081">
                  <a:extLst>
                    <a:ext uri="{9D8B030D-6E8A-4147-A177-3AD203B41FA5}">
                      <a16:colId xmlns:a16="http://schemas.microsoft.com/office/drawing/2014/main" val="7042006"/>
                    </a:ext>
                  </a:extLst>
                </a:gridCol>
                <a:gridCol w="9894919">
                  <a:extLst>
                    <a:ext uri="{9D8B030D-6E8A-4147-A177-3AD203B41FA5}">
                      <a16:colId xmlns:a16="http://schemas.microsoft.com/office/drawing/2014/main" val="505636333"/>
                    </a:ext>
                  </a:extLst>
                </a:gridCol>
              </a:tblGrid>
              <a:tr h="1292549">
                <a:tc>
                  <a:txBody>
                    <a:bodyPr/>
                    <a:lstStyle/>
                    <a:p>
                      <a:r>
                        <a:rPr lang="fr-BE" sz="2400" b="1" u="sng" dirty="0">
                          <a:latin typeface="Tahoma" panose="020B0604030504040204" pitchFamily="34" charset="0"/>
                          <a:ea typeface="Tahoma" panose="020B0604030504040204" pitchFamily="34" charset="0"/>
                          <a:cs typeface="Tahoma" panose="020B0604030504040204" pitchFamily="34" charset="0"/>
                        </a:rPr>
                        <a:t>E</a:t>
                      </a:r>
                      <a:r>
                        <a:rPr lang="es-x-int-SDL" sz="2400" b="1" dirty="0">
                          <a:latin typeface="Tahoma" panose="020B0604030504040204" pitchFamily="34" charset="0"/>
                          <a:ea typeface="Tahoma" panose="020B0604030504040204" pitchFamily="34" charset="0"/>
                          <a:cs typeface="Tahoma" panose="020B0604030504040204" pitchFamily="34" charset="0"/>
                        </a:rPr>
                        <a:t>videncias </a:t>
                      </a:r>
                      <a:r>
                        <a:rPr lang="fr-BE" sz="2400" b="1" dirty="0">
                          <a:latin typeface="Tahoma" panose="020B0604030504040204" pitchFamily="34" charset="0"/>
                          <a:ea typeface="Tahoma" panose="020B0604030504040204" pitchFamily="34" charset="0"/>
                          <a:cs typeface="Tahoma" panose="020B0604030504040204" pitchFamily="34" charset="0"/>
                        </a:rPr>
                        <a:t>basadas en datos</a:t>
                      </a:r>
                      <a:endParaRPr lang="es-x-int-SDL"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x-int-SDL" sz="2400" b="0" dirty="0">
                          <a:latin typeface="Tahoma" panose="020B0604030504040204" pitchFamily="34" charset="0"/>
                          <a:ea typeface="Tahoma" panose="020B0604030504040204" pitchFamily="34" charset="0"/>
                          <a:cs typeface="Tahoma" panose="020B0604030504040204" pitchFamily="34" charset="0"/>
                        </a:rPr>
                        <a:t>Proyecto de demostración puesto a prueba para mostrar que los trabajadores de salud comunitarios ponen inyecciones de forma segura</a:t>
                      </a:r>
                    </a:p>
                  </a:txBody>
                  <a:tcPr/>
                </a:tc>
                <a:extLst>
                  <a:ext uri="{0D108BD9-81ED-4DB2-BD59-A6C34878D82A}">
                    <a16:rowId xmlns:a16="http://schemas.microsoft.com/office/drawing/2014/main" val="2473475460"/>
                  </a:ext>
                </a:extLst>
              </a:tr>
              <a:tr h="700225">
                <a:tc>
                  <a:txBody>
                    <a:bodyPr/>
                    <a:lstStyle/>
                    <a:p>
                      <a:r>
                        <a:rPr lang="fr-BE" sz="2400" b="1" u="sng" dirty="0">
                          <a:latin typeface="Tahoma" panose="020B0604030504040204" pitchFamily="34" charset="0"/>
                          <a:ea typeface="Tahoma" panose="020B0604030504040204" pitchFamily="34" charset="0"/>
                          <a:cs typeface="Tahoma" panose="020B0604030504040204" pitchFamily="34" charset="0"/>
                        </a:rPr>
                        <a:t>E</a:t>
                      </a:r>
                      <a:r>
                        <a:rPr lang="es-x-int-SDL" sz="2400" b="1" dirty="0">
                          <a:latin typeface="Tahoma" panose="020B0604030504040204" pitchFamily="34" charset="0"/>
                          <a:ea typeface="Tahoma" panose="020B0604030504040204" pitchFamily="34" charset="0"/>
                          <a:cs typeface="Tahoma" panose="020B0604030504040204" pitchFamily="34" charset="0"/>
                        </a:rPr>
                        <a:t>mocionales</a:t>
                      </a:r>
                    </a:p>
                  </a:txBody>
                  <a:tcPr/>
                </a:tc>
                <a:tc>
                  <a:txBody>
                    <a:bodyPr/>
                    <a:lstStyle/>
                    <a:p>
                      <a:r>
                        <a:rPr lang="es-x-int-SDL" sz="2400" b="0" dirty="0">
                          <a:latin typeface="Tahoma" panose="020B0604030504040204" pitchFamily="34" charset="0"/>
                          <a:ea typeface="Tahoma" panose="020B0604030504040204" pitchFamily="34" charset="0"/>
                          <a:cs typeface="Tahoma" panose="020B0604030504040204" pitchFamily="34" charset="0"/>
                        </a:rPr>
                        <a:t>Se reconoce la empatía de las enfermeras para que las mujeres reciban una atención sanitaria de calidad</a:t>
                      </a:r>
                    </a:p>
                  </a:txBody>
                  <a:tcPr/>
                </a:tc>
                <a:extLst>
                  <a:ext uri="{0D108BD9-81ED-4DB2-BD59-A6C34878D82A}">
                    <a16:rowId xmlns:a16="http://schemas.microsoft.com/office/drawing/2014/main" val="1656923722"/>
                  </a:ext>
                </a:extLst>
              </a:tr>
              <a:tr h="1011437">
                <a:tc>
                  <a:txBody>
                    <a:bodyPr/>
                    <a:lstStyle/>
                    <a:p>
                      <a:r>
                        <a:rPr lang="fr-BE" sz="2400" b="1" u="sng" dirty="0" err="1">
                          <a:latin typeface="Tahoma" panose="020B0604030504040204" pitchFamily="34" charset="0"/>
                          <a:ea typeface="Tahoma" panose="020B0604030504040204" pitchFamily="34" charset="0"/>
                          <a:cs typeface="Tahoma" panose="020B0604030504040204" pitchFamily="34" charset="0"/>
                        </a:rPr>
                        <a:t>É</a:t>
                      </a:r>
                      <a:r>
                        <a:rPr lang="fr-BE" sz="2400" b="1" dirty="0" err="1">
                          <a:latin typeface="Tahoma" panose="020B0604030504040204" pitchFamily="34" charset="0"/>
                          <a:ea typeface="Tahoma" panose="020B0604030504040204" pitchFamily="34" charset="0"/>
                          <a:cs typeface="Tahoma" panose="020B0604030504040204" pitchFamily="34" charset="0"/>
                        </a:rPr>
                        <a:t>t</a:t>
                      </a:r>
                      <a:r>
                        <a:rPr lang="es-x-int-SDL" sz="2400" b="1" dirty="0">
                          <a:latin typeface="Tahoma" panose="020B0604030504040204" pitchFamily="34" charset="0"/>
                          <a:ea typeface="Tahoma" panose="020B0604030504040204" pitchFamily="34" charset="0"/>
                          <a:cs typeface="Tahoma" panose="020B0604030504040204" pitchFamily="34" charset="0"/>
                        </a:rPr>
                        <a:t>icos </a:t>
                      </a:r>
                    </a:p>
                  </a:txBody>
                  <a:tcPr/>
                </a:tc>
                <a:tc>
                  <a:txBody>
                    <a:bodyPr/>
                    <a:lstStyle/>
                    <a:p>
                      <a:r>
                        <a:rPr lang="es-x-int-SDL" sz="2400" b="0" dirty="0">
                          <a:latin typeface="Tahoma" panose="020B0604030504040204" pitchFamily="34" charset="0"/>
                          <a:ea typeface="Tahoma" panose="020B0604030504040204" pitchFamily="34" charset="0"/>
                          <a:cs typeface="Tahoma" panose="020B0604030504040204" pitchFamily="34" charset="0"/>
                        </a:rPr>
                        <a:t>Subraya que la atención comunitaria permitiría superar la desigualdad entre las mujeres que viven en zonas rurales y urbanas y entre las más ricas y las pobres. </a:t>
                      </a:r>
                    </a:p>
                  </a:txBody>
                  <a:tcPr/>
                </a:tc>
                <a:extLst>
                  <a:ext uri="{0D108BD9-81ED-4DB2-BD59-A6C34878D82A}">
                    <a16:rowId xmlns:a16="http://schemas.microsoft.com/office/drawing/2014/main" val="978574659"/>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lstStyle/>
          <a:p>
            <a:pPr eaLnBrk="1" hangingPunct="1"/>
            <a:r>
              <a:rPr lang="es-x-int-SDL"/>
              <a:t>El cuadro de mensajes de cinco puntos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459936" y="1214410"/>
            <a:ext cx="11435655" cy="5359098"/>
            <a:chOff x="743596" y="1450531"/>
            <a:chExt cx="7136602" cy="5359098"/>
          </a:xfrm>
        </p:grpSpPr>
        <p:sp>
          <p:nvSpPr>
            <p:cNvPr id="5" name="Rectangle 4">
              <a:extLst>
                <a:ext uri="{FF2B5EF4-FFF2-40B4-BE49-F238E27FC236}">
                  <a16:creationId xmlns:a16="http://schemas.microsoft.com/office/drawing/2014/main" id="{1E128475-8549-4EB4-8D8E-95CE6DAFC2EA}"/>
                </a:ext>
              </a:extLst>
            </p:cNvPr>
            <p:cNvSpPr/>
            <p:nvPr/>
          </p:nvSpPr>
          <p:spPr>
            <a:xfrm>
              <a:off x="751382" y="4523629"/>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5. Responder a la pregunta: </a:t>
              </a:r>
              <a:b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b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"¿Cúales son sus beneficios?"</a:t>
              </a:r>
            </a:p>
            <a:p>
              <a:pPr algn="ctr" eaLnBrk="1" hangingPunct="1">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(pasos 4.2 y 5)</a:t>
              </a:r>
            </a:p>
          </p:txBody>
        </p:sp>
        <p:sp>
          <p:nvSpPr>
            <p:cNvPr id="4" name="Rectangle 3">
              <a:extLst>
                <a:ext uri="{FF2B5EF4-FFF2-40B4-BE49-F238E27FC236}">
                  <a16:creationId xmlns:a16="http://schemas.microsoft.com/office/drawing/2014/main" id="{1E4F36F7-E9AF-451F-814D-F4FD83239D04}"/>
                </a:ext>
              </a:extLst>
            </p:cNvPr>
            <p:cNvSpPr/>
            <p:nvPr/>
          </p:nvSpPr>
          <p:spPr>
            <a:xfrm>
              <a:off x="743596" y="1450531"/>
              <a:ext cx="3242412"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2. Identificar los valores fundamentales del tomador</a:t>
              </a:r>
              <a:r>
                <a:rPr lang="fr-BE"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de decisiones</a:t>
              </a:r>
            </a:p>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(del paso 4.2)</a:t>
              </a:r>
            </a:p>
          </p:txBody>
        </p:sp>
        <p:sp>
          <p:nvSpPr>
            <p:cNvPr id="6" name="Rectangle 5">
              <a:extLst>
                <a:ext uri="{FF2B5EF4-FFF2-40B4-BE49-F238E27FC236}">
                  <a16:creationId xmlns:a16="http://schemas.microsoft.com/office/drawing/2014/main" id="{ADA4B905-EB7E-4C90-9014-A974DEF051D7}"/>
                </a:ext>
              </a:extLst>
            </p:cNvPr>
            <p:cNvSpPr/>
            <p:nvPr/>
          </p:nvSpPr>
          <p:spPr>
            <a:xfrm>
              <a:off x="4679943" y="1466259"/>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3. Anticipar objeciones y preparar respuestas</a:t>
              </a:r>
            </a:p>
            <a:p>
              <a:pPr algn="ctr" eaLnBrk="1" fontAlgn="auto" hangingPunct="1">
                <a:spcBef>
                  <a:spcPts val="0"/>
                </a:spcBef>
                <a:spcAft>
                  <a:spcPts val="0"/>
                </a:spcAft>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(paso 5.1)</a:t>
              </a: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4. Articular su solicitud SMART</a:t>
              </a:r>
            </a:p>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(paso 3)</a:t>
              </a:r>
            </a:p>
          </p:txBody>
        </p:sp>
        <p:sp>
          <p:nvSpPr>
            <p:cNvPr id="8" name="Rectangle 7">
              <a:extLst>
                <a:ext uri="{FF2B5EF4-FFF2-40B4-BE49-F238E27FC236}">
                  <a16:creationId xmlns:a16="http://schemas.microsoft.com/office/drawing/2014/main" id="{60185DF4-6511-48FB-861A-302B5A00CA3A}"/>
                </a:ext>
              </a:extLst>
            </p:cNvPr>
            <p:cNvSpPr/>
            <p:nvPr/>
          </p:nvSpPr>
          <p:spPr>
            <a:xfrm>
              <a:off x="2724067" y="3505200"/>
              <a:ext cx="3887177" cy="1268934"/>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1. Introducir el nombre del tomador de decisiones (del paso 4.1)</a:t>
              </a: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874610" y="2105779"/>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820386" y="5166365"/>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582432" y="235741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lstStyle/>
          <a:p>
            <a:pPr eaLnBrk="1" hangingPunct="1"/>
            <a:r>
              <a:rPr lang="es-x-int-SDL"/>
              <a:t>El cuadro de mensajes de cinco puntos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528769" y="1364079"/>
            <a:ext cx="11096952" cy="5212875"/>
            <a:chOff x="787590" y="1600200"/>
            <a:chExt cx="7092608" cy="5212875"/>
          </a:xfrm>
        </p:grpSpPr>
        <p:sp>
          <p:nvSpPr>
            <p:cNvPr id="5" name="Rectangle 4">
              <a:extLst>
                <a:ext uri="{FF2B5EF4-FFF2-40B4-BE49-F238E27FC236}">
                  <a16:creationId xmlns:a16="http://schemas.microsoft.com/office/drawing/2014/main" id="{1E128475-8549-4EB4-8D8E-95CE6DAFC2EA}"/>
                </a:ext>
              </a:extLst>
            </p:cNvPr>
            <p:cNvSpPr/>
            <p:nvPr/>
          </p:nvSpPr>
          <p:spPr>
            <a:xfrm>
              <a:off x="787590" y="4527075"/>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t>5. </a:t>
              </a:r>
              <a:r>
                <a:rPr lang="es-x-int-SDL" u="sng" dirty="0">
                  <a:solidFill>
                    <a:schemeClr val="bg1"/>
                  </a:solidFill>
                  <a:latin typeface="Tahoma" panose="020B0604030504040204" pitchFamily="34" charset="0"/>
                  <a:ea typeface="Tahoma" panose="020B0604030504040204" pitchFamily="34" charset="0"/>
                  <a:cs typeface="Tahoma" panose="020B0604030504040204" pitchFamily="34" charset="0"/>
                </a:rPr>
                <a:t>Beneficios</a:t>
              </a:r>
              <a: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t>: mejoras en la salud de los grupos desatendidos (por ejemplo, menor mortalidad materna, mejores tasas de graduación)</a:t>
              </a:r>
            </a:p>
          </p:txBody>
        </p:sp>
        <p:sp>
          <p:nvSpPr>
            <p:cNvPr id="4" name="Rectangle 3">
              <a:extLst>
                <a:ext uri="{FF2B5EF4-FFF2-40B4-BE49-F238E27FC236}">
                  <a16:creationId xmlns:a16="http://schemas.microsoft.com/office/drawing/2014/main" id="{1E4F36F7-E9AF-451F-814D-F4FD83239D04}"/>
                </a:ext>
              </a:extLst>
            </p:cNvPr>
            <p:cNvSpPr/>
            <p:nvPr/>
          </p:nvSpPr>
          <p:spPr>
            <a:xfrm>
              <a:off x="787590"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s-x-int-SDL" u="sng" dirty="0">
                  <a:solidFill>
                    <a:schemeClr val="bg1"/>
                  </a:solidFill>
                  <a:latin typeface="Tahoma" panose="020B0604030504040204" pitchFamily="34" charset="0"/>
                  <a:ea typeface="Tahoma" panose="020B0604030504040204" pitchFamily="34" charset="0"/>
                  <a:cs typeface="Tahoma" panose="020B0604030504040204" pitchFamily="34" charset="0"/>
                </a:rPr>
                <a:t>Preocupación central </a:t>
              </a:r>
              <a: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t>del tomador de decisiones: </a:t>
              </a:r>
              <a:b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s-x-int-SDL" dirty="0">
                  <a:solidFill>
                    <a:schemeClr val="bg1"/>
                  </a:solidFill>
                  <a:latin typeface="Tahoma" panose="020B0604030504040204" pitchFamily="34" charset="0"/>
                  <a:ea typeface="Tahoma" panose="020B0604030504040204" pitchFamily="34" charset="0"/>
                  <a:cs typeface="Tahoma" panose="020B0604030504040204" pitchFamily="34" charset="0"/>
                </a:rPr>
                <a:t>mejora de los índices de graduación</a:t>
              </a:r>
            </a:p>
            <a:p>
              <a:pPr algn="ctr">
                <a:defRPr/>
              </a:pPr>
              <a:endParaRPr lang="en-US" alt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ADA4B905-EB7E-4C90-9014-A974DEF051D7}"/>
                </a:ext>
              </a:extLst>
            </p:cNvPr>
            <p:cNvSpPr/>
            <p:nvPr/>
          </p:nvSpPr>
          <p:spPr>
            <a:xfrm>
              <a:off x="4670051"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x-int-SDL" sz="2400" dirty="0">
                  <a:solidFill>
                    <a:schemeClr val="bg1"/>
                  </a:solidFill>
                  <a:latin typeface="Tahoma" panose="020B0604030504040204" pitchFamily="34" charset="0"/>
                  <a:ea typeface="Tahoma" panose="020B0604030504040204" pitchFamily="34" charset="0"/>
                  <a:cs typeface="Tahoma" panose="020B0604030504040204" pitchFamily="34" charset="0"/>
                </a:rPr>
                <a:t>3. </a:t>
              </a:r>
              <a:r>
                <a:rPr lang="es-x-int-SDL" sz="2400" u="sng" dirty="0">
                  <a:solidFill>
                    <a:schemeClr val="bg1"/>
                  </a:solidFill>
                  <a:latin typeface="Tahoma" panose="020B0604030504040204" pitchFamily="34" charset="0"/>
                  <a:ea typeface="Tahoma" panose="020B0604030504040204" pitchFamily="34" charset="0"/>
                  <a:cs typeface="Tahoma" panose="020B0604030504040204" pitchFamily="34" charset="0"/>
                </a:rPr>
                <a:t>Objeción</a:t>
              </a:r>
              <a:r>
                <a:rPr lang="es-x-int-SDL" sz="2400" dirty="0">
                  <a:solidFill>
                    <a:schemeClr val="bg1"/>
                  </a:solidFill>
                  <a:latin typeface="Tahoma" panose="020B0604030504040204" pitchFamily="34" charset="0"/>
                  <a:ea typeface="Tahoma" panose="020B0604030504040204" pitchFamily="34" charset="0"/>
                  <a:cs typeface="Tahoma" panose="020B0604030504040204" pitchFamily="34" charset="0"/>
                </a:rPr>
                <a:t>: las parteras no atienden a los jóvenes. </a:t>
              </a:r>
            </a:p>
            <a:p>
              <a:pPr algn="ctr">
                <a:defRPr/>
              </a:pPr>
              <a:r>
                <a:rPr lang="es-x-int-SDL" sz="2400" u="sng" dirty="0">
                  <a:solidFill>
                    <a:schemeClr val="bg1"/>
                  </a:solidFill>
                  <a:latin typeface="Tahoma" panose="020B0604030504040204" pitchFamily="34" charset="0"/>
                  <a:ea typeface="Tahoma" panose="020B0604030504040204" pitchFamily="34" charset="0"/>
                  <a:cs typeface="Tahoma" panose="020B0604030504040204" pitchFamily="34" charset="0"/>
                </a:rPr>
                <a:t>Respuesta</a:t>
              </a:r>
              <a:r>
                <a:rPr lang="es-x-int-SDL" sz="2400" dirty="0">
                  <a:solidFill>
                    <a:schemeClr val="bg1"/>
                  </a:solidFill>
                  <a:latin typeface="Tahoma" panose="020B0604030504040204" pitchFamily="34" charset="0"/>
                  <a:ea typeface="Tahoma" panose="020B0604030504040204" pitchFamily="34" charset="0"/>
                  <a:cs typeface="Tahoma" panose="020B0604030504040204" pitchFamily="34" charset="0"/>
                </a:rPr>
                <a:t>: las niñas se quedan embarazadas y abandonan la escuela.</a:t>
              </a: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r>
                <a:rPr lang="es-x-int-SDL" sz="2400" dirty="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s-x-int-SDL" sz="2400" u="sng" dirty="0">
                  <a:solidFill>
                    <a:schemeClr val="bg1"/>
                  </a:solidFill>
                  <a:latin typeface="Tahoma" panose="020B0604030504040204" pitchFamily="34" charset="0"/>
                  <a:ea typeface="Tahoma" panose="020B0604030504040204" pitchFamily="34" charset="0"/>
                  <a:cs typeface="Tahoma" panose="020B0604030504040204" pitchFamily="34" charset="0"/>
                </a:rPr>
                <a:t>Solicitud SMART</a:t>
              </a:r>
              <a:r>
                <a:rPr lang="es-x-int-SDL" sz="2400" dirty="0">
                  <a:solidFill>
                    <a:schemeClr val="bg1"/>
                  </a:solidFill>
                  <a:latin typeface="Tahoma" panose="020B0604030504040204" pitchFamily="34" charset="0"/>
                  <a:ea typeface="Tahoma" panose="020B0604030504040204" pitchFamily="34" charset="0"/>
                  <a:cs typeface="Tahoma" panose="020B0604030504040204" pitchFamily="34" charset="0"/>
                </a:rPr>
                <a:t>: asignar 100 000 dólares en el presupuesto de salud para contratar y formar parteras antes de julio de 2021.</a:t>
              </a:r>
            </a:p>
          </p:txBody>
        </p:sp>
        <p:sp>
          <p:nvSpPr>
            <p:cNvPr id="8" name="Rectangle 7">
              <a:extLst>
                <a:ext uri="{FF2B5EF4-FFF2-40B4-BE49-F238E27FC236}">
                  <a16:creationId xmlns:a16="http://schemas.microsoft.com/office/drawing/2014/main" id="{60185DF4-6511-48FB-861A-302B5A00CA3A}"/>
                </a:ext>
              </a:extLst>
            </p:cNvPr>
            <p:cNvSpPr/>
            <p:nvPr/>
          </p:nvSpPr>
          <p:spPr>
            <a:xfrm>
              <a:off x="2732293" y="3710791"/>
              <a:ext cx="3846418" cy="1061134"/>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1. El tomador de decisiones: ministro de Finanzas del Estado</a:t>
              </a: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786532" y="2137338"/>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786532" y="5189419"/>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669305" y="2440492"/>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39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EC3D13-25C8-8B4E-A00A-908F38B0BCB8}"/>
              </a:ext>
            </a:extLst>
          </p:cNvPr>
          <p:cNvSpPr txBox="1"/>
          <p:nvPr/>
        </p:nvSpPr>
        <p:spPr>
          <a:xfrm>
            <a:off x="4182533" y="3945466"/>
            <a:ext cx="2723694" cy="400110"/>
          </a:xfrm>
          <a:prstGeom prst="rect">
            <a:avLst/>
          </a:prstGeom>
          <a:noFill/>
        </p:spPr>
        <p:txBody>
          <a:bodyPr wrap="none" rtlCol="0">
            <a:spAutoFit/>
          </a:bodyPr>
          <a:lstStyle/>
          <a:p>
            <a:r>
              <a:rPr lang="es-x-int-SDL" sz="2000" dirty="0">
                <a:solidFill>
                  <a:schemeClr val="bg1"/>
                </a:solidFill>
                <a:latin typeface="Tahoma" panose="020B0604030504040204" pitchFamily="34" charset="0"/>
                <a:ea typeface="Tahoma" panose="020B0604030504040204" pitchFamily="34" charset="0"/>
                <a:cs typeface="Tahoma" panose="020B0604030504040204" pitchFamily="34" charset="0"/>
              </a:rPr>
              <a:t>PowerPoint para guiar la facilitación </a:t>
            </a:r>
          </a:p>
        </p:txBody>
      </p:sp>
      <p:pic>
        <p:nvPicPr>
          <p:cNvPr id="11" name="Espace réservé du contenu 10">
            <a:extLst>
              <a:ext uri="{FF2B5EF4-FFF2-40B4-BE49-F238E27FC236}">
                <a16:creationId xmlns:a16="http://schemas.microsoft.com/office/drawing/2014/main" id="{0A57DA80-841C-4C52-A86C-34BF204A30FB}"/>
              </a:ext>
            </a:extLst>
          </p:cNvPr>
          <p:cNvPicPr>
            <a:picLocks noGrp="1" noChangeAspect="1"/>
          </p:cNvPicPr>
          <p:nvPr>
            <p:ph idx="1"/>
          </p:nvPr>
        </p:nvPicPr>
        <p:blipFill>
          <a:blip r:embed="rId3"/>
          <a:srcRect/>
          <a:stretch/>
        </p:blipFill>
        <p:spPr>
          <a:xfrm>
            <a:off x="645975" y="-882127"/>
            <a:ext cx="10900049" cy="8422766"/>
          </a:xfrm>
        </p:spPr>
      </p:pic>
      <p:sp>
        <p:nvSpPr>
          <p:cNvPr id="13" name="ZoneTexte 12">
            <a:extLst>
              <a:ext uri="{FF2B5EF4-FFF2-40B4-BE49-F238E27FC236}">
                <a16:creationId xmlns:a16="http://schemas.microsoft.com/office/drawing/2014/main" id="{A80D3724-13C4-45EB-A14F-6EE1143F2F94}"/>
              </a:ext>
            </a:extLst>
          </p:cNvPr>
          <p:cNvSpPr txBox="1"/>
          <p:nvPr/>
        </p:nvSpPr>
        <p:spPr>
          <a:xfrm>
            <a:off x="4260074" y="3760800"/>
            <a:ext cx="3506535" cy="369332"/>
          </a:xfrm>
          <a:prstGeom prst="rect">
            <a:avLst/>
          </a:prstGeom>
          <a:noFill/>
        </p:spPr>
        <p:txBody>
          <a:bodyPr wrap="square" rtlCol="0">
            <a:spAutoFit/>
          </a:bodyPr>
          <a:lstStyle/>
          <a:p>
            <a:r>
              <a:rPr lang="fr-BE" dirty="0">
                <a:solidFill>
                  <a:schemeClr val="bg1"/>
                </a:solidFill>
              </a:rPr>
              <a:t>PowerPoint para la facilitación </a:t>
            </a:r>
            <a:endParaRPr lang="es-ES" dirty="0">
              <a:solidFill>
                <a:schemeClr val="bg1"/>
              </a:solidFill>
            </a:endParaRPr>
          </a:p>
        </p:txBody>
      </p:sp>
    </p:spTree>
    <p:extLst>
      <p:ext uri="{BB962C8B-B14F-4D97-AF65-F5344CB8AC3E}">
        <p14:creationId xmlns:p14="http://schemas.microsoft.com/office/powerpoint/2010/main" val="3135373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normAutofit fontScale="90000"/>
          </a:bodyPr>
          <a:lstStyle/>
          <a:p>
            <a:pPr eaLnBrk="1" hangingPunct="1"/>
            <a:r>
              <a:rPr lang="es-x-int-SDL"/>
              <a:t>5.2 El cuadro de mensajes de cinco puntos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528769" y="1364079"/>
            <a:ext cx="11096952" cy="5212875"/>
            <a:chOff x="787590" y="1600200"/>
            <a:chExt cx="7092608" cy="5212875"/>
          </a:xfrm>
        </p:grpSpPr>
        <p:sp>
          <p:nvSpPr>
            <p:cNvPr id="5" name="Rectangle 4">
              <a:extLst>
                <a:ext uri="{FF2B5EF4-FFF2-40B4-BE49-F238E27FC236}">
                  <a16:creationId xmlns:a16="http://schemas.microsoft.com/office/drawing/2014/main" id="{1E128475-8549-4EB4-8D8E-95CE6DAFC2EA}"/>
                </a:ext>
              </a:extLst>
            </p:cNvPr>
            <p:cNvSpPr/>
            <p:nvPr/>
          </p:nvSpPr>
          <p:spPr>
            <a:xfrm>
              <a:off x="787590" y="4527075"/>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5. Responder a la pregunta: </a:t>
              </a:r>
              <a:b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b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"¿Cúales son sus beneficios?"</a:t>
              </a:r>
            </a:p>
            <a:p>
              <a:pPr algn="ctr" eaLnBrk="1" hangingPunct="1">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(pasos 4.2 y 5)</a:t>
              </a:r>
            </a:p>
          </p:txBody>
        </p:sp>
        <p:sp>
          <p:nvSpPr>
            <p:cNvPr id="4" name="Rectangle 3">
              <a:extLst>
                <a:ext uri="{FF2B5EF4-FFF2-40B4-BE49-F238E27FC236}">
                  <a16:creationId xmlns:a16="http://schemas.microsoft.com/office/drawing/2014/main" id="{1E4F36F7-E9AF-451F-814D-F4FD83239D04}"/>
                </a:ext>
              </a:extLst>
            </p:cNvPr>
            <p:cNvSpPr/>
            <p:nvPr/>
          </p:nvSpPr>
          <p:spPr>
            <a:xfrm>
              <a:off x="787590"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2. Copiar los valores fundamentales de su tomador de decisiones</a:t>
              </a:r>
            </a:p>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(del paso 4.2)</a:t>
              </a:r>
            </a:p>
          </p:txBody>
        </p:sp>
        <p:sp>
          <p:nvSpPr>
            <p:cNvPr id="6" name="Rectangle 5">
              <a:extLst>
                <a:ext uri="{FF2B5EF4-FFF2-40B4-BE49-F238E27FC236}">
                  <a16:creationId xmlns:a16="http://schemas.microsoft.com/office/drawing/2014/main" id="{ADA4B905-EB7E-4C90-9014-A974DEF051D7}"/>
                </a:ext>
              </a:extLst>
            </p:cNvPr>
            <p:cNvSpPr/>
            <p:nvPr/>
          </p:nvSpPr>
          <p:spPr>
            <a:xfrm>
              <a:off x="4679943" y="1608652"/>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3. Anticipar objeciones y preparar respuestas</a:t>
              </a:r>
            </a:p>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(paso 5.1)</a:t>
              </a: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4. Articular su solicitud SMART</a:t>
              </a:r>
            </a:p>
            <a:p>
              <a:pPr algn="ctr" eaLnBrk="1" fontAlgn="auto" hangingPunct="1">
                <a:spcBef>
                  <a:spcPts val="0"/>
                </a:spcBef>
                <a:spcAft>
                  <a:spcPts val="0"/>
                </a:spcAft>
                <a:defRPr/>
              </a:pP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(paso 3)</a:t>
              </a:r>
            </a:p>
          </p:txBody>
        </p:sp>
        <p:sp>
          <p:nvSpPr>
            <p:cNvPr id="8" name="Rectangle 7">
              <a:extLst>
                <a:ext uri="{FF2B5EF4-FFF2-40B4-BE49-F238E27FC236}">
                  <a16:creationId xmlns:a16="http://schemas.microsoft.com/office/drawing/2014/main" id="{60185DF4-6511-48FB-861A-302B5A00CA3A}"/>
                </a:ext>
              </a:extLst>
            </p:cNvPr>
            <p:cNvSpPr/>
            <p:nvPr/>
          </p:nvSpPr>
          <p:spPr>
            <a:xfrm>
              <a:off x="2679026" y="3712739"/>
              <a:ext cx="3887176" cy="1151891"/>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es-x-int-SDL" sz="2800" dirty="0">
                  <a:solidFill>
                    <a:schemeClr val="bg1"/>
                  </a:solidFill>
                  <a:latin typeface="Tahoma" panose="020B0604030504040204" pitchFamily="34" charset="0"/>
                  <a:ea typeface="Tahoma" panose="020B0604030504040204" pitchFamily="34" charset="0"/>
                  <a:cs typeface="Tahoma" panose="020B0604030504040204" pitchFamily="34" charset="0"/>
                </a:rPr>
                <a:t>1. Introducir el nombre del tomador de decisiones (del paso 4.1)</a:t>
              </a: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786532" y="2137338"/>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786532" y="518206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604252" y="2683445"/>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2228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AF47E-FDCB-494A-8B1C-4D37F53DE262}"/>
              </a:ext>
            </a:extLst>
          </p:cNvPr>
          <p:cNvSpPr>
            <a:spLocks noGrp="1"/>
          </p:cNvSpPr>
          <p:nvPr>
            <p:ph idx="1"/>
          </p:nvPr>
        </p:nvSpPr>
        <p:spPr/>
        <p:txBody>
          <a:bodyPr>
            <a:normAutofit/>
          </a:bodyPr>
          <a:lstStyle/>
          <a:p>
            <a:pPr marL="0" indent="0" algn="ctr" eaLnBrk="1" hangingPunct="1">
              <a:buNone/>
              <a:defRPr/>
            </a:pPr>
            <a:r>
              <a:rPr lang="es-x-int-SDL" sz="3600" b="1"/>
              <a:t>El mensajero es tan </a:t>
            </a:r>
          </a:p>
          <a:p>
            <a:pPr marL="0" indent="0" algn="ctr" eaLnBrk="1" hangingPunct="1">
              <a:buNone/>
              <a:defRPr/>
            </a:pPr>
            <a:r>
              <a:rPr lang="es-x-int-SDL" sz="3600" b="1"/>
              <a:t>importante como el mensaje.</a:t>
            </a:r>
          </a:p>
        </p:txBody>
      </p:sp>
      <p:sp>
        <p:nvSpPr>
          <p:cNvPr id="151556" name="Title 1">
            <a:extLst>
              <a:ext uri="{FF2B5EF4-FFF2-40B4-BE49-F238E27FC236}">
                <a16:creationId xmlns:a16="http://schemas.microsoft.com/office/drawing/2014/main" id="{8EA8AA7B-6BCA-4885-9903-40C750E3B8A3}"/>
              </a:ext>
            </a:extLst>
          </p:cNvPr>
          <p:cNvSpPr>
            <a:spLocks noGrp="1"/>
          </p:cNvSpPr>
          <p:nvPr>
            <p:ph type="title"/>
          </p:nvPr>
        </p:nvSpPr>
        <p:spPr/>
        <p:txBody>
          <a:bodyPr>
            <a:normAutofit/>
          </a:bodyPr>
          <a:lstStyle/>
          <a:p>
            <a:pPr>
              <a:defRPr/>
            </a:pPr>
            <a:r>
              <a:rPr lang="es-x-int-SDL"/>
              <a:t>Seleccionar un mensajero</a:t>
            </a:r>
          </a:p>
        </p:txBody>
      </p:sp>
      <p:sp>
        <p:nvSpPr>
          <p:cNvPr id="5" name="Rectangle 4">
            <a:extLst>
              <a:ext uri="{FF2B5EF4-FFF2-40B4-BE49-F238E27FC236}">
                <a16:creationId xmlns:a16="http://schemas.microsoft.com/office/drawing/2014/main" id="{ACBF7D6F-71DF-4531-A8A1-61EB78F73DB4}"/>
              </a:ext>
            </a:extLst>
          </p:cNvPr>
          <p:cNvSpPr/>
          <p:nvPr/>
        </p:nvSpPr>
        <p:spPr>
          <a:xfrm>
            <a:off x="1355724" y="3117979"/>
            <a:ext cx="2530475"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Arial" panose="020B0604020202020204" pitchFamily="34" charset="0"/>
                <a:cs typeface="Arial" panose="020B0604020202020204" pitchFamily="34" charset="0"/>
              </a:rPr>
              <a:t>Responsables políticos</a:t>
            </a:r>
          </a:p>
        </p:txBody>
      </p:sp>
      <p:sp>
        <p:nvSpPr>
          <p:cNvPr id="6" name="Rectangle 5">
            <a:extLst>
              <a:ext uri="{FF2B5EF4-FFF2-40B4-BE49-F238E27FC236}">
                <a16:creationId xmlns:a16="http://schemas.microsoft.com/office/drawing/2014/main" id="{F981BAAD-BA0E-4D7F-962A-70DF9F9349A7}"/>
              </a:ext>
            </a:extLst>
          </p:cNvPr>
          <p:cNvSpPr/>
          <p:nvPr/>
        </p:nvSpPr>
        <p:spPr>
          <a:xfrm>
            <a:off x="5074443" y="3117979"/>
            <a:ext cx="2530475"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Arial" panose="020B0604020202020204" pitchFamily="34" charset="0"/>
                <a:cs typeface="Arial" panose="020B0604020202020204" pitchFamily="34" charset="0"/>
              </a:rPr>
              <a:t>Celebridades</a:t>
            </a:r>
          </a:p>
        </p:txBody>
      </p:sp>
      <p:sp>
        <p:nvSpPr>
          <p:cNvPr id="7" name="Rectangle 6">
            <a:extLst>
              <a:ext uri="{FF2B5EF4-FFF2-40B4-BE49-F238E27FC236}">
                <a16:creationId xmlns:a16="http://schemas.microsoft.com/office/drawing/2014/main" id="{F1B6E1A4-17FE-4669-975A-B3653849D2E3}"/>
              </a:ext>
            </a:extLst>
          </p:cNvPr>
          <p:cNvSpPr/>
          <p:nvPr/>
        </p:nvSpPr>
        <p:spPr>
          <a:xfrm>
            <a:off x="8793162" y="3117979"/>
            <a:ext cx="2530474"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x-int-SDL" sz="2800">
                <a:solidFill>
                  <a:schemeClr val="bg1"/>
                </a:solidFill>
                <a:latin typeface="Arial" panose="020B0604020202020204" pitchFamily="34" charset="0"/>
                <a:cs typeface="Arial" panose="020B0604020202020204" pitchFamily="34" charset="0"/>
              </a:rPr>
              <a:t>Miembros de la comunidad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AF47E-FDCB-494A-8B1C-4D37F53DE262}"/>
              </a:ext>
            </a:extLst>
          </p:cNvPr>
          <p:cNvSpPr>
            <a:spLocks noGrp="1"/>
          </p:cNvSpPr>
          <p:nvPr>
            <p:ph idx="1"/>
          </p:nvPr>
        </p:nvSpPr>
        <p:spPr>
          <a:xfrm>
            <a:off x="71717" y="1445741"/>
            <a:ext cx="11806517" cy="4731221"/>
          </a:xfrm>
        </p:spPr>
        <p:txBody>
          <a:bodyPr>
            <a:normAutofit/>
          </a:bodyPr>
          <a:lstStyle/>
          <a:p>
            <a:pPr marL="512064" indent="-512064" algn="ctr" eaLnBrk="1" hangingPunct="1">
              <a:lnSpc>
                <a:spcPct val="110000"/>
              </a:lnSpc>
              <a:buNone/>
              <a:defRPr/>
            </a:pPr>
            <a:r>
              <a:rPr lang="es-x-int-SDL" sz="3200" dirty="0"/>
              <a:t>Enumere las personas, o persona, que tienen más probabilidades de influir en el tomador de decisiones para que </a:t>
            </a:r>
            <a:r>
              <a:rPr lang="fr-BE" sz="3200" dirty="0"/>
              <a:t>tome acci</a:t>
            </a:r>
            <a:r>
              <a:rPr lang="es-x-int-SDL" sz="3200" dirty="0"/>
              <a:t>ó</a:t>
            </a:r>
            <a:r>
              <a:rPr lang="fr-BE" sz="3200" dirty="0"/>
              <a:t>n</a:t>
            </a:r>
            <a:r>
              <a:rPr lang="es-x-int-SDL" sz="3200" dirty="0"/>
              <a:t>.</a:t>
            </a:r>
          </a:p>
        </p:txBody>
      </p:sp>
      <p:sp>
        <p:nvSpPr>
          <p:cNvPr id="151556" name="Title 1">
            <a:extLst>
              <a:ext uri="{FF2B5EF4-FFF2-40B4-BE49-F238E27FC236}">
                <a16:creationId xmlns:a16="http://schemas.microsoft.com/office/drawing/2014/main" id="{8EA8AA7B-6BCA-4885-9903-40C750E3B8A3}"/>
              </a:ext>
            </a:extLst>
          </p:cNvPr>
          <p:cNvSpPr>
            <a:spLocks noGrp="1"/>
          </p:cNvSpPr>
          <p:nvPr>
            <p:ph type="title"/>
          </p:nvPr>
        </p:nvSpPr>
        <p:spPr/>
        <p:txBody>
          <a:bodyPr>
            <a:normAutofit/>
          </a:bodyPr>
          <a:lstStyle/>
          <a:p>
            <a:pPr>
              <a:defRPr/>
            </a:pPr>
            <a:r>
              <a:rPr lang="es-x-int-SDL"/>
              <a:t>5.3 Seleccionar un mensajero</a:t>
            </a:r>
          </a:p>
        </p:txBody>
      </p:sp>
      <p:graphicFrame>
        <p:nvGraphicFramePr>
          <p:cNvPr id="8" name="Table 7">
            <a:extLst>
              <a:ext uri="{FF2B5EF4-FFF2-40B4-BE49-F238E27FC236}">
                <a16:creationId xmlns:a16="http://schemas.microsoft.com/office/drawing/2014/main" id="{D3B19C61-AE68-4841-96E3-960813A105C0}"/>
              </a:ext>
            </a:extLst>
          </p:cNvPr>
          <p:cNvGraphicFramePr>
            <a:graphicFrameLocks noGrp="1"/>
          </p:cNvGraphicFramePr>
          <p:nvPr>
            <p:extLst>
              <p:ext uri="{D42A27DB-BD31-4B8C-83A1-F6EECF244321}">
                <p14:modId xmlns:p14="http://schemas.microsoft.com/office/powerpoint/2010/main" val="1408739413"/>
              </p:ext>
            </p:extLst>
          </p:nvPr>
        </p:nvGraphicFramePr>
        <p:xfrm>
          <a:off x="1299882" y="3164542"/>
          <a:ext cx="9802183" cy="3524652"/>
        </p:xfrm>
        <a:graphic>
          <a:graphicData uri="http://schemas.openxmlformats.org/drawingml/2006/table">
            <a:tbl>
              <a:tblPr firstRow="1" bandRow="1">
                <a:tableStyleId>{5C22544A-7EE6-4342-B048-85BDC9FD1C3A}</a:tableStyleId>
              </a:tblPr>
              <a:tblGrid>
                <a:gridCol w="2148152">
                  <a:extLst>
                    <a:ext uri="{9D8B030D-6E8A-4147-A177-3AD203B41FA5}">
                      <a16:colId xmlns:a16="http://schemas.microsoft.com/office/drawing/2014/main" val="1850270175"/>
                    </a:ext>
                  </a:extLst>
                </a:gridCol>
                <a:gridCol w="2511685">
                  <a:extLst>
                    <a:ext uri="{9D8B030D-6E8A-4147-A177-3AD203B41FA5}">
                      <a16:colId xmlns:a16="http://schemas.microsoft.com/office/drawing/2014/main" val="2015706388"/>
                    </a:ext>
                  </a:extLst>
                </a:gridCol>
                <a:gridCol w="2670319">
                  <a:extLst>
                    <a:ext uri="{9D8B030D-6E8A-4147-A177-3AD203B41FA5}">
                      <a16:colId xmlns:a16="http://schemas.microsoft.com/office/drawing/2014/main" val="142347795"/>
                    </a:ext>
                  </a:extLst>
                </a:gridCol>
                <a:gridCol w="2472027">
                  <a:extLst>
                    <a:ext uri="{9D8B030D-6E8A-4147-A177-3AD203B41FA5}">
                      <a16:colId xmlns:a16="http://schemas.microsoft.com/office/drawing/2014/main" val="4074121864"/>
                    </a:ext>
                  </a:extLst>
                </a:gridCol>
              </a:tblGrid>
              <a:tr h="743877">
                <a:tc>
                  <a:txBody>
                    <a:bodyPr/>
                    <a:lstStyle/>
                    <a:p>
                      <a:r>
                        <a:rPr lang="es-x-int-SDL" sz="2800" dirty="0"/>
                        <a:t>Nombre</a:t>
                      </a:r>
                    </a:p>
                  </a:txBody>
                  <a:tcPr>
                    <a:solidFill>
                      <a:srgbClr val="7AC360"/>
                    </a:solidFill>
                  </a:tcPr>
                </a:tc>
                <a:tc>
                  <a:txBody>
                    <a:bodyPr/>
                    <a:lstStyle/>
                    <a:p>
                      <a:r>
                        <a:rPr lang="es-x-int-SDL" sz="2800"/>
                        <a:t>Cargo</a:t>
                      </a:r>
                    </a:p>
                  </a:txBody>
                  <a:tcPr>
                    <a:solidFill>
                      <a:srgbClr val="7AC360"/>
                    </a:solidFill>
                  </a:tcPr>
                </a:tc>
                <a:tc>
                  <a:txBody>
                    <a:bodyPr/>
                    <a:lstStyle/>
                    <a:p>
                      <a:r>
                        <a:rPr lang="es-x-int-SDL" sz="2800" dirty="0"/>
                        <a:t>Teléfono/Correo electrónico</a:t>
                      </a:r>
                    </a:p>
                  </a:txBody>
                  <a:tcPr>
                    <a:solidFill>
                      <a:srgbClr val="7AC360"/>
                    </a:solidFill>
                  </a:tcPr>
                </a:tc>
                <a:tc>
                  <a:txBody>
                    <a:bodyPr/>
                    <a:lstStyle/>
                    <a:p>
                      <a:r>
                        <a:rPr lang="es-x-int-SDL" sz="2800" dirty="0"/>
                        <a:t>Notas</a:t>
                      </a:r>
                    </a:p>
                  </a:txBody>
                  <a:tcPr>
                    <a:solidFill>
                      <a:srgbClr val="7AC360"/>
                    </a:solidFill>
                  </a:tcPr>
                </a:tc>
                <a:extLst>
                  <a:ext uri="{0D108BD9-81ED-4DB2-BD59-A6C34878D82A}">
                    <a16:rowId xmlns:a16="http://schemas.microsoft.com/office/drawing/2014/main" val="225741697"/>
                  </a:ext>
                </a:extLst>
              </a:tr>
              <a:tr h="1151810">
                <a:tc>
                  <a:txBody>
                    <a:bodyPr/>
                    <a:lstStyle/>
                    <a:p>
                      <a:endParaRPr lang="en-US" dirty="0"/>
                    </a:p>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972247417"/>
                  </a:ext>
                </a:extLst>
              </a:tr>
              <a:tr h="1116732">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82769334"/>
                  </a:ext>
                </a:extLst>
              </a:tr>
            </a:tbl>
          </a:graphicData>
        </a:graphic>
      </p:graphicFrame>
    </p:spTree>
    <p:extLst>
      <p:ext uri="{BB962C8B-B14F-4D97-AF65-F5344CB8AC3E}">
        <p14:creationId xmlns:p14="http://schemas.microsoft.com/office/powerpoint/2010/main" val="1657350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E33AA1-7A1D-4245-A911-4994FCF38928}"/>
              </a:ext>
            </a:extLst>
          </p:cNvPr>
          <p:cNvSpPr>
            <a:spLocks noGrp="1"/>
          </p:cNvSpPr>
          <p:nvPr>
            <p:ph idx="1"/>
          </p:nvPr>
        </p:nvSpPr>
        <p:spPr>
          <a:xfrm>
            <a:off x="500063" y="1499963"/>
            <a:ext cx="6143625" cy="4900838"/>
          </a:xfrm>
        </p:spPr>
        <p:txBody>
          <a:bodyPr>
            <a:normAutofit lnSpcReduction="10000"/>
          </a:bodyPr>
          <a:lstStyle/>
          <a:p>
            <a:pPr marL="512064" indent="-512064">
              <a:lnSpc>
                <a:spcPct val="120000"/>
              </a:lnSpc>
              <a:defRPr/>
            </a:pPr>
            <a:r>
              <a:rPr lang="es-x-int-SDL" dirty="0"/>
              <a:t>¿Su </a:t>
            </a:r>
            <a:r>
              <a:rPr lang="fr-BE" dirty="0"/>
              <a:t>solicitud</a:t>
            </a:r>
            <a:r>
              <a:rPr lang="es-x-int-SDL" dirty="0"/>
              <a:t> formará parte de un debate informal o de una presentación formal?</a:t>
            </a:r>
          </a:p>
          <a:p>
            <a:pPr marL="512064" indent="-512064">
              <a:lnSpc>
                <a:spcPct val="120000"/>
              </a:lnSpc>
              <a:defRPr/>
            </a:pPr>
            <a:r>
              <a:rPr lang="es-x-int-SDL" dirty="0"/>
              <a:t>¿De cuánto tiempo dispondrá para presentar su caso?</a:t>
            </a:r>
          </a:p>
          <a:p>
            <a:pPr marL="512064" indent="-512064">
              <a:lnSpc>
                <a:spcPct val="120000"/>
              </a:lnSpc>
              <a:defRPr/>
            </a:pPr>
            <a:r>
              <a:rPr lang="es-x-int-SDL" dirty="0"/>
              <a:t>¿Quién pedirá al tomador de decisiones que </a:t>
            </a:r>
            <a:r>
              <a:rPr lang="fr-BE" dirty="0"/>
              <a:t>tome acci</a:t>
            </a:r>
            <a:r>
              <a:rPr lang="es-x-int-SDL" sz="2800" dirty="0"/>
              <a:t>ó</a:t>
            </a:r>
            <a:r>
              <a:rPr lang="fr-BE" sz="2800" dirty="0"/>
              <a:t>n</a:t>
            </a:r>
            <a:r>
              <a:rPr lang="es-x-int-SDL" dirty="0"/>
              <a:t>?</a:t>
            </a:r>
          </a:p>
          <a:p>
            <a:pPr marL="512064" indent="-512064">
              <a:lnSpc>
                <a:spcPct val="120000"/>
              </a:lnSpc>
              <a:defRPr/>
            </a:pPr>
            <a:r>
              <a:rPr lang="es-x-int-SDL" dirty="0"/>
              <a:t>¿Cómo </a:t>
            </a:r>
            <a:r>
              <a:rPr lang="fr-BE" dirty="0"/>
              <a:t>se </a:t>
            </a:r>
            <a:r>
              <a:rPr lang="es-x-int-SDL" dirty="0"/>
              <a:t>hará el seguimiento después de la reunión? </a:t>
            </a:r>
          </a:p>
        </p:txBody>
      </p:sp>
      <p:sp>
        <p:nvSpPr>
          <p:cNvPr id="155652" name="Title 1">
            <a:extLst>
              <a:ext uri="{FF2B5EF4-FFF2-40B4-BE49-F238E27FC236}">
                <a16:creationId xmlns:a16="http://schemas.microsoft.com/office/drawing/2014/main" id="{3C6C2400-13A5-4B8D-848C-685BA21CBFC3}"/>
              </a:ext>
            </a:extLst>
          </p:cNvPr>
          <p:cNvSpPr>
            <a:spLocks noGrp="1"/>
          </p:cNvSpPr>
          <p:nvPr>
            <p:ph type="title"/>
          </p:nvPr>
        </p:nvSpPr>
        <p:spPr/>
        <p:txBody>
          <a:bodyPr>
            <a:normAutofit/>
          </a:bodyPr>
          <a:lstStyle/>
          <a:p>
            <a:pPr>
              <a:defRPr/>
            </a:pPr>
            <a:r>
              <a:rPr lang="es-x-int-SDL"/>
              <a:t>Practicar su solicitud de advocacy</a:t>
            </a:r>
          </a:p>
        </p:txBody>
      </p:sp>
      <p:sp>
        <p:nvSpPr>
          <p:cNvPr id="5" name="Content Placeholder 19">
            <a:extLst>
              <a:ext uri="{FF2B5EF4-FFF2-40B4-BE49-F238E27FC236}">
                <a16:creationId xmlns:a16="http://schemas.microsoft.com/office/drawing/2014/main" id="{A2838574-A214-4C91-AF6F-4759BB97607B}"/>
              </a:ext>
            </a:extLst>
          </p:cNvPr>
          <p:cNvSpPr txBox="1">
            <a:spLocks/>
          </p:cNvSpPr>
          <p:nvPr/>
        </p:nvSpPr>
        <p:spPr>
          <a:xfrm>
            <a:off x="6850224" y="1657125"/>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sz="2000"/>
              <a:t>[Insertar foto aquí]</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051F3C-AC4A-F445-904D-F309E370BAE6}"/>
              </a:ext>
            </a:extLst>
          </p:cNvPr>
          <p:cNvSpPr>
            <a:spLocks noGrp="1"/>
          </p:cNvSpPr>
          <p:nvPr>
            <p:ph idx="1"/>
          </p:nvPr>
        </p:nvSpPr>
        <p:spPr>
          <a:xfrm>
            <a:off x="427845" y="1446140"/>
            <a:ext cx="10515600" cy="4731221"/>
          </a:xfrm>
        </p:spPr>
        <p:txBody>
          <a:bodyPr>
            <a:normAutofit/>
          </a:bodyPr>
          <a:lstStyle/>
          <a:p>
            <a:pPr marL="512064" indent="512064" algn="ctr">
              <a:lnSpc>
                <a:spcPct val="110000"/>
              </a:lnSpc>
              <a:buNone/>
            </a:pPr>
            <a:r>
              <a:rPr lang="es-x-int-SDL" sz="3200"/>
              <a:t>Haga un juego de rol de una reunión con el tomador de decisiones. Tome nota de lo que ha funcionado y lo que no ha funcionado. </a:t>
            </a:r>
          </a:p>
        </p:txBody>
      </p:sp>
      <p:sp>
        <p:nvSpPr>
          <p:cNvPr id="3" name="Title 2">
            <a:extLst>
              <a:ext uri="{FF2B5EF4-FFF2-40B4-BE49-F238E27FC236}">
                <a16:creationId xmlns:a16="http://schemas.microsoft.com/office/drawing/2014/main" id="{A104B96C-5CDA-43C2-BF0D-22A94DA861BB}"/>
              </a:ext>
            </a:extLst>
          </p:cNvPr>
          <p:cNvSpPr>
            <a:spLocks noGrp="1"/>
          </p:cNvSpPr>
          <p:nvPr>
            <p:ph type="title"/>
          </p:nvPr>
        </p:nvSpPr>
        <p:spPr/>
        <p:txBody>
          <a:bodyPr/>
          <a:lstStyle/>
          <a:p>
            <a:r>
              <a:rPr lang="es-x-int-SDL"/>
              <a:t>5.4 Practicar mediante un juego de rol</a:t>
            </a:r>
          </a:p>
        </p:txBody>
      </p:sp>
      <p:graphicFrame>
        <p:nvGraphicFramePr>
          <p:cNvPr id="5" name="Table 4">
            <a:extLst>
              <a:ext uri="{FF2B5EF4-FFF2-40B4-BE49-F238E27FC236}">
                <a16:creationId xmlns:a16="http://schemas.microsoft.com/office/drawing/2014/main" id="{1F31AB7C-B6CA-4CD8-AB28-510C65B1C26F}"/>
              </a:ext>
            </a:extLst>
          </p:cNvPr>
          <p:cNvGraphicFramePr>
            <a:graphicFrameLocks noGrp="1"/>
          </p:cNvGraphicFramePr>
          <p:nvPr>
            <p:extLst>
              <p:ext uri="{D42A27DB-BD31-4B8C-83A1-F6EECF244321}">
                <p14:modId xmlns:p14="http://schemas.microsoft.com/office/powerpoint/2010/main" val="1788126236"/>
              </p:ext>
            </p:extLst>
          </p:nvPr>
        </p:nvGraphicFramePr>
        <p:xfrm>
          <a:off x="1375287" y="3156646"/>
          <a:ext cx="9441426" cy="3016914"/>
        </p:xfrm>
        <a:graphic>
          <a:graphicData uri="http://schemas.openxmlformats.org/drawingml/2006/table">
            <a:tbl>
              <a:tblPr firstRow="1" bandRow="1">
                <a:tableStyleId>{5C22544A-7EE6-4342-B048-85BDC9FD1C3A}</a:tableStyleId>
              </a:tblPr>
              <a:tblGrid>
                <a:gridCol w="9441426">
                  <a:extLst>
                    <a:ext uri="{9D8B030D-6E8A-4147-A177-3AD203B41FA5}">
                      <a16:colId xmlns:a16="http://schemas.microsoft.com/office/drawing/2014/main" val="1850270175"/>
                    </a:ext>
                  </a:extLst>
                </a:gridCol>
              </a:tblGrid>
              <a:tr h="271604">
                <a:tc>
                  <a:txBody>
                    <a:bodyPr/>
                    <a:lstStyle/>
                    <a:p>
                      <a:r>
                        <a:rPr lang="es-x-int-SDL" sz="2800" dirty="0"/>
                        <a:t>Notas del juego de rol</a:t>
                      </a:r>
                    </a:p>
                  </a:txBody>
                  <a:tcPr>
                    <a:solidFill>
                      <a:srgbClr val="7AC360"/>
                    </a:solidFill>
                  </a:tcPr>
                </a:tc>
                <a:extLst>
                  <a:ext uri="{0D108BD9-81ED-4DB2-BD59-A6C34878D82A}">
                    <a16:rowId xmlns:a16="http://schemas.microsoft.com/office/drawing/2014/main" val="225741697"/>
                  </a:ext>
                </a:extLst>
              </a:tr>
              <a:tr h="2498754">
                <a:tc>
                  <a:txBody>
                    <a:bodyPr/>
                    <a:lstStyle/>
                    <a:p>
                      <a:endParaRPr lang="en-US" dirty="0"/>
                    </a:p>
                    <a:p>
                      <a:endParaRPr lang="en-US" dirty="0"/>
                    </a:p>
                    <a:p>
                      <a:endParaRPr lang="en-US" dirty="0"/>
                    </a:p>
                    <a:p>
                      <a:endParaRPr lang="en-US" dirty="0"/>
                    </a:p>
                    <a:p>
                      <a:endParaRPr lang="en-US"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Tree>
    <p:extLst>
      <p:ext uri="{BB962C8B-B14F-4D97-AF65-F5344CB8AC3E}">
        <p14:creationId xmlns:p14="http://schemas.microsoft.com/office/powerpoint/2010/main" val="1325794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C0E43401-E0A6-4DD4-96B9-26ABB8AB7119}"/>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en-US" sz="2400" dirty="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CCC809F-599C-0F43-9032-CEA8DA256DBB}"/>
              </a:ext>
            </a:extLst>
          </p:cNvPr>
          <p:cNvSpPr>
            <a:spLocks noGrp="1"/>
          </p:cNvSpPr>
          <p:nvPr>
            <p:ph type="title"/>
          </p:nvPr>
        </p:nvSpPr>
        <p:spPr>
          <a:xfrm>
            <a:off x="1510146" y="203127"/>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6</a:t>
            </a:r>
          </a:p>
        </p:txBody>
      </p:sp>
      <p:sp>
        <p:nvSpPr>
          <p:cNvPr id="6" name="Content Placeholder 5">
            <a:extLst>
              <a:ext uri="{FF2B5EF4-FFF2-40B4-BE49-F238E27FC236}">
                <a16:creationId xmlns:a16="http://schemas.microsoft.com/office/drawing/2014/main" id="{7381957D-DD5D-2B4C-8654-44A86C49AAA4}"/>
              </a:ext>
            </a:extLst>
          </p:cNvPr>
          <p:cNvSpPr>
            <a:spLocks noGrp="1"/>
          </p:cNvSpPr>
          <p:nvPr>
            <p:ph idx="1"/>
          </p:nvPr>
        </p:nvSpPr>
        <p:spPr>
          <a:xfrm>
            <a:off x="838200" y="1528690"/>
            <a:ext cx="10515600" cy="5033169"/>
          </a:xfrm>
        </p:spPr>
        <p:txBody>
          <a:bodyPr>
            <a:normAutofit/>
          </a:bodyPr>
          <a:lstStyle/>
          <a:p>
            <a:pPr marL="512064" indent="-512064">
              <a:lnSpc>
                <a:spcPct val="110000"/>
              </a:lnSpc>
              <a:buNone/>
            </a:pPr>
            <a:r>
              <a:rPr lang="es-x-int-SDL" sz="2400" b="1" dirty="0"/>
              <a:t>Reserve al menos 2h30-3 horas para el paso 6.</a:t>
            </a:r>
            <a:endParaRPr lang="fr-BE" sz="2400" b="1" dirty="0"/>
          </a:p>
          <a:p>
            <a:pPr marL="512064" indent="-512064">
              <a:lnSpc>
                <a:spcPct val="110000"/>
              </a:lnSpc>
              <a:buNone/>
            </a:pPr>
            <a:r>
              <a:rPr lang="es-x-int-SDL" sz="2400" b="1" dirty="0"/>
              <a:t>Dedique 30 minutos para esquematizar un mapa de sus recursos </a:t>
            </a:r>
            <a:endParaRPr lang="fr-BE" sz="2400" b="1" dirty="0"/>
          </a:p>
          <a:p>
            <a:pPr marL="512064" indent="-512064">
              <a:lnSpc>
                <a:spcPct val="110000"/>
              </a:lnSpc>
              <a:buNone/>
            </a:pPr>
            <a:r>
              <a:rPr lang="es-x-int-SDL" sz="2400" b="1" dirty="0"/>
              <a:t>y 2-2h30 para crear el plan de trabajo. </a:t>
            </a:r>
          </a:p>
          <a:p>
            <a:pPr marL="0" indent="0">
              <a:spcBef>
                <a:spcPct val="0"/>
              </a:spcBef>
              <a:buNone/>
            </a:pPr>
            <a:endParaRPr lang="en-US" altLang="en-US" sz="2400" b="1" dirty="0"/>
          </a:p>
          <a:p>
            <a:pPr marL="0" indent="0">
              <a:lnSpc>
                <a:spcPct val="70000"/>
              </a:lnSpc>
              <a:buNone/>
            </a:pPr>
            <a:r>
              <a:rPr lang="es-x-int-SDL" sz="2400" u="sng" dirty="0"/>
              <a:t>Antes de la sesión:</a:t>
            </a:r>
          </a:p>
          <a:p>
            <a:pPr marL="347472" indent="-347472">
              <a:lnSpc>
                <a:spcPct val="100000"/>
              </a:lnSpc>
              <a:spcBef>
                <a:spcPts val="900"/>
              </a:spcBef>
              <a:spcAft>
                <a:spcPts val="900"/>
              </a:spcAft>
            </a:pPr>
            <a:r>
              <a:rPr lang="es-x-int-SDL" sz="2400" dirty="0"/>
              <a:t>Considere la posibilidad de organizar el paso 6 en el momento en que su grupo esté lo más animado posible. Es un paso que requiere mucho tiempo y que conviene programar a primera hora de la mañana. </a:t>
            </a:r>
          </a:p>
          <a:p>
            <a:pPr marL="347472" indent="-347472">
              <a:lnSpc>
                <a:spcPct val="100000"/>
              </a:lnSpc>
              <a:spcBef>
                <a:spcPts val="900"/>
              </a:spcBef>
              <a:spcAft>
                <a:spcPts val="900"/>
              </a:spcAft>
            </a:pPr>
            <a:r>
              <a:rPr lang="es-x-int-SDL" sz="2400" dirty="0"/>
              <a:t>Otra opción es terminar temprano el día anterior, asignar uno o ambos ejercicios como tarea y hacer que los grupos presenten los informes a primera hora del día siguiente.</a:t>
            </a:r>
          </a:p>
          <a:p>
            <a:pPr marL="0" indent="0">
              <a:spcBef>
                <a:spcPct val="0"/>
              </a:spcBef>
              <a:buNone/>
            </a:pPr>
            <a:endParaRPr lang="en-US" altLang="en-US" sz="2800" b="1" dirty="0"/>
          </a:p>
          <a:p>
            <a:pPr marL="0" indent="0">
              <a:spcBef>
                <a:spcPct val="0"/>
              </a:spcBef>
              <a:buNone/>
            </a:pPr>
            <a:endParaRPr lang="en-US" altLang="en-US" sz="2800" b="1" dirty="0"/>
          </a:p>
          <a:p>
            <a:pPr marL="0" indent="0">
              <a:spcBef>
                <a:spcPct val="0"/>
              </a:spcBef>
              <a:buNone/>
            </a:pPr>
            <a:endParaRPr lang="en-US" altLang="en-US" dirty="0"/>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5939621B-DB6E-B84F-A8ED-CFA14D97585A}"/>
              </a:ext>
            </a:extLst>
          </p:cNvPr>
          <p:cNvSpPr txBox="1"/>
          <p:nvPr/>
        </p:nvSpPr>
        <p:spPr>
          <a:xfrm>
            <a:off x="6790266" y="3055250"/>
            <a:ext cx="4859866" cy="1323439"/>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6</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E</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l plan de trabajo</a:t>
            </a:r>
          </a:p>
        </p:txBody>
      </p:sp>
      <p:pic>
        <p:nvPicPr>
          <p:cNvPr id="6" name="Image 5">
            <a:extLst>
              <a:ext uri="{FF2B5EF4-FFF2-40B4-BE49-F238E27FC236}">
                <a16:creationId xmlns:a16="http://schemas.microsoft.com/office/drawing/2014/main" id="{77A68B4B-61C5-4C1B-B8E0-6C91327B7DE2}"/>
              </a:ext>
            </a:extLst>
          </p:cNvPr>
          <p:cNvPicPr>
            <a:picLocks noChangeAspect="1"/>
          </p:cNvPicPr>
          <p:nvPr/>
        </p:nvPicPr>
        <p:blipFill>
          <a:blip r:embed="rId3"/>
          <a:srcRect/>
          <a:stretch/>
        </p:blipFill>
        <p:spPr>
          <a:xfrm>
            <a:off x="401191" y="767857"/>
            <a:ext cx="5554132" cy="5554132"/>
          </a:xfrm>
          <a:prstGeom prst="rect">
            <a:avLst/>
          </a:prstGeom>
        </p:spPr>
      </p:pic>
    </p:spTree>
    <p:extLst>
      <p:ext uri="{BB962C8B-B14F-4D97-AF65-F5344CB8AC3E}">
        <p14:creationId xmlns:p14="http://schemas.microsoft.com/office/powerpoint/2010/main" val="251817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Placeholder 2">
            <a:extLst>
              <a:ext uri="{FF2B5EF4-FFF2-40B4-BE49-F238E27FC236}">
                <a16:creationId xmlns:a16="http://schemas.microsoft.com/office/drawing/2014/main" id="{427D4E7A-5B46-4BEB-AE8E-346153B1E517}"/>
              </a:ext>
            </a:extLst>
          </p:cNvPr>
          <p:cNvSpPr>
            <a:spLocks noGrp="1"/>
          </p:cNvSpPr>
          <p:nvPr>
            <p:ph idx="1"/>
          </p:nvPr>
        </p:nvSpPr>
        <p:spPr/>
        <p:txBody>
          <a:bodyPr>
            <a:normAutofit/>
          </a:bodyPr>
          <a:lstStyle/>
          <a:p>
            <a:pPr marL="512064" indent="-512064" eaLnBrk="1" hangingPunct="1">
              <a:lnSpc>
                <a:spcPct val="120000"/>
              </a:lnSpc>
              <a:defRPr/>
            </a:pPr>
            <a:r>
              <a:rPr lang="es-x-int-SDL"/>
              <a:t>¿Dispone de recursos financieros?</a:t>
            </a:r>
          </a:p>
          <a:p>
            <a:pPr marL="512064" indent="-512064" eaLnBrk="1" hangingPunct="1">
              <a:lnSpc>
                <a:spcPct val="120000"/>
              </a:lnSpc>
              <a:defRPr/>
            </a:pPr>
            <a:r>
              <a:rPr lang="es-x-int-SDL"/>
              <a:t>¿Dispone de tiempo?</a:t>
            </a:r>
          </a:p>
          <a:p>
            <a:pPr marL="512064" indent="-512064" eaLnBrk="1" hangingPunct="1">
              <a:lnSpc>
                <a:spcPct val="120000"/>
              </a:lnSpc>
              <a:defRPr/>
            </a:pPr>
            <a:r>
              <a:rPr lang="es-x-int-SDL"/>
              <a:t>¿Dispone de datos o informes de campo que respalden su solicitud?</a:t>
            </a:r>
          </a:p>
          <a:p>
            <a:pPr marL="512064" indent="-512064" eaLnBrk="1" hangingPunct="1">
              <a:lnSpc>
                <a:spcPct val="120000"/>
              </a:lnSpc>
              <a:defRPr/>
            </a:pPr>
            <a:r>
              <a:rPr lang="es-x-int-SDL"/>
              <a:t>¿Dispone de los recursos humanos necesarios para aplicar su estrategia?</a:t>
            </a:r>
          </a:p>
          <a:p>
            <a:pPr marL="512064" indent="-512064" eaLnBrk="1" hangingPunct="1">
              <a:lnSpc>
                <a:spcPct val="120000"/>
              </a:lnSpc>
              <a:defRPr/>
            </a:pPr>
            <a:r>
              <a:rPr lang="es-x-int-SDL"/>
              <a:t>¿Tiene acceso a los tomadores de decisiones y a quienes influyen en ellos?</a:t>
            </a:r>
          </a:p>
          <a:p>
            <a:pPr marL="0" indent="0" eaLnBrk="1" hangingPunct="1">
              <a:buNone/>
              <a:defRPr/>
            </a:pPr>
            <a:endParaRPr lang="en-US" altLang="en-US" dirty="0">
              <a:solidFill>
                <a:schemeClr val="accent2"/>
              </a:solidFill>
            </a:endParaRPr>
          </a:p>
        </p:txBody>
      </p:sp>
      <p:sp>
        <p:nvSpPr>
          <p:cNvPr id="149508" name="Title 1">
            <a:extLst>
              <a:ext uri="{FF2B5EF4-FFF2-40B4-BE49-F238E27FC236}">
                <a16:creationId xmlns:a16="http://schemas.microsoft.com/office/drawing/2014/main" id="{7B3AF7E8-8832-4572-B70C-574ABCA9F90D}"/>
              </a:ext>
            </a:extLst>
          </p:cNvPr>
          <p:cNvSpPr>
            <a:spLocks noGrp="1"/>
          </p:cNvSpPr>
          <p:nvPr>
            <p:ph type="title"/>
          </p:nvPr>
        </p:nvSpPr>
        <p:spPr/>
        <p:txBody>
          <a:bodyPr>
            <a:normAutofit fontScale="90000"/>
          </a:bodyPr>
          <a:lstStyle/>
          <a:p>
            <a:pPr eaLnBrk="1" hangingPunct="1">
              <a:defRPr/>
            </a:pPr>
            <a:r>
              <a:rPr lang="es-x-int-SDL"/>
              <a:t>6.1 Esquematizar un mapa de sus recursos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D6433-616D-498D-BBCE-C14567A593E8}"/>
              </a:ext>
            </a:extLst>
          </p:cNvPr>
          <p:cNvSpPr>
            <a:spLocks noGrp="1"/>
          </p:cNvSpPr>
          <p:nvPr>
            <p:ph idx="1"/>
          </p:nvPr>
        </p:nvSpPr>
        <p:spPr>
          <a:xfrm>
            <a:off x="628035" y="1445741"/>
            <a:ext cx="10935930" cy="4731221"/>
          </a:xfrm>
        </p:spPr>
        <p:txBody>
          <a:bodyPr>
            <a:normAutofit/>
          </a:bodyPr>
          <a:lstStyle/>
          <a:p>
            <a:pPr marL="512064" indent="-512064" algn="ctr">
              <a:lnSpc>
                <a:spcPct val="120000"/>
              </a:lnSpc>
              <a:buNone/>
            </a:pPr>
            <a:r>
              <a:rPr lang="es-x-int-SDL" sz="3200" dirty="0"/>
              <a:t>Concluya la revisión interna. Indique "sí" o "no", describa los recursos y/o cómo los obtendrá.</a:t>
            </a:r>
          </a:p>
        </p:txBody>
      </p:sp>
      <p:sp>
        <p:nvSpPr>
          <p:cNvPr id="3" name="Title 2">
            <a:extLst>
              <a:ext uri="{FF2B5EF4-FFF2-40B4-BE49-F238E27FC236}">
                <a16:creationId xmlns:a16="http://schemas.microsoft.com/office/drawing/2014/main" id="{C1D429F6-67EC-4683-9D01-65FF3EE13799}"/>
              </a:ext>
            </a:extLst>
          </p:cNvPr>
          <p:cNvSpPr>
            <a:spLocks noGrp="1"/>
          </p:cNvSpPr>
          <p:nvPr>
            <p:ph type="title"/>
          </p:nvPr>
        </p:nvSpPr>
        <p:spPr/>
        <p:txBody>
          <a:bodyPr>
            <a:normAutofit fontScale="90000"/>
          </a:bodyPr>
          <a:lstStyle/>
          <a:p>
            <a:r>
              <a:rPr lang="es-x-int-SDL"/>
              <a:t>6.1 Esquematizar un mapa de sus recursos</a:t>
            </a:r>
          </a:p>
        </p:txBody>
      </p:sp>
      <p:graphicFrame>
        <p:nvGraphicFramePr>
          <p:cNvPr id="4" name="Table 3">
            <a:extLst>
              <a:ext uri="{FF2B5EF4-FFF2-40B4-BE49-F238E27FC236}">
                <a16:creationId xmlns:a16="http://schemas.microsoft.com/office/drawing/2014/main" id="{8D3454A8-9EE0-49A7-B891-4906F24D4652}"/>
              </a:ext>
            </a:extLst>
          </p:cNvPr>
          <p:cNvGraphicFramePr>
            <a:graphicFrameLocks noGrp="1"/>
          </p:cNvGraphicFramePr>
          <p:nvPr>
            <p:extLst>
              <p:ext uri="{D42A27DB-BD31-4B8C-83A1-F6EECF244321}">
                <p14:modId xmlns:p14="http://schemas.microsoft.com/office/powerpoint/2010/main" val="1568898694"/>
              </p:ext>
            </p:extLst>
          </p:nvPr>
        </p:nvGraphicFramePr>
        <p:xfrm>
          <a:off x="628035" y="2852824"/>
          <a:ext cx="10935930" cy="3779520"/>
        </p:xfrm>
        <a:graphic>
          <a:graphicData uri="http://schemas.openxmlformats.org/drawingml/2006/table">
            <a:tbl>
              <a:tblPr firstRow="1" bandRow="1">
                <a:tableStyleId>{5C22544A-7EE6-4342-B048-85BDC9FD1C3A}</a:tableStyleId>
              </a:tblPr>
              <a:tblGrid>
                <a:gridCol w="2396613">
                  <a:extLst>
                    <a:ext uri="{9D8B030D-6E8A-4147-A177-3AD203B41FA5}">
                      <a16:colId xmlns:a16="http://schemas.microsoft.com/office/drawing/2014/main" val="1850270175"/>
                    </a:ext>
                  </a:extLst>
                </a:gridCol>
                <a:gridCol w="2802193">
                  <a:extLst>
                    <a:ext uri="{9D8B030D-6E8A-4147-A177-3AD203B41FA5}">
                      <a16:colId xmlns:a16="http://schemas.microsoft.com/office/drawing/2014/main" val="2015706388"/>
                    </a:ext>
                  </a:extLst>
                </a:gridCol>
                <a:gridCol w="2979175">
                  <a:extLst>
                    <a:ext uri="{9D8B030D-6E8A-4147-A177-3AD203B41FA5}">
                      <a16:colId xmlns:a16="http://schemas.microsoft.com/office/drawing/2014/main" val="142347795"/>
                    </a:ext>
                  </a:extLst>
                </a:gridCol>
                <a:gridCol w="2757949">
                  <a:extLst>
                    <a:ext uri="{9D8B030D-6E8A-4147-A177-3AD203B41FA5}">
                      <a16:colId xmlns:a16="http://schemas.microsoft.com/office/drawing/2014/main" val="4074121864"/>
                    </a:ext>
                  </a:extLst>
                </a:gridCol>
              </a:tblGrid>
              <a:tr h="271604">
                <a:tc>
                  <a:txBody>
                    <a:bodyPr/>
                    <a:lstStyle/>
                    <a:p>
                      <a:r>
                        <a:rPr lang="es-x-int-SDL" sz="2800"/>
                        <a:t>Recursos</a:t>
                      </a:r>
                    </a:p>
                  </a:txBody>
                  <a:tcPr>
                    <a:solidFill>
                      <a:srgbClr val="7AC360"/>
                    </a:solidFill>
                  </a:tcPr>
                </a:tc>
                <a:tc>
                  <a:txBody>
                    <a:bodyPr/>
                    <a:lstStyle/>
                    <a:p>
                      <a:r>
                        <a:rPr lang="es-x-int-SDL" sz="2800"/>
                        <a:t>Sí/No</a:t>
                      </a:r>
                    </a:p>
                  </a:txBody>
                  <a:tcPr>
                    <a:solidFill>
                      <a:srgbClr val="7AC360"/>
                    </a:solidFill>
                  </a:tcPr>
                </a:tc>
                <a:tc>
                  <a:txBody>
                    <a:bodyPr/>
                    <a:lstStyle/>
                    <a:p>
                      <a:r>
                        <a:rPr lang="es-x-int-SDL" sz="2800" dirty="0"/>
                        <a:t>Describa aquí</a:t>
                      </a:r>
                    </a:p>
                  </a:txBody>
                  <a:tcPr>
                    <a:solidFill>
                      <a:srgbClr val="7AC360"/>
                    </a:solidFill>
                  </a:tcPr>
                </a:tc>
                <a:tc>
                  <a:txBody>
                    <a:bodyPr/>
                    <a:lstStyle/>
                    <a:p>
                      <a:r>
                        <a:rPr lang="es-x-int-SDL" sz="2800"/>
                        <a:t>¿Cómo lo va a conseguir?</a:t>
                      </a:r>
                    </a:p>
                  </a:txBody>
                  <a:tcPr>
                    <a:solidFill>
                      <a:srgbClr val="7AC360"/>
                    </a:solidFill>
                  </a:tcPr>
                </a:tc>
                <a:extLst>
                  <a:ext uri="{0D108BD9-81ED-4DB2-BD59-A6C34878D82A}">
                    <a16:rowId xmlns:a16="http://schemas.microsoft.com/office/drawing/2014/main" val="225741697"/>
                  </a:ext>
                </a:extLst>
              </a:tr>
              <a:tr h="2498754">
                <a:tc>
                  <a:txBody>
                    <a:bodyPr/>
                    <a:lstStyle/>
                    <a:p>
                      <a:pPr marL="285750" indent="-285750">
                        <a:buFont typeface="Arial" panose="020B0604020202020204" pitchFamily="34" charset="0"/>
                        <a:buChar char="•"/>
                      </a:pPr>
                      <a:r>
                        <a:rPr lang="es-x-int-SDL" sz="2400"/>
                        <a:t>¿Financiación?</a:t>
                      </a:r>
                    </a:p>
                    <a:p>
                      <a:pPr marL="285750" indent="-285750">
                        <a:buFont typeface="Arial" panose="020B0604020202020204" pitchFamily="34" charset="0"/>
                        <a:buChar char="•"/>
                      </a:pPr>
                      <a:r>
                        <a:rPr lang="es-x-int-SDL" sz="2400"/>
                        <a:t>¿Tiempo?</a:t>
                      </a:r>
                    </a:p>
                    <a:p>
                      <a:pPr marL="285750" indent="-285750">
                        <a:buFont typeface="Arial" panose="020B0604020202020204" pitchFamily="34" charset="0"/>
                        <a:buChar char="•"/>
                      </a:pPr>
                      <a:r>
                        <a:rPr lang="es-x-int-SDL" sz="2400"/>
                        <a:t>¿Datos?</a:t>
                      </a:r>
                    </a:p>
                    <a:p>
                      <a:pPr marL="285750" indent="-285750">
                        <a:buFont typeface="Arial" panose="020B0604020202020204" pitchFamily="34" charset="0"/>
                        <a:buChar char="•"/>
                      </a:pPr>
                      <a:r>
                        <a:rPr lang="es-x-int-SDL" sz="2400"/>
                        <a:t>¿Recursos humanos?</a:t>
                      </a:r>
                    </a:p>
                    <a:p>
                      <a:pPr marL="285750" indent="-285750">
                        <a:buFont typeface="Arial" panose="020B0604020202020204" pitchFamily="34" charset="0"/>
                        <a:buChar char="•"/>
                      </a:pPr>
                      <a:r>
                        <a:rPr lang="es-x-int-SDL" sz="2400"/>
                        <a:t>¿Acceso?</a:t>
                      </a:r>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Tree>
    <p:extLst>
      <p:ext uri="{BB962C8B-B14F-4D97-AF65-F5344CB8AC3E}">
        <p14:creationId xmlns:p14="http://schemas.microsoft.com/office/powerpoint/2010/main" val="2429119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9EBF0-14DD-D14F-B100-FB4D2A23DEA9}"/>
              </a:ext>
            </a:extLst>
          </p:cNvPr>
          <p:cNvSpPr>
            <a:spLocks noGrp="1"/>
          </p:cNvSpPr>
          <p:nvPr>
            <p:ph idx="1"/>
          </p:nvPr>
        </p:nvSpPr>
        <p:spPr>
          <a:xfrm>
            <a:off x="846945" y="1445741"/>
            <a:ext cx="10515600" cy="4731221"/>
          </a:xfrm>
        </p:spPr>
        <p:txBody>
          <a:bodyPr>
            <a:normAutofit/>
          </a:bodyPr>
          <a:lstStyle/>
          <a:p>
            <a:pPr marL="512064" indent="-512064" algn="ctr">
              <a:lnSpc>
                <a:spcPct val="110000"/>
              </a:lnSpc>
              <a:buNone/>
            </a:pPr>
            <a:r>
              <a:rPr lang="es-x-int-SDL" sz="3200" dirty="0"/>
              <a:t>Cree un plan de trabajo detallado con asignaciones para actividades específicas. Asigne un individuo u organización para que coordine la estrategia.</a:t>
            </a:r>
          </a:p>
        </p:txBody>
      </p:sp>
      <p:sp>
        <p:nvSpPr>
          <p:cNvPr id="143362" name="Title 1">
            <a:extLst>
              <a:ext uri="{FF2B5EF4-FFF2-40B4-BE49-F238E27FC236}">
                <a16:creationId xmlns:a16="http://schemas.microsoft.com/office/drawing/2014/main" id="{DE3A9F95-9C4B-4D35-84CC-C9F943D02F3A}"/>
              </a:ext>
            </a:extLst>
          </p:cNvPr>
          <p:cNvSpPr>
            <a:spLocks noGrp="1"/>
          </p:cNvSpPr>
          <p:nvPr>
            <p:ph type="title"/>
          </p:nvPr>
        </p:nvSpPr>
        <p:spPr/>
        <p:txBody>
          <a:bodyPr>
            <a:normAutofit/>
          </a:bodyPr>
          <a:lstStyle/>
          <a:p>
            <a:pPr eaLnBrk="1" hangingPunct="1"/>
            <a:r>
              <a:rPr lang="es-x-int-SDL"/>
              <a:t>Paso 6.2 Crear un plan de trabajo</a:t>
            </a:r>
          </a:p>
        </p:txBody>
      </p:sp>
      <p:graphicFrame>
        <p:nvGraphicFramePr>
          <p:cNvPr id="2" name="Table 3">
            <a:extLst>
              <a:ext uri="{FF2B5EF4-FFF2-40B4-BE49-F238E27FC236}">
                <a16:creationId xmlns:a16="http://schemas.microsoft.com/office/drawing/2014/main" id="{32F008D1-10F6-BE4A-AA1E-94DA137605E6}"/>
              </a:ext>
            </a:extLst>
          </p:cNvPr>
          <p:cNvGraphicFramePr>
            <a:graphicFrameLocks noGrp="1"/>
          </p:cNvGraphicFramePr>
          <p:nvPr>
            <p:extLst>
              <p:ext uri="{D42A27DB-BD31-4B8C-83A1-F6EECF244321}">
                <p14:modId xmlns:p14="http://schemas.microsoft.com/office/powerpoint/2010/main" val="2180612580"/>
              </p:ext>
            </p:extLst>
          </p:nvPr>
        </p:nvGraphicFramePr>
        <p:xfrm>
          <a:off x="671737" y="3827207"/>
          <a:ext cx="10848526" cy="2712536"/>
        </p:xfrm>
        <a:graphic>
          <a:graphicData uri="http://schemas.openxmlformats.org/drawingml/2006/table">
            <a:tbl>
              <a:tblPr firstRow="1" bandRow="1">
                <a:tableStyleId>{93296810-A885-4BE3-A3E7-6D5BEEA58F35}</a:tableStyleId>
              </a:tblPr>
              <a:tblGrid>
                <a:gridCol w="3076126">
                  <a:extLst>
                    <a:ext uri="{9D8B030D-6E8A-4147-A177-3AD203B41FA5}">
                      <a16:colId xmlns:a16="http://schemas.microsoft.com/office/drawing/2014/main" val="2139450282"/>
                    </a:ext>
                  </a:extLst>
                </a:gridCol>
                <a:gridCol w="2639961">
                  <a:extLst>
                    <a:ext uri="{9D8B030D-6E8A-4147-A177-3AD203B41FA5}">
                      <a16:colId xmlns:a16="http://schemas.microsoft.com/office/drawing/2014/main" val="2652197885"/>
                    </a:ext>
                  </a:extLst>
                </a:gridCol>
                <a:gridCol w="3170903">
                  <a:extLst>
                    <a:ext uri="{9D8B030D-6E8A-4147-A177-3AD203B41FA5}">
                      <a16:colId xmlns:a16="http://schemas.microsoft.com/office/drawing/2014/main" val="2191957922"/>
                    </a:ext>
                  </a:extLst>
                </a:gridCol>
                <a:gridCol w="1961536">
                  <a:extLst>
                    <a:ext uri="{9D8B030D-6E8A-4147-A177-3AD203B41FA5}">
                      <a16:colId xmlns:a16="http://schemas.microsoft.com/office/drawing/2014/main" val="1407903445"/>
                    </a:ext>
                  </a:extLst>
                </a:gridCol>
              </a:tblGrid>
              <a:tr h="805938">
                <a:tc>
                  <a:txBody>
                    <a:bodyPr/>
                    <a:lstStyle/>
                    <a:p>
                      <a:r>
                        <a:rPr lang="es-x-int-SDL" sz="2800"/>
                        <a:t>Actividad</a:t>
                      </a:r>
                    </a:p>
                  </a:txBody>
                  <a:tcPr/>
                </a:tc>
                <a:tc>
                  <a:txBody>
                    <a:bodyPr/>
                    <a:lstStyle/>
                    <a:p>
                      <a:r>
                        <a:rPr lang="es-x-int-SDL" sz="2800"/>
                        <a:t>Costo estimado</a:t>
                      </a:r>
                    </a:p>
                  </a:txBody>
                  <a:tcPr/>
                </a:tc>
                <a:tc>
                  <a:txBody>
                    <a:bodyPr/>
                    <a:lstStyle/>
                    <a:p>
                      <a:r>
                        <a:rPr lang="es-x-int-SDL" sz="2800"/>
                        <a:t>Personas responsables</a:t>
                      </a:r>
                    </a:p>
                  </a:txBody>
                  <a:tcPr/>
                </a:tc>
                <a:tc>
                  <a:txBody>
                    <a:bodyPr/>
                    <a:lstStyle/>
                    <a:p>
                      <a:r>
                        <a:rPr lang="es-x-int-SDL" sz="2800"/>
                        <a:t>Línea de tiempo</a:t>
                      </a:r>
                    </a:p>
                  </a:txBody>
                  <a:tcPr/>
                </a:tc>
                <a:extLst>
                  <a:ext uri="{0D108BD9-81ED-4DB2-BD59-A6C34878D82A}">
                    <a16:rowId xmlns:a16="http://schemas.microsoft.com/office/drawing/2014/main" val="939789277"/>
                  </a:ext>
                </a:extLst>
              </a:tr>
              <a:tr h="4419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4337973"/>
                  </a:ext>
                </a:extLst>
              </a:tr>
              <a:tr h="4419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2106196"/>
                  </a:ext>
                </a:extLst>
              </a:tr>
              <a:tr h="4419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72968098"/>
                  </a:ext>
                </a:extLst>
              </a:tr>
              <a:tr h="4419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27953070"/>
                  </a:ext>
                </a:extLst>
              </a:tr>
            </a:tbl>
          </a:graphicData>
        </a:graphic>
      </p:graphicFrame>
      <p:graphicFrame>
        <p:nvGraphicFramePr>
          <p:cNvPr id="4" name="Table 4">
            <a:extLst>
              <a:ext uri="{FF2B5EF4-FFF2-40B4-BE49-F238E27FC236}">
                <a16:creationId xmlns:a16="http://schemas.microsoft.com/office/drawing/2014/main" id="{9470C260-44AB-47B3-8FF2-E3B467D13B01}"/>
              </a:ext>
            </a:extLst>
          </p:cNvPr>
          <p:cNvGraphicFramePr>
            <a:graphicFrameLocks noGrp="1"/>
          </p:cNvGraphicFramePr>
          <p:nvPr>
            <p:extLst>
              <p:ext uri="{D42A27DB-BD31-4B8C-83A1-F6EECF244321}">
                <p14:modId xmlns:p14="http://schemas.microsoft.com/office/powerpoint/2010/main" val="1633251405"/>
              </p:ext>
            </p:extLst>
          </p:nvPr>
        </p:nvGraphicFramePr>
        <p:xfrm>
          <a:off x="671737" y="3281703"/>
          <a:ext cx="10848526" cy="545504"/>
        </p:xfrm>
        <a:graphic>
          <a:graphicData uri="http://schemas.openxmlformats.org/drawingml/2006/table">
            <a:tbl>
              <a:tblPr firstRow="1" bandRow="1">
                <a:tableStyleId>{5C22544A-7EE6-4342-B048-85BDC9FD1C3A}</a:tableStyleId>
              </a:tblPr>
              <a:tblGrid>
                <a:gridCol w="10848526">
                  <a:extLst>
                    <a:ext uri="{9D8B030D-6E8A-4147-A177-3AD203B41FA5}">
                      <a16:colId xmlns:a16="http://schemas.microsoft.com/office/drawing/2014/main" val="844360431"/>
                    </a:ext>
                  </a:extLst>
                </a:gridCol>
              </a:tblGrid>
              <a:tr h="545504">
                <a:tc>
                  <a:txBody>
                    <a:bodyPr/>
                    <a:lstStyle/>
                    <a:p>
                      <a:r>
                        <a:rPr lang="es-x-int-SDL" sz="2800" b="1">
                          <a:solidFill>
                            <a:schemeClr val="lt1"/>
                          </a:solidFill>
                          <a:latin typeface="+mn-lt"/>
                          <a:ea typeface="+mn-ea"/>
                          <a:cs typeface="+mn-cs"/>
                        </a:rPr>
                        <a:t>Coordinador de la estrategia:</a:t>
                      </a:r>
                    </a:p>
                  </a:txBody>
                  <a:tcPr>
                    <a:solidFill>
                      <a:srgbClr val="7AC360"/>
                    </a:solidFill>
                  </a:tcPr>
                </a:tc>
                <a:extLst>
                  <a:ext uri="{0D108BD9-81ED-4DB2-BD59-A6C34878D82A}">
                    <a16:rowId xmlns:a16="http://schemas.microsoft.com/office/drawing/2014/main" val="164389321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EEC89-0E92-AD49-B39B-BD63DC82D2C9}"/>
              </a:ext>
            </a:extLst>
          </p:cNvPr>
          <p:cNvSpPr>
            <a:spLocks noGrp="1"/>
          </p:cNvSpPr>
          <p:nvPr>
            <p:ph type="title"/>
          </p:nvPr>
        </p:nvSpPr>
        <p:spPr/>
        <p:txBody>
          <a:bodyPr>
            <a:normAutofit/>
          </a:bodyPr>
          <a:lstStyle/>
          <a:p>
            <a:r>
              <a:rPr lang="es-x-int-SDL" dirty="0">
                <a:solidFill>
                  <a:srgbClr val="1F4E79"/>
                </a:solidFill>
              </a:rPr>
              <a:t>¿Qué es la </a:t>
            </a:r>
            <a:r>
              <a:rPr lang="fr-BE" dirty="0">
                <a:solidFill>
                  <a:srgbClr val="1F4E79"/>
                </a:solidFill>
              </a:rPr>
              <a:t>a</a:t>
            </a:r>
            <a:r>
              <a:rPr lang="es-x-int-SDL" dirty="0">
                <a:solidFill>
                  <a:srgbClr val="1F4E79"/>
                </a:solidFill>
              </a:rPr>
              <a:t>dvocacy SMART?</a:t>
            </a:r>
          </a:p>
        </p:txBody>
      </p:sp>
      <p:sp>
        <p:nvSpPr>
          <p:cNvPr id="6" name="Content Placeholder 5">
            <a:extLst>
              <a:ext uri="{FF2B5EF4-FFF2-40B4-BE49-F238E27FC236}">
                <a16:creationId xmlns:a16="http://schemas.microsoft.com/office/drawing/2014/main" id="{6B340D5C-48E4-D04B-BC4A-D6FC841E13AD}"/>
              </a:ext>
            </a:extLst>
          </p:cNvPr>
          <p:cNvSpPr>
            <a:spLocks noGrp="1"/>
          </p:cNvSpPr>
          <p:nvPr>
            <p:ph idx="1"/>
          </p:nvPr>
        </p:nvSpPr>
        <p:spPr>
          <a:xfrm>
            <a:off x="761114" y="1550368"/>
            <a:ext cx="10515600" cy="4414664"/>
          </a:xfrm>
        </p:spPr>
        <p:txBody>
          <a:bodyPr>
            <a:normAutofit fontScale="85000" lnSpcReduction="10000"/>
          </a:bodyPr>
          <a:lstStyle/>
          <a:p>
            <a:endParaRPr lang="en-US" dirty="0"/>
          </a:p>
          <a:p>
            <a:pPr marL="512064" indent="-512064">
              <a:lnSpc>
                <a:spcPct val="130000"/>
              </a:lnSpc>
            </a:pPr>
            <a:r>
              <a:rPr lang="es-x-int-SDL" sz="3200" dirty="0"/>
              <a:t>Se enfoca en las posibilidades para alcanzar un objetivo</a:t>
            </a:r>
            <a:r>
              <a:rPr lang="fr-BE" sz="3200" dirty="0"/>
              <a:t> </a:t>
            </a:r>
            <a:r>
              <a:rPr lang="es-x-int-SDL" sz="3200" dirty="0"/>
              <a:t>a largo plazo </a:t>
            </a:r>
            <a:r>
              <a:rPr lang="en-US" sz="3200" dirty="0"/>
              <a:t>o </a:t>
            </a:r>
            <a:r>
              <a:rPr lang="fr-BE" sz="3200" dirty="0" err="1"/>
              <a:t>general</a:t>
            </a:r>
            <a:r>
              <a:rPr lang="fr-BE" sz="3200" dirty="0"/>
              <a:t> </a:t>
            </a:r>
            <a:r>
              <a:rPr lang="es-x-int-SDL" sz="3200" dirty="0"/>
              <a:t>a través de </a:t>
            </a:r>
            <a:r>
              <a:rPr lang="fr-BE" sz="3200" dirty="0"/>
              <a:t>resultados </a:t>
            </a:r>
            <a:r>
              <a:rPr lang="es-x-int-SDL" sz="3200" dirty="0"/>
              <a:t>de advocacy a corto plazo</a:t>
            </a:r>
          </a:p>
          <a:p>
            <a:pPr marL="512064" indent="-512064">
              <a:lnSpc>
                <a:spcPct val="130000"/>
              </a:lnSpc>
            </a:pPr>
            <a:r>
              <a:rPr lang="es-x-int-SDL" sz="3200" dirty="0"/>
              <a:t>Evalúa las oportunidades de acción colectiva y toma decisiones</a:t>
            </a:r>
          </a:p>
          <a:p>
            <a:pPr marL="512064" indent="-512064">
              <a:lnSpc>
                <a:spcPct val="130000"/>
              </a:lnSpc>
            </a:pPr>
            <a:r>
              <a:rPr lang="es-x-int-SDL" sz="3200" dirty="0"/>
              <a:t>Identifica al tomador de decisiones adecuado</a:t>
            </a:r>
          </a:p>
          <a:p>
            <a:pPr marL="512064" indent="-512064">
              <a:lnSpc>
                <a:spcPct val="130000"/>
              </a:lnSpc>
            </a:pPr>
            <a:r>
              <a:rPr lang="es-x-int-SDL" sz="3200" dirty="0"/>
              <a:t>Anticipa la información y los conocimientos que convencerán al tomador de decisiones a </a:t>
            </a:r>
            <a:r>
              <a:rPr lang="en-US" sz="3200" dirty="0"/>
              <a:t>tomar</a:t>
            </a:r>
            <a:r>
              <a:rPr lang="es-x-int-SDL" sz="3200" dirty="0"/>
              <a:t> una acción</a:t>
            </a:r>
          </a:p>
          <a:p>
            <a:endParaRPr lang="en-US" dirty="0">
              <a:latin typeface="Gill Sans MT" panose="020B0502020104020203" pitchFamily="34" charset="77"/>
            </a:endParaRPr>
          </a:p>
        </p:txBody>
      </p:sp>
    </p:spTree>
    <p:extLst>
      <p:ext uri="{BB962C8B-B14F-4D97-AF65-F5344CB8AC3E}">
        <p14:creationId xmlns:p14="http://schemas.microsoft.com/office/powerpoint/2010/main" val="416041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8064896A-B7DE-4545-9605-1445A9ED8649}"/>
              </a:ext>
            </a:extLst>
          </p:cNvPr>
          <p:cNvSpPr>
            <a:spLocks noGrp="1"/>
          </p:cNvSpPr>
          <p:nvPr>
            <p:ph type="title"/>
          </p:nvPr>
        </p:nvSpPr>
        <p:spPr/>
        <p:txBody>
          <a:bodyPr/>
          <a:lstStyle/>
          <a:p>
            <a:pPr eaLnBrk="1" hangingPunct="1"/>
            <a:r>
              <a:rPr lang="es-x-int-SDL" dirty="0">
                <a:solidFill>
                  <a:srgbClr val="1F4E79"/>
                </a:solidFill>
              </a:rPr>
              <a:t>Evaluación</a:t>
            </a:r>
          </a:p>
        </p:txBody>
      </p:sp>
      <p:sp>
        <p:nvSpPr>
          <p:cNvPr id="2" name="TextBox 1">
            <a:extLst>
              <a:ext uri="{FF2B5EF4-FFF2-40B4-BE49-F238E27FC236}">
                <a16:creationId xmlns:a16="http://schemas.microsoft.com/office/drawing/2014/main" id="{EBEE1393-8E80-4EF0-B604-E83684850EB6}"/>
              </a:ext>
            </a:extLst>
          </p:cNvPr>
          <p:cNvSpPr txBox="1"/>
          <p:nvPr/>
        </p:nvSpPr>
        <p:spPr>
          <a:xfrm>
            <a:off x="1063572" y="1957986"/>
            <a:ext cx="9677400" cy="1569660"/>
          </a:xfrm>
          <a:prstGeom prst="rect">
            <a:avLst/>
          </a:prstGeom>
          <a:noFill/>
        </p:spPr>
        <p:txBody>
          <a:bodyPr wrap="square" rtlCol="0">
            <a:spAutoFit/>
          </a:bodyPr>
          <a:lstStyle/>
          <a:p>
            <a:pPr algn="ctr"/>
            <a:r>
              <a:rPr lang="es-x-int-SDL" sz="4800" dirty="0">
                <a:latin typeface="Tahoma" panose="020B0604030504040204" pitchFamily="34" charset="0"/>
                <a:ea typeface="Tahoma" panose="020B0604030504040204" pitchFamily="34" charset="0"/>
                <a:cs typeface="Tahoma" panose="020B0604030504040204" pitchFamily="34" charset="0"/>
              </a:rPr>
              <a:t>¡Gracias! </a:t>
            </a:r>
          </a:p>
          <a:p>
            <a:pPr algn="ctr"/>
            <a:r>
              <a:rPr lang="es-x-int-SDL" sz="4800" dirty="0">
                <a:latin typeface="Tahoma" panose="020B0604030504040204" pitchFamily="34" charset="0"/>
                <a:ea typeface="Tahoma" panose="020B0604030504040204" pitchFamily="34" charset="0"/>
                <a:cs typeface="Tahoma" panose="020B0604030504040204" pitchFamily="34" charset="0"/>
              </a:rPr>
              <a:t>Les agradecemos sus comentarios.</a:t>
            </a:r>
          </a:p>
        </p:txBody>
      </p:sp>
      <p:sp>
        <p:nvSpPr>
          <p:cNvPr id="3" name="Rectangle 2">
            <a:extLst>
              <a:ext uri="{FF2B5EF4-FFF2-40B4-BE49-F238E27FC236}">
                <a16:creationId xmlns:a16="http://schemas.microsoft.com/office/drawing/2014/main" id="{50057A5D-49AC-7246-959B-A1F11631647E}"/>
              </a:ext>
            </a:extLst>
          </p:cNvPr>
          <p:cNvSpPr/>
          <p:nvPr/>
        </p:nvSpPr>
        <p:spPr>
          <a:xfrm>
            <a:off x="697424"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8" name="Rectangle 7">
            <a:extLst>
              <a:ext uri="{FF2B5EF4-FFF2-40B4-BE49-F238E27FC236}">
                <a16:creationId xmlns:a16="http://schemas.microsoft.com/office/drawing/2014/main" id="{0D7A6A4E-AF02-8049-B629-8D77193FC4EE}"/>
              </a:ext>
            </a:extLst>
          </p:cNvPr>
          <p:cNvSpPr/>
          <p:nvPr/>
        </p:nvSpPr>
        <p:spPr>
          <a:xfrm>
            <a:off x="340704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0" name="Rectangle 9">
            <a:extLst>
              <a:ext uri="{FF2B5EF4-FFF2-40B4-BE49-F238E27FC236}">
                <a16:creationId xmlns:a16="http://schemas.microsoft.com/office/drawing/2014/main" id="{97174C9C-CC43-C646-B131-2418960FB15E}"/>
              </a:ext>
            </a:extLst>
          </p:cNvPr>
          <p:cNvSpPr/>
          <p:nvPr/>
        </p:nvSpPr>
        <p:spPr>
          <a:xfrm>
            <a:off x="6145080"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1" name="Rectangle 10">
            <a:extLst>
              <a:ext uri="{FF2B5EF4-FFF2-40B4-BE49-F238E27FC236}">
                <a16:creationId xmlns:a16="http://schemas.microsoft.com/office/drawing/2014/main" id="{5C7A6C26-8CE3-6A4D-8ACF-D2F3D9208FF1}"/>
              </a:ext>
            </a:extLst>
          </p:cNvPr>
          <p:cNvSpPr/>
          <p:nvPr/>
        </p:nvSpPr>
        <p:spPr>
          <a:xfrm>
            <a:off x="888311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Tree>
    <p:extLst>
      <p:ext uri="{BB962C8B-B14F-4D97-AF65-F5344CB8AC3E}">
        <p14:creationId xmlns:p14="http://schemas.microsoft.com/office/powerpoint/2010/main" val="4237465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03E23C-8383-4ACE-A75E-2CD4F85ABEF6}"/>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3600" dirty="0">
              <a:latin typeface="Arial" panose="020B0604020202020204" pitchFamily="34" charset="0"/>
              <a:ea typeface="+mj-ea"/>
              <a:cs typeface="Arial" panose="020B0604020202020204" pitchFamily="34" charset="0"/>
            </a:endParaRPr>
          </a:p>
        </p:txBody>
      </p:sp>
      <p:sp>
        <p:nvSpPr>
          <p:cNvPr id="9" name="Text Placeholder 5">
            <a:extLst>
              <a:ext uri="{FF2B5EF4-FFF2-40B4-BE49-F238E27FC236}">
                <a16:creationId xmlns:a16="http://schemas.microsoft.com/office/drawing/2014/main" id="{4211714B-57D0-44CD-9F62-C837D750D739}"/>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en-US" sz="2400" dirty="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84E7547F-713F-604E-B50D-53F0B5FB9FFB}"/>
              </a:ext>
            </a:extLst>
          </p:cNvPr>
          <p:cNvSpPr>
            <a:spLocks noGrp="1"/>
          </p:cNvSpPr>
          <p:nvPr>
            <p:ph type="title"/>
          </p:nvPr>
        </p:nvSpPr>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Fase 3 </a:t>
            </a:r>
          </a:p>
        </p:txBody>
      </p:sp>
      <p:sp>
        <p:nvSpPr>
          <p:cNvPr id="3" name="Text Placeholder 2">
            <a:extLst>
              <a:ext uri="{FF2B5EF4-FFF2-40B4-BE49-F238E27FC236}">
                <a16:creationId xmlns:a16="http://schemas.microsoft.com/office/drawing/2014/main" id="{7C10A74D-007C-3C46-B0CA-81049EC1F829}"/>
              </a:ext>
            </a:extLst>
          </p:cNvPr>
          <p:cNvSpPr>
            <a:spLocks noGrp="1"/>
          </p:cNvSpPr>
          <p:nvPr>
            <p:ph idx="1"/>
          </p:nvPr>
        </p:nvSpPr>
        <p:spPr>
          <a:xfrm>
            <a:off x="838200" y="1793168"/>
            <a:ext cx="10515600" cy="4414664"/>
          </a:xfrm>
        </p:spPr>
        <p:txBody>
          <a:bodyPr>
            <a:normAutofit lnSpcReduction="10000"/>
          </a:bodyPr>
          <a:lstStyle/>
          <a:p>
            <a:pPr marL="347472" indent="-347472">
              <a:lnSpc>
                <a:spcPct val="100000"/>
              </a:lnSpc>
              <a:spcBef>
                <a:spcPts val="900"/>
              </a:spcBef>
              <a:spcAft>
                <a:spcPts val="900"/>
              </a:spcAft>
            </a:pPr>
            <a:r>
              <a:rPr lang="es-x-int-SDL" dirty="0"/>
              <a:t>En esta fase se dinamiza al grupo de trabajo de advocacy para que se comunique de forma clara y concisa, desarrolle un marco de monitoreo y continúe el ciclo de advocacy. </a:t>
            </a:r>
          </a:p>
          <a:p>
            <a:pPr marL="347472" indent="-347472">
              <a:lnSpc>
                <a:spcPct val="100000"/>
              </a:lnSpc>
              <a:spcBef>
                <a:spcPts val="900"/>
              </a:spcBef>
              <a:spcAft>
                <a:spcPts val="900"/>
              </a:spcAft>
            </a:pPr>
            <a:r>
              <a:rPr lang="es-x-int-SDL" dirty="0"/>
              <a:t>Es posible que no pueda o no desee completar las tres fases de </a:t>
            </a:r>
            <a:r>
              <a:rPr lang="fr-BE" dirty="0"/>
              <a:t>a</a:t>
            </a:r>
            <a:r>
              <a:rPr lang="es-x-int-SDL" dirty="0"/>
              <a:t>dvocacy SMART en una sola sesión de facilitación.</a:t>
            </a:r>
          </a:p>
          <a:p>
            <a:pPr marL="347472" indent="-347472">
              <a:lnSpc>
                <a:spcPct val="100000"/>
              </a:lnSpc>
              <a:spcBef>
                <a:spcPts val="900"/>
              </a:spcBef>
              <a:spcAft>
                <a:spcPts val="900"/>
              </a:spcAft>
            </a:pPr>
            <a:r>
              <a:rPr lang="es-x-int-SDL" dirty="0"/>
              <a:t>Puede optar por establecer una segunda facilitación para la fase 3. </a:t>
            </a:r>
          </a:p>
          <a:p>
            <a:pPr marL="347472" indent="-347472">
              <a:lnSpc>
                <a:spcPct val="100000"/>
              </a:lnSpc>
              <a:spcBef>
                <a:spcPts val="900"/>
              </a:spcBef>
              <a:spcAft>
                <a:spcPts val="900"/>
              </a:spcAft>
            </a:pPr>
            <a:r>
              <a:rPr lang="es-x-int-SDL" dirty="0"/>
              <a:t>También es útil revisar los pasos 7 a 9 después de una primer o reciente </a:t>
            </a:r>
            <a:r>
              <a:rPr lang="fr-BE" dirty="0"/>
              <a:t>resultado o </a:t>
            </a:r>
            <a:r>
              <a:rPr lang="es-x-int-SDL" dirty="0"/>
              <a:t>victoria de advocacy.</a:t>
            </a:r>
          </a:p>
        </p:txBody>
      </p:sp>
    </p:spTree>
    <p:extLst>
      <p:ext uri="{BB962C8B-B14F-4D97-AF65-F5344CB8AC3E}">
        <p14:creationId xmlns:p14="http://schemas.microsoft.com/office/powerpoint/2010/main" val="259672022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DDCE68-2EB8-524F-AB10-BD92942D0A8E}"/>
              </a:ext>
            </a:extLst>
          </p:cNvPr>
          <p:cNvSpPr>
            <a:spLocks noGrp="1"/>
          </p:cNvSpPr>
          <p:nvPr>
            <p:ph type="title"/>
          </p:nvPr>
        </p:nvSpPr>
        <p:spPr/>
        <p:txBody>
          <a:bodyPr/>
          <a:lstStyle/>
          <a:p>
            <a:r>
              <a:rPr lang="es-x-int-SDL" dirty="0"/>
              <a:t>Fase 3</a:t>
            </a:r>
            <a:r>
              <a:rPr lang="en-US" dirty="0"/>
              <a:t>.</a:t>
            </a:r>
            <a:r>
              <a:rPr lang="fr-BE" dirty="0"/>
              <a:t> L</a:t>
            </a:r>
            <a:r>
              <a:rPr lang="es-x-int-SDL" dirty="0"/>
              <a:t>ograr cambio</a:t>
            </a:r>
          </a:p>
        </p:txBody>
      </p:sp>
      <p:pic>
        <p:nvPicPr>
          <p:cNvPr id="5" name="Espace réservé du contenu 4">
            <a:extLst>
              <a:ext uri="{FF2B5EF4-FFF2-40B4-BE49-F238E27FC236}">
                <a16:creationId xmlns:a16="http://schemas.microsoft.com/office/drawing/2014/main" id="{CB27A0CF-E3A3-4F44-9A89-0F77D1EE467B}"/>
              </a:ext>
            </a:extLst>
          </p:cNvPr>
          <p:cNvPicPr>
            <a:picLocks noGrp="1" noChangeAspect="1"/>
          </p:cNvPicPr>
          <p:nvPr>
            <p:ph idx="1"/>
          </p:nvPr>
        </p:nvPicPr>
        <p:blipFill>
          <a:blip r:embed="rId3"/>
          <a:srcRect/>
          <a:stretch/>
        </p:blipFill>
        <p:spPr>
          <a:xfrm>
            <a:off x="2649366" y="1115230"/>
            <a:ext cx="5826419" cy="5826419"/>
          </a:xfrm>
        </p:spPr>
      </p:pic>
    </p:spTree>
    <p:extLst>
      <p:ext uri="{BB962C8B-B14F-4D97-AF65-F5344CB8AC3E}">
        <p14:creationId xmlns:p14="http://schemas.microsoft.com/office/powerpoint/2010/main" val="2512052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82" name="TextBox 1">
            <a:extLst>
              <a:ext uri="{FF2B5EF4-FFF2-40B4-BE49-F238E27FC236}">
                <a16:creationId xmlns:a16="http://schemas.microsoft.com/office/drawing/2014/main" id="{7752A927-8E4D-432E-B2E7-DBFA3F83EEFF}"/>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en-US" altLang="en-US" sz="1800">
              <a:solidFill>
                <a:schemeClr val="tx1"/>
              </a:solidFill>
              <a:latin typeface="National Book" charset="0"/>
            </a:endParaRPr>
          </a:p>
        </p:txBody>
      </p:sp>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569027" y="184633"/>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7</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rmAutofit/>
          </a:bodyPr>
          <a:lstStyle/>
          <a:p>
            <a:pPr>
              <a:spcBef>
                <a:spcPct val="0"/>
              </a:spcBef>
              <a:buNone/>
            </a:pPr>
            <a:r>
              <a:rPr lang="es-x-int-SDL" b="1"/>
              <a:t>Reserve entre 20 y 30 minutos para cubrir el contenido del paso 7. Si utiliza el paso 7 para elaborar materiales de advocacy nuevos o actualizar los existentes, puede que necesite más tiempo.</a:t>
            </a:r>
          </a:p>
          <a:p>
            <a:pPr>
              <a:spcBef>
                <a:spcPct val="0"/>
              </a:spcBef>
              <a:buNone/>
            </a:pPr>
            <a:endParaRPr lang="en-US" altLang="en-US" b="1" dirty="0"/>
          </a:p>
          <a:p>
            <a:pPr marL="0" indent="0">
              <a:lnSpc>
                <a:spcPct val="70000"/>
              </a:lnSpc>
              <a:buNone/>
            </a:pPr>
            <a:r>
              <a:rPr lang="es-x-int-SDL" sz="2800" u="sng"/>
              <a:t>Antes de la sesión:</a:t>
            </a:r>
          </a:p>
          <a:p>
            <a:pPr marL="347472" indent="-347472">
              <a:lnSpc>
                <a:spcPct val="100000"/>
              </a:lnSpc>
              <a:spcBef>
                <a:spcPts val="900"/>
              </a:spcBef>
              <a:spcAft>
                <a:spcPts val="900"/>
              </a:spcAft>
            </a:pPr>
            <a:r>
              <a:rPr lang="es-x-int-SDL" sz="2800"/>
              <a:t>Adapte la diapositiva 75 para incluir un material de comunicación relevante a nivel local. </a:t>
            </a:r>
          </a:p>
          <a:p>
            <a:pPr>
              <a:spcBef>
                <a:spcPct val="0"/>
              </a:spcBef>
              <a:buNone/>
            </a:pPr>
            <a:endParaRPr lang="en-US" altLang="en-US" b="1" dirty="0"/>
          </a:p>
        </p:txBody>
      </p:sp>
    </p:spTree>
    <p:extLst>
      <p:ext uri="{BB962C8B-B14F-4D97-AF65-F5344CB8AC3E}">
        <p14:creationId xmlns:p14="http://schemas.microsoft.com/office/powerpoint/2010/main" val="27493100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E177EBE5-CF7D-614F-853C-79497B93E12E}"/>
              </a:ext>
            </a:extLst>
          </p:cNvPr>
          <p:cNvSpPr txBox="1"/>
          <p:nvPr/>
        </p:nvSpPr>
        <p:spPr>
          <a:xfrm>
            <a:off x="6714066" y="2902745"/>
            <a:ext cx="4859866" cy="1938992"/>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7</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M</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ateriales de advocacy </a:t>
            </a:r>
          </a:p>
        </p:txBody>
      </p:sp>
      <p:pic>
        <p:nvPicPr>
          <p:cNvPr id="6" name="Image 5">
            <a:extLst>
              <a:ext uri="{FF2B5EF4-FFF2-40B4-BE49-F238E27FC236}">
                <a16:creationId xmlns:a16="http://schemas.microsoft.com/office/drawing/2014/main" id="{DA041BFA-6DC9-49B7-A410-52B35CD0BCA7}"/>
              </a:ext>
            </a:extLst>
          </p:cNvPr>
          <p:cNvPicPr>
            <a:picLocks noChangeAspect="1"/>
          </p:cNvPicPr>
          <p:nvPr/>
        </p:nvPicPr>
        <p:blipFill>
          <a:blip r:embed="rId3"/>
          <a:srcRect/>
          <a:stretch/>
        </p:blipFill>
        <p:spPr>
          <a:xfrm>
            <a:off x="386857" y="439612"/>
            <a:ext cx="5586050" cy="5586050"/>
          </a:xfrm>
          <a:prstGeom prst="rect">
            <a:avLst/>
          </a:prstGeom>
        </p:spPr>
      </p:pic>
    </p:spTree>
    <p:extLst>
      <p:ext uri="{BB962C8B-B14F-4D97-AF65-F5344CB8AC3E}">
        <p14:creationId xmlns:p14="http://schemas.microsoft.com/office/powerpoint/2010/main" val="730254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1E2764-E1CF-4B86-96B3-DA47DE661C00}"/>
              </a:ext>
            </a:extLst>
          </p:cNvPr>
          <p:cNvSpPr>
            <a:spLocks noGrp="1"/>
          </p:cNvSpPr>
          <p:nvPr>
            <p:ph idx="1"/>
          </p:nvPr>
        </p:nvSpPr>
        <p:spPr>
          <a:xfrm>
            <a:off x="838200" y="1631253"/>
            <a:ext cx="6816213" cy="5047206"/>
          </a:xfrm>
        </p:spPr>
        <p:txBody>
          <a:bodyPr>
            <a:normAutofit fontScale="62500" lnSpcReduction="20000"/>
          </a:bodyPr>
          <a:lstStyle/>
          <a:p>
            <a:pPr marL="512064" indent="-512064">
              <a:lnSpc>
                <a:spcPct val="130000"/>
              </a:lnSpc>
              <a:buNone/>
              <a:defRPr/>
            </a:pPr>
            <a:r>
              <a:rPr lang="es-x-int-SDL" sz="4000" dirty="0"/>
              <a:t>Características de una comunicación eficaz:</a:t>
            </a:r>
          </a:p>
          <a:p>
            <a:pPr marL="347472" indent="-347472">
              <a:lnSpc>
                <a:spcPct val="120000"/>
              </a:lnSpc>
              <a:spcBef>
                <a:spcPts val="900"/>
              </a:spcBef>
              <a:spcAft>
                <a:spcPts val="900"/>
              </a:spcAft>
              <a:defRPr/>
            </a:pPr>
            <a:r>
              <a:rPr lang="es-x-int-SDL" sz="3600" b="1" dirty="0"/>
              <a:t>Clara y concisa: </a:t>
            </a:r>
            <a:r>
              <a:rPr lang="es-x-int-SDL" sz="3600" dirty="0"/>
              <a:t>toda la comunicación presentada apoya su objetivo SMART, por ejemplo, en una o dos caras de una página impresa</a:t>
            </a:r>
          </a:p>
          <a:p>
            <a:pPr marL="347472" indent="-347472">
              <a:lnSpc>
                <a:spcPct val="120000"/>
              </a:lnSpc>
              <a:spcBef>
                <a:spcPts val="900"/>
              </a:spcBef>
              <a:spcAft>
                <a:spcPts val="900"/>
              </a:spcAft>
              <a:defRPr/>
            </a:pPr>
            <a:r>
              <a:rPr lang="es-x-int-SDL" sz="3600" b="1" dirty="0"/>
              <a:t>Basada en la evidencia, </a:t>
            </a:r>
            <a:r>
              <a:rPr lang="es-x-int-SDL" sz="3600" dirty="0"/>
              <a:t>pero no demasiado técnica</a:t>
            </a:r>
          </a:p>
          <a:p>
            <a:pPr marL="347472" indent="-347472">
              <a:lnSpc>
                <a:spcPct val="120000"/>
              </a:lnSpc>
              <a:spcBef>
                <a:spcPts val="900"/>
              </a:spcBef>
              <a:spcAft>
                <a:spcPts val="900"/>
              </a:spcAft>
              <a:defRPr/>
            </a:pPr>
            <a:r>
              <a:rPr lang="es-x-int-SDL" sz="3600" b="1" dirty="0"/>
              <a:t>Relevante y específica </a:t>
            </a:r>
            <a:r>
              <a:rPr lang="es-x-int-SDL" sz="3600" dirty="0"/>
              <a:t>sobre la ubicación y el momento</a:t>
            </a:r>
          </a:p>
          <a:p>
            <a:pPr marL="347472" indent="-347472">
              <a:lnSpc>
                <a:spcPct val="120000"/>
              </a:lnSpc>
              <a:spcBef>
                <a:spcPts val="900"/>
              </a:spcBef>
              <a:spcAft>
                <a:spcPts val="900"/>
              </a:spcAft>
              <a:defRPr/>
            </a:pPr>
            <a:r>
              <a:rPr lang="es-x-int-SDL" sz="3600" b="1" dirty="0"/>
              <a:t>Ejecutable y urgente</a:t>
            </a:r>
          </a:p>
          <a:p>
            <a:pPr marL="0" indent="0">
              <a:buNone/>
              <a:defRPr/>
            </a:pPr>
            <a:endParaRPr lang="en-US" dirty="0">
              <a:solidFill>
                <a:schemeClr val="tx1"/>
              </a:solidFill>
            </a:endParaRPr>
          </a:p>
          <a:p>
            <a:pPr>
              <a:defRPr/>
            </a:pPr>
            <a:endParaRPr lang="en-GB" dirty="0"/>
          </a:p>
        </p:txBody>
      </p:sp>
      <p:sp>
        <p:nvSpPr>
          <p:cNvPr id="148482" name="Title 1">
            <a:extLst>
              <a:ext uri="{FF2B5EF4-FFF2-40B4-BE49-F238E27FC236}">
                <a16:creationId xmlns:a16="http://schemas.microsoft.com/office/drawing/2014/main" id="{BEF806D7-F9C7-4769-8D1A-9D00C24BB056}"/>
              </a:ext>
            </a:extLst>
          </p:cNvPr>
          <p:cNvSpPr>
            <a:spLocks noGrp="1"/>
          </p:cNvSpPr>
          <p:nvPr>
            <p:ph type="title"/>
          </p:nvPr>
        </p:nvSpPr>
        <p:spPr>
          <a:noFill/>
        </p:spPr>
        <p:txBody>
          <a:bodyPr/>
          <a:lstStyle/>
          <a:p>
            <a:r>
              <a:rPr lang="es-x-int-SDL"/>
              <a:t>Paso 7—Elaborar los materiales</a:t>
            </a:r>
          </a:p>
        </p:txBody>
      </p:sp>
      <p:sp>
        <p:nvSpPr>
          <p:cNvPr id="2" name="TextBox 1">
            <a:extLst>
              <a:ext uri="{FF2B5EF4-FFF2-40B4-BE49-F238E27FC236}">
                <a16:creationId xmlns:a16="http://schemas.microsoft.com/office/drawing/2014/main" id="{B729D2FD-A1F5-7048-B6F5-C3D94E56BCE4}"/>
              </a:ext>
            </a:extLst>
          </p:cNvPr>
          <p:cNvSpPr txBox="1"/>
          <p:nvPr/>
        </p:nvSpPr>
        <p:spPr>
          <a:xfrm>
            <a:off x="10542494" y="430306"/>
            <a:ext cx="184731" cy="369332"/>
          </a:xfrm>
          <a:prstGeom prst="rect">
            <a:avLst/>
          </a:prstGeom>
          <a:noFill/>
        </p:spPr>
        <p:txBody>
          <a:bodyPr wrap="none" rtlCol="0">
            <a:spAutoFit/>
          </a:bodyPr>
          <a:lstStyle/>
          <a:p>
            <a:endParaRPr lang="en-US" dirty="0"/>
          </a:p>
        </p:txBody>
      </p:sp>
      <p:sp>
        <p:nvSpPr>
          <p:cNvPr id="5" name="Content Placeholder 19">
            <a:extLst>
              <a:ext uri="{FF2B5EF4-FFF2-40B4-BE49-F238E27FC236}">
                <a16:creationId xmlns:a16="http://schemas.microsoft.com/office/drawing/2014/main" id="{AB93AC41-B205-48CB-B81C-C1494400CC82}"/>
              </a:ext>
            </a:extLst>
          </p:cNvPr>
          <p:cNvSpPr txBox="1">
            <a:spLocks/>
          </p:cNvSpPr>
          <p:nvPr/>
        </p:nvSpPr>
        <p:spPr>
          <a:xfrm>
            <a:off x="7861642" y="1657124"/>
            <a:ext cx="3853869" cy="4770569"/>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BE" sz="2000" dirty="0"/>
          </a:p>
          <a:p>
            <a:pPr marL="0" indent="0" algn="ctr">
              <a:buFont typeface="Arial" panose="020B0604020202020204" pitchFamily="34" charset="0"/>
              <a:buNone/>
            </a:pPr>
            <a:endParaRPr lang="fr-BE" sz="2000" dirty="0"/>
          </a:p>
          <a:p>
            <a:pPr marL="0" indent="0" algn="ctr">
              <a:buFont typeface="Arial" panose="020B0604020202020204" pitchFamily="34" charset="0"/>
              <a:buNone/>
            </a:pPr>
            <a:endParaRPr lang="fr-BE" sz="2000" dirty="0"/>
          </a:p>
          <a:p>
            <a:pPr marL="0" indent="0" algn="ctr">
              <a:buFont typeface="Arial" panose="020B0604020202020204" pitchFamily="34" charset="0"/>
              <a:buNone/>
            </a:pPr>
            <a:r>
              <a:rPr lang="es-x-int-SDL" sz="2000" dirty="0"/>
              <a:t>[Insertar aquí un ejemplo de resumen de advocacy, vídeo o foto]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ADD1-2D5D-4C5E-AA15-9623DC20208B}"/>
              </a:ext>
            </a:extLst>
          </p:cNvPr>
          <p:cNvSpPr>
            <a:spLocks noGrp="1"/>
          </p:cNvSpPr>
          <p:nvPr>
            <p:ph type="title"/>
          </p:nvPr>
        </p:nvSpPr>
        <p:spPr>
          <a:xfrm>
            <a:off x="846944" y="179541"/>
            <a:ext cx="10957127" cy="782053"/>
          </a:xfrm>
        </p:spPr>
        <p:txBody>
          <a:bodyPr>
            <a:normAutofit/>
          </a:bodyPr>
          <a:lstStyle/>
          <a:p>
            <a:pPr>
              <a:defRPr/>
            </a:pPr>
            <a:r>
              <a:rPr lang="es-x-int-SDL"/>
              <a:t>Paso 7—Reunirse con el tomador de decisiones</a:t>
            </a:r>
          </a:p>
        </p:txBody>
      </p:sp>
      <p:graphicFrame>
        <p:nvGraphicFramePr>
          <p:cNvPr id="5" name="Diagram 2">
            <a:extLst>
              <a:ext uri="{FF2B5EF4-FFF2-40B4-BE49-F238E27FC236}">
                <a16:creationId xmlns:a16="http://schemas.microsoft.com/office/drawing/2014/main" id="{3FB179F0-B17E-4C20-B747-002F89A033A9}"/>
              </a:ext>
            </a:extLst>
          </p:cNvPr>
          <p:cNvGraphicFramePr/>
          <p:nvPr>
            <p:extLst>
              <p:ext uri="{D42A27DB-BD31-4B8C-83A1-F6EECF244321}">
                <p14:modId xmlns:p14="http://schemas.microsoft.com/office/powerpoint/2010/main" val="3142691127"/>
              </p:ext>
            </p:extLst>
          </p:nvPr>
        </p:nvGraphicFramePr>
        <p:xfrm>
          <a:off x="609599" y="1039658"/>
          <a:ext cx="11194473" cy="536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03E23C-8383-4ACE-A75E-2CD4F85ABEF6}"/>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3600" dirty="0">
              <a:latin typeface="Arial" panose="020B0604020202020204" pitchFamily="34" charset="0"/>
              <a:ea typeface="+mj-ea"/>
              <a:cs typeface="Arial" panose="020B0604020202020204" pitchFamily="34" charset="0"/>
            </a:endParaRPr>
          </a:p>
        </p:txBody>
      </p:sp>
      <p:sp>
        <p:nvSpPr>
          <p:cNvPr id="152582" name="TextBox 1">
            <a:extLst>
              <a:ext uri="{FF2B5EF4-FFF2-40B4-BE49-F238E27FC236}">
                <a16:creationId xmlns:a16="http://schemas.microsoft.com/office/drawing/2014/main" id="{7752A927-8E4D-432E-B2E7-DBFA3F83EEFF}"/>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en-US" altLang="en-US" sz="1800">
              <a:solidFill>
                <a:schemeClr val="tx1"/>
              </a:solidFill>
              <a:latin typeface="National Book" charset="0"/>
            </a:endParaRPr>
          </a:p>
        </p:txBody>
      </p:sp>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676400" y="152400"/>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8</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rmAutofit fontScale="92500" lnSpcReduction="20000"/>
          </a:bodyPr>
          <a:lstStyle/>
          <a:p>
            <a:pPr>
              <a:spcBef>
                <a:spcPct val="0"/>
              </a:spcBef>
              <a:buNone/>
            </a:pPr>
            <a:r>
              <a:rPr lang="es-x-int-SDL" b="1" dirty="0"/>
              <a:t>Reserve 2-3 horas para el paso 8.</a:t>
            </a:r>
          </a:p>
          <a:p>
            <a:pPr>
              <a:spcBef>
                <a:spcPct val="0"/>
              </a:spcBef>
              <a:buNone/>
            </a:pPr>
            <a:endParaRPr lang="en-US" altLang="en-US" b="1" dirty="0"/>
          </a:p>
          <a:p>
            <a:pPr marL="0" indent="0">
              <a:lnSpc>
                <a:spcPct val="80000"/>
              </a:lnSpc>
              <a:buNone/>
            </a:pPr>
            <a:r>
              <a:rPr lang="es-x-int-SDL" u="sng" dirty="0"/>
              <a:t>Antes de la sesión: </a:t>
            </a:r>
          </a:p>
          <a:p>
            <a:pPr marL="347472" indent="-347472">
              <a:lnSpc>
                <a:spcPct val="110000"/>
              </a:lnSpc>
              <a:spcBef>
                <a:spcPts val="900"/>
              </a:spcBef>
              <a:spcAft>
                <a:spcPts val="900"/>
              </a:spcAft>
            </a:pPr>
            <a:r>
              <a:rPr lang="es-x-int-SDL" dirty="0"/>
              <a:t>Prepare hojas de rotafolio o una pizarra con los títulos "Productos", "Resultados" e "Impacto" para grabar los ejercicios de lluvia de ideas.</a:t>
            </a:r>
          </a:p>
          <a:p>
            <a:pPr marL="0" indent="0">
              <a:lnSpc>
                <a:spcPct val="80000"/>
              </a:lnSpc>
              <a:buNone/>
            </a:pPr>
            <a:r>
              <a:rPr lang="es-x-int-SDL" u="sng" dirty="0"/>
              <a:t>Durante la sesión:</a:t>
            </a:r>
          </a:p>
          <a:p>
            <a:pPr marL="347472" indent="-347472">
              <a:lnSpc>
                <a:spcPct val="110000"/>
              </a:lnSpc>
              <a:spcBef>
                <a:spcPts val="900"/>
              </a:spcBef>
              <a:spcAft>
                <a:spcPts val="900"/>
              </a:spcAft>
            </a:pPr>
            <a:r>
              <a:rPr lang="es-x-int-SDL" dirty="0"/>
              <a:t>Considere la posibilidad de hacer actividades </a:t>
            </a:r>
            <a:r>
              <a:rPr lang="fr-BE" dirty="0"/>
              <a:t>que les </a:t>
            </a:r>
            <a:r>
              <a:rPr lang="fr-BE" dirty="0" err="1"/>
              <a:t>ayude</a:t>
            </a:r>
            <a:r>
              <a:rPr lang="fr-BE" dirty="0"/>
              <a:t> a </a:t>
            </a:r>
            <a:r>
              <a:rPr lang="fr-BE" dirty="0" err="1"/>
              <a:t>romper</a:t>
            </a:r>
            <a:r>
              <a:rPr lang="fr-BE" dirty="0"/>
              <a:t> el </a:t>
            </a:r>
            <a:r>
              <a:rPr lang="fr-BE" dirty="0" err="1"/>
              <a:t>hielo</a:t>
            </a:r>
            <a:r>
              <a:rPr lang="fr-BE" dirty="0"/>
              <a:t> </a:t>
            </a:r>
            <a:r>
              <a:rPr lang="es-x-int-SDL" dirty="0"/>
              <a:t>o hacer descansos para ayudar a mantener la concentración, especialmente si su grupo es nuevo en estos conceptos.</a:t>
            </a:r>
          </a:p>
          <a:p>
            <a:pPr marL="347472" indent="-347472">
              <a:lnSpc>
                <a:spcPct val="110000"/>
              </a:lnSpc>
              <a:spcBef>
                <a:spcPts val="900"/>
              </a:spcBef>
              <a:spcAft>
                <a:spcPts val="900"/>
              </a:spcAft>
            </a:pPr>
            <a:endParaRPr lang="en-US"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2" y="-270233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79BF3348-EA09-ED4E-A599-0C2264337C62}"/>
              </a:ext>
            </a:extLst>
          </p:cNvPr>
          <p:cNvSpPr txBox="1"/>
          <p:nvPr/>
        </p:nvSpPr>
        <p:spPr>
          <a:xfrm>
            <a:off x="6892472" y="2760782"/>
            <a:ext cx="4859866" cy="1323439"/>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8</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Monitoreo </a:t>
            </a:r>
            <a:r>
              <a:rPr lang="fr-BE" sz="4000" dirty="0" err="1">
                <a:solidFill>
                  <a:schemeClr val="bg1"/>
                </a:solidFill>
                <a:latin typeface="Tahoma" panose="020B0604030504040204" pitchFamily="34" charset="0"/>
                <a:ea typeface="Tahoma" panose="020B0604030504040204" pitchFamily="34" charset="0"/>
                <a:cs typeface="Tahoma" panose="020B0604030504040204" pitchFamily="34" charset="0"/>
              </a:rPr>
              <a:t>del</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plan</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 5">
            <a:extLst>
              <a:ext uri="{FF2B5EF4-FFF2-40B4-BE49-F238E27FC236}">
                <a16:creationId xmlns:a16="http://schemas.microsoft.com/office/drawing/2014/main" id="{E516EB54-6820-4F9B-9F43-AD9231B51141}"/>
              </a:ext>
            </a:extLst>
          </p:cNvPr>
          <p:cNvPicPr>
            <a:picLocks noChangeAspect="1"/>
          </p:cNvPicPr>
          <p:nvPr/>
        </p:nvPicPr>
        <p:blipFill>
          <a:blip r:embed="rId3"/>
          <a:srcRect/>
          <a:stretch/>
        </p:blipFill>
        <p:spPr>
          <a:xfrm>
            <a:off x="609589" y="556842"/>
            <a:ext cx="5761896" cy="5761896"/>
          </a:xfrm>
          <a:prstGeom prst="rect">
            <a:avLst/>
          </a:prstGeom>
        </p:spPr>
      </p:pic>
    </p:spTree>
    <p:extLst>
      <p:ext uri="{BB962C8B-B14F-4D97-AF65-F5344CB8AC3E}">
        <p14:creationId xmlns:p14="http://schemas.microsoft.com/office/powerpoint/2010/main" val="2769572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3FD40-DCCB-48BB-B3B1-50A1477608BA}"/>
              </a:ext>
            </a:extLst>
          </p:cNvPr>
          <p:cNvSpPr>
            <a:spLocks noGrp="1"/>
          </p:cNvSpPr>
          <p:nvPr>
            <p:ph idx="1"/>
          </p:nvPr>
        </p:nvSpPr>
        <p:spPr/>
        <p:txBody>
          <a:bodyPr>
            <a:normAutofit fontScale="92500" lnSpcReduction="20000"/>
          </a:bodyPr>
          <a:lstStyle/>
          <a:p>
            <a:pPr marL="512064" indent="-512064">
              <a:lnSpc>
                <a:spcPct val="120000"/>
              </a:lnSpc>
            </a:pPr>
            <a:r>
              <a:rPr lang="es-x-int-SDL" sz="3200" dirty="0"/>
              <a:t>Para que la advocacy pueda aportar resultados útiles</a:t>
            </a:r>
          </a:p>
          <a:p>
            <a:pPr marL="512064" indent="-512064">
              <a:lnSpc>
                <a:spcPct val="120000"/>
              </a:lnSpc>
            </a:pPr>
            <a:r>
              <a:rPr lang="es-x-int-SDL" sz="3200" dirty="0"/>
              <a:t>Para obtener beneficios a largo plazo de l</a:t>
            </a:r>
            <a:r>
              <a:rPr lang="fr-BE" sz="3200" dirty="0"/>
              <a:t>os resultados o</a:t>
            </a:r>
            <a:r>
              <a:rPr lang="es-x-int-SDL" sz="3200" dirty="0"/>
              <a:t> victorias de advocacy</a:t>
            </a:r>
          </a:p>
          <a:p>
            <a:pPr marL="512064" indent="-512064">
              <a:lnSpc>
                <a:spcPct val="120000"/>
              </a:lnSpc>
            </a:pPr>
            <a:r>
              <a:rPr lang="es-x-int-SDL" sz="3200" dirty="0"/>
              <a:t>Para explicar mejor </a:t>
            </a:r>
            <a:r>
              <a:rPr lang="fr-BE" sz="3200" dirty="0"/>
              <a:t>la importancia </a:t>
            </a:r>
            <a:r>
              <a:rPr lang="es-x-int-SDL" sz="3200" dirty="0"/>
              <a:t>de invertir en la advocacy</a:t>
            </a:r>
          </a:p>
          <a:p>
            <a:pPr marL="512064" indent="-512064">
              <a:lnSpc>
                <a:spcPct val="120000"/>
              </a:lnSpc>
            </a:pPr>
            <a:r>
              <a:rPr lang="es-x-int-SDL" sz="3200" dirty="0"/>
              <a:t>Para no perder de vista el impacto a largo plazo mientras hacemos un seguimiento de nuestr</a:t>
            </a:r>
            <a:r>
              <a:rPr lang="fr-BE" sz="3200" dirty="0"/>
              <a:t>os resultados o </a:t>
            </a:r>
            <a:r>
              <a:rPr lang="es-x-int-SDL" sz="3200" dirty="0"/>
              <a:t>victorias de advocacy</a:t>
            </a:r>
          </a:p>
          <a:p>
            <a:pPr marL="512064" indent="-512064">
              <a:lnSpc>
                <a:spcPct val="120000"/>
              </a:lnSpc>
            </a:pPr>
            <a:r>
              <a:rPr lang="fr-BE" sz="3200" dirty="0"/>
              <a:t>Para r</a:t>
            </a:r>
            <a:r>
              <a:rPr lang="es-x-int-SDL" sz="3200" dirty="0"/>
              <a:t>eproducir y ampliar a escala el éxito</a:t>
            </a:r>
          </a:p>
          <a:p>
            <a:endParaRPr lang="en-US" dirty="0"/>
          </a:p>
        </p:txBody>
      </p:sp>
      <p:sp>
        <p:nvSpPr>
          <p:cNvPr id="3" name="Title 2">
            <a:extLst>
              <a:ext uri="{FF2B5EF4-FFF2-40B4-BE49-F238E27FC236}">
                <a16:creationId xmlns:a16="http://schemas.microsoft.com/office/drawing/2014/main" id="{1DA6974A-B4C2-40CD-860F-A6943732DD44}"/>
              </a:ext>
            </a:extLst>
          </p:cNvPr>
          <p:cNvSpPr>
            <a:spLocks noGrp="1"/>
          </p:cNvSpPr>
          <p:nvPr>
            <p:ph type="title"/>
          </p:nvPr>
        </p:nvSpPr>
        <p:spPr/>
        <p:txBody>
          <a:bodyPr/>
          <a:lstStyle/>
          <a:p>
            <a:r>
              <a:rPr lang="es-x-int-SDL"/>
              <a:t>Monitorear, evaluar y aprender </a:t>
            </a:r>
          </a:p>
        </p:txBody>
      </p:sp>
    </p:spTree>
    <p:extLst>
      <p:ext uri="{BB962C8B-B14F-4D97-AF65-F5344CB8AC3E}">
        <p14:creationId xmlns:p14="http://schemas.microsoft.com/office/powerpoint/2010/main" val="13926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4C5A-6B3B-2447-95CF-A8DE61491517}"/>
              </a:ext>
            </a:extLst>
          </p:cNvPr>
          <p:cNvSpPr>
            <a:spLocks noGrp="1"/>
          </p:cNvSpPr>
          <p:nvPr>
            <p:ph type="title"/>
          </p:nvPr>
        </p:nvSpPr>
        <p:spPr/>
        <p:txBody>
          <a:bodyPr>
            <a:normAutofit/>
          </a:bodyPr>
          <a:lstStyle/>
          <a:p>
            <a:r>
              <a:rPr lang="es-x-int-SDL" sz="4000" dirty="0">
                <a:solidFill>
                  <a:srgbClr val="1F4E79"/>
                </a:solidFill>
              </a:rPr>
              <a:t>Resumen</a:t>
            </a:r>
          </a:p>
        </p:txBody>
      </p:sp>
      <p:sp>
        <p:nvSpPr>
          <p:cNvPr id="3" name="Content Placeholder 2">
            <a:extLst>
              <a:ext uri="{FF2B5EF4-FFF2-40B4-BE49-F238E27FC236}">
                <a16:creationId xmlns:a16="http://schemas.microsoft.com/office/drawing/2014/main" id="{234437E5-ACBC-1346-99FE-CC09868D8964}"/>
              </a:ext>
            </a:extLst>
          </p:cNvPr>
          <p:cNvSpPr>
            <a:spLocks noGrp="1"/>
          </p:cNvSpPr>
          <p:nvPr>
            <p:ph idx="1"/>
          </p:nvPr>
        </p:nvSpPr>
        <p:spPr>
          <a:xfrm>
            <a:off x="838200" y="1548149"/>
            <a:ext cx="10515600" cy="5173325"/>
          </a:xfrm>
        </p:spPr>
        <p:txBody>
          <a:bodyPr>
            <a:normAutofit fontScale="25000" lnSpcReduction="20000"/>
          </a:bodyPr>
          <a:lstStyle/>
          <a:p>
            <a:pPr marL="0" indent="0">
              <a:lnSpc>
                <a:spcPct val="100000"/>
              </a:lnSpc>
              <a:buNone/>
            </a:pPr>
            <a:r>
              <a:rPr lang="en-US" sz="9600" b="1" dirty="0" err="1"/>
              <a:t>Objetivo</a:t>
            </a:r>
            <a:r>
              <a:rPr lang="en-US" sz="9600" b="1" dirty="0"/>
              <a:t> a largo </a:t>
            </a:r>
            <a:r>
              <a:rPr lang="en-US" sz="9600" b="1" dirty="0" err="1"/>
              <a:t>plazo</a:t>
            </a:r>
            <a:r>
              <a:rPr lang="en-US" sz="9600" b="1" dirty="0"/>
              <a:t> o General</a:t>
            </a:r>
            <a:endParaRPr lang="es-x-int-SDL" sz="9600" b="1" dirty="0"/>
          </a:p>
          <a:p>
            <a:pPr marL="740664" indent="-283464">
              <a:lnSpc>
                <a:spcPct val="120000"/>
              </a:lnSpc>
              <a:spcBef>
                <a:spcPts val="600"/>
              </a:spcBef>
              <a:spcAft>
                <a:spcPts val="600"/>
              </a:spcAft>
            </a:pPr>
            <a:r>
              <a:rPr lang="es-x-int-SDL" sz="9600" dirty="0"/>
              <a:t>Un resultado a largo plazo que la advocacy busca alcanzar</a:t>
            </a:r>
          </a:p>
          <a:p>
            <a:endParaRPr lang="en-US" sz="9600" dirty="0"/>
          </a:p>
          <a:p>
            <a:pPr marL="0" indent="0">
              <a:lnSpc>
                <a:spcPct val="100000"/>
              </a:lnSpc>
              <a:buFont typeface="Arial" panose="020B0604020202020204" pitchFamily="34" charset="0"/>
              <a:buNone/>
            </a:pPr>
            <a:r>
              <a:rPr lang="es-x-int-SDL" sz="9600" b="1" dirty="0"/>
              <a:t>Objetivo</a:t>
            </a:r>
          </a:p>
          <a:p>
            <a:pPr marL="740664" lvl="1" indent="-283464">
              <a:lnSpc>
                <a:spcPct val="120000"/>
              </a:lnSpc>
              <a:spcBef>
                <a:spcPts val="600"/>
              </a:spcBef>
              <a:spcAft>
                <a:spcPts val="600"/>
              </a:spcAft>
            </a:pPr>
            <a:r>
              <a:rPr lang="es-x-int-SDL" sz="9600" dirty="0"/>
              <a:t>Un resultado a corto plazo que contribuye al logro de</a:t>
            </a:r>
            <a:r>
              <a:rPr lang="fr-BE" sz="9600" dirty="0"/>
              <a:t>l objetivo general o a largo </a:t>
            </a:r>
            <a:r>
              <a:rPr lang="fr-BE" sz="9600" dirty="0" err="1"/>
              <a:t>plazo</a:t>
            </a:r>
            <a:endParaRPr lang="es-x-int-SDL" sz="9600" dirty="0"/>
          </a:p>
          <a:p>
            <a:endParaRPr lang="en-US" sz="9600" dirty="0"/>
          </a:p>
          <a:p>
            <a:pPr marL="0" indent="0">
              <a:buNone/>
            </a:pPr>
            <a:r>
              <a:rPr lang="fr-BE" sz="9600" b="1" dirty="0"/>
              <a:t>Resultado o victoria </a:t>
            </a:r>
            <a:r>
              <a:rPr lang="es-x-int-SDL" sz="9600" b="1" dirty="0"/>
              <a:t>de advocacy</a:t>
            </a:r>
          </a:p>
          <a:p>
            <a:pPr marL="740664" lvl="2" indent="-283464">
              <a:lnSpc>
                <a:spcPct val="120000"/>
              </a:lnSpc>
              <a:spcBef>
                <a:spcPts val="600"/>
              </a:spcBef>
              <a:spcAft>
                <a:spcPts val="600"/>
              </a:spcAft>
            </a:pPr>
            <a:r>
              <a:rPr lang="es-x-int-SDL" sz="9600" dirty="0"/>
              <a:t>Una decisión política o </a:t>
            </a:r>
            <a:r>
              <a:rPr lang="fr-BE" sz="9600" dirty="0"/>
              <a:t>de </a:t>
            </a:r>
            <a:r>
              <a:rPr lang="en-US" sz="9600" dirty="0"/>
              <a:t>financiación</a:t>
            </a:r>
            <a:r>
              <a:rPr lang="es-x-int-SDL" sz="9600" dirty="0"/>
              <a:t> discreta y crítica que debe tomarse para lograr un objetivo a corto plazo. </a:t>
            </a:r>
          </a:p>
          <a:p>
            <a:pPr marL="740664" lvl="2" indent="-283464">
              <a:lnSpc>
                <a:spcPct val="120000"/>
              </a:lnSpc>
              <a:spcBef>
                <a:spcPts val="600"/>
              </a:spcBef>
              <a:spcAft>
                <a:spcPts val="600"/>
              </a:spcAft>
            </a:pPr>
            <a:r>
              <a:rPr lang="es-x-int-SDL" sz="9600" dirty="0"/>
              <a:t>Una serie de resultados o victorias de advocacy que se encadenan para alcanzar </a:t>
            </a:r>
            <a:r>
              <a:rPr lang="en-US" sz="9600" dirty="0" err="1"/>
              <a:t>el</a:t>
            </a:r>
            <a:r>
              <a:rPr lang="en-US" sz="9600" dirty="0"/>
              <a:t> objetivo general o a largo </a:t>
            </a:r>
            <a:r>
              <a:rPr lang="en-US" sz="9600" dirty="0" err="1"/>
              <a:t>plazo</a:t>
            </a:r>
            <a:endParaRPr lang="es-x-int-SDL" sz="9600" dirty="0"/>
          </a:p>
          <a:p>
            <a:endParaRPr lang="en-US" dirty="0"/>
          </a:p>
          <a:p>
            <a:endParaRPr lang="en-US" sz="3000" dirty="0"/>
          </a:p>
        </p:txBody>
      </p:sp>
    </p:spTree>
    <p:extLst>
      <p:ext uri="{BB962C8B-B14F-4D97-AF65-F5344CB8AC3E}">
        <p14:creationId xmlns:p14="http://schemas.microsoft.com/office/powerpoint/2010/main" val="3742257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9911F99-73CE-4966-870B-36DB11D1ED3E}"/>
              </a:ext>
            </a:extLst>
          </p:cNvPr>
          <p:cNvPicPr>
            <a:picLocks noGrp="1" noChangeAspect="1"/>
          </p:cNvPicPr>
          <p:nvPr>
            <p:ph idx="1"/>
          </p:nvPr>
        </p:nvPicPr>
        <p:blipFill>
          <a:blip r:embed="rId3"/>
          <a:stretch>
            <a:fillRect/>
          </a:stretch>
        </p:blipFill>
        <p:spPr>
          <a:xfrm>
            <a:off x="0" y="1219200"/>
            <a:ext cx="12099067" cy="4876800"/>
          </a:xfrm>
        </p:spPr>
      </p:pic>
      <p:sp>
        <p:nvSpPr>
          <p:cNvPr id="6" name="Title 5">
            <a:extLst>
              <a:ext uri="{FF2B5EF4-FFF2-40B4-BE49-F238E27FC236}">
                <a16:creationId xmlns:a16="http://schemas.microsoft.com/office/drawing/2014/main" id="{724434FF-6B49-C247-84C6-10EA2AE67169}"/>
              </a:ext>
            </a:extLst>
          </p:cNvPr>
          <p:cNvSpPr>
            <a:spLocks noGrp="1"/>
          </p:cNvSpPr>
          <p:nvPr>
            <p:ph type="title"/>
          </p:nvPr>
        </p:nvSpPr>
        <p:spPr/>
        <p:txBody>
          <a:bodyPr/>
          <a:lstStyle/>
          <a:p>
            <a:r>
              <a:rPr lang="es-x-int-SDL" dirty="0"/>
              <a:t>Teoría del cambio de </a:t>
            </a:r>
            <a:r>
              <a:rPr lang="fr-BE" dirty="0"/>
              <a:t>a</a:t>
            </a:r>
            <a:r>
              <a:rPr lang="es-x-int-SDL" dirty="0"/>
              <a:t>dvocacy SMART</a:t>
            </a:r>
          </a:p>
        </p:txBody>
      </p:sp>
    </p:spTree>
    <p:extLst>
      <p:ext uri="{BB962C8B-B14F-4D97-AF65-F5344CB8AC3E}">
        <p14:creationId xmlns:p14="http://schemas.microsoft.com/office/powerpoint/2010/main" val="3176187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22C29-D689-B94C-9E2C-DFADBB387117}"/>
              </a:ext>
            </a:extLst>
          </p:cNvPr>
          <p:cNvSpPr>
            <a:spLocks noGrp="1"/>
          </p:cNvSpPr>
          <p:nvPr>
            <p:ph idx="1"/>
          </p:nvPr>
        </p:nvSpPr>
        <p:spPr/>
        <p:txBody>
          <a:bodyPr>
            <a:normAutofit fontScale="92500" lnSpcReduction="10000"/>
          </a:bodyPr>
          <a:lstStyle/>
          <a:p>
            <a:pPr marL="514350" lvl="0" indent="-514350">
              <a:lnSpc>
                <a:spcPct val="110000"/>
              </a:lnSpc>
              <a:spcAft>
                <a:spcPts val="600"/>
              </a:spcAft>
              <a:buFont typeface="+mj-lt"/>
              <a:buAutoNum type="arabicPeriod"/>
              <a:defRPr/>
            </a:pPr>
            <a:r>
              <a:rPr lang="es-x-int-SDL" sz="3200" b="1" dirty="0">
                <a:solidFill>
                  <a:srgbClr val="E35880"/>
                </a:solidFill>
              </a:rPr>
              <a:t>Productos—</a:t>
            </a:r>
            <a:r>
              <a:rPr lang="es-x-int-SDL" sz="3200" dirty="0"/>
              <a:t>¿Ha realizado las reuniones y elaborado los materiales tal y como se especificaba en su plan de trabajo?</a:t>
            </a:r>
          </a:p>
          <a:p>
            <a:pPr marL="514350" lvl="0" indent="-514350">
              <a:lnSpc>
                <a:spcPct val="110000"/>
              </a:lnSpc>
              <a:spcAft>
                <a:spcPts val="600"/>
              </a:spcAft>
              <a:buFont typeface="+mj-lt"/>
              <a:buAutoNum type="arabicPeriod"/>
              <a:defRPr/>
            </a:pPr>
            <a:r>
              <a:rPr lang="es-x-int-SDL" sz="3200" b="1" dirty="0">
                <a:solidFill>
                  <a:srgbClr val="E35880"/>
                </a:solidFill>
              </a:rPr>
              <a:t>Resultados—</a:t>
            </a:r>
            <a:r>
              <a:rPr lang="es-x-int-SDL" sz="3200" dirty="0"/>
              <a:t>¿El tomador de decisiones ha adoptado la medida que usted solicitó (un</a:t>
            </a:r>
            <a:r>
              <a:rPr lang="fr-BE" sz="3200" dirty="0"/>
              <a:t> resultado o</a:t>
            </a:r>
            <a:r>
              <a:rPr lang="es-x-int-SDL" sz="3200" dirty="0"/>
              <a:t> victoria de advocacy)?</a:t>
            </a:r>
          </a:p>
          <a:p>
            <a:pPr marL="514350" lvl="0" indent="-514350">
              <a:lnSpc>
                <a:spcPct val="110000"/>
              </a:lnSpc>
              <a:spcAft>
                <a:spcPts val="600"/>
              </a:spcAft>
              <a:buFont typeface="+mj-lt"/>
              <a:buAutoNum type="arabicPeriod"/>
              <a:defRPr/>
            </a:pPr>
            <a:r>
              <a:rPr lang="es-x-int-SDL" sz="3200" b="1" dirty="0">
                <a:solidFill>
                  <a:srgbClr val="E35880"/>
                </a:solidFill>
              </a:rPr>
              <a:t>Impacto—</a:t>
            </a:r>
            <a:r>
              <a:rPr lang="es-x-int-SDL" sz="3200" dirty="0"/>
              <a:t>¿Los cambios en la política o la financiación han mejorado la situación o la vida de los beneficiarios previstos?</a:t>
            </a:r>
          </a:p>
          <a:p>
            <a:endParaRPr lang="en-US" dirty="0"/>
          </a:p>
        </p:txBody>
      </p:sp>
      <p:sp>
        <p:nvSpPr>
          <p:cNvPr id="161796" name="Title 1">
            <a:extLst>
              <a:ext uri="{FF2B5EF4-FFF2-40B4-BE49-F238E27FC236}">
                <a16:creationId xmlns:a16="http://schemas.microsoft.com/office/drawing/2014/main" id="{0073540D-7034-4E05-B4A7-C9AB481EA904}"/>
              </a:ext>
            </a:extLst>
          </p:cNvPr>
          <p:cNvSpPr>
            <a:spLocks noGrp="1"/>
          </p:cNvSpPr>
          <p:nvPr>
            <p:ph type="title"/>
          </p:nvPr>
        </p:nvSpPr>
        <p:spPr/>
        <p:txBody>
          <a:bodyPr>
            <a:normAutofit fontScale="90000"/>
          </a:bodyPr>
          <a:lstStyle/>
          <a:p>
            <a:pPr eaLnBrk="1" hangingPunct="1">
              <a:defRPr/>
            </a:pPr>
            <a:r>
              <a:rPr lang="es-x-int-SDL"/>
              <a:t>Paso 8—Tres formas de medir los resultados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5A01A-793C-4EF3-9997-556C56086A78}"/>
              </a:ext>
            </a:extLst>
          </p:cNvPr>
          <p:cNvSpPr>
            <a:spLocks noGrp="1"/>
          </p:cNvSpPr>
          <p:nvPr>
            <p:ph idx="1"/>
          </p:nvPr>
        </p:nvSpPr>
        <p:spPr>
          <a:xfrm>
            <a:off x="838200" y="1445741"/>
            <a:ext cx="5181600" cy="4731221"/>
          </a:xfrm>
        </p:spPr>
        <p:txBody>
          <a:bodyPr>
            <a:normAutofit lnSpcReduction="10000"/>
          </a:bodyPr>
          <a:lstStyle/>
          <a:p>
            <a:pPr marL="512064" indent="-512064">
              <a:lnSpc>
                <a:spcPct val="110000"/>
              </a:lnSpc>
              <a:buNone/>
              <a:defRPr/>
            </a:pPr>
            <a:r>
              <a:rPr lang="es-x-int-SDL" sz="3200" dirty="0">
                <a:solidFill>
                  <a:srgbClr val="E35880"/>
                </a:solidFill>
              </a:rPr>
              <a:t>Productos</a:t>
            </a:r>
          </a:p>
          <a:p>
            <a:pPr marL="512064" indent="-512064">
              <a:lnSpc>
                <a:spcPct val="110000"/>
              </a:lnSpc>
              <a:defRPr/>
            </a:pPr>
            <a:r>
              <a:rPr lang="es-x-int-SDL" sz="3200" dirty="0">
                <a:solidFill>
                  <a:schemeClr val="tx1"/>
                </a:solidFill>
              </a:rPr>
              <a:t>Están bajo su control directo</a:t>
            </a:r>
          </a:p>
          <a:p>
            <a:pPr marL="512064" indent="-512064">
              <a:lnSpc>
                <a:spcPct val="110000"/>
              </a:lnSpc>
              <a:defRPr/>
            </a:pPr>
            <a:r>
              <a:rPr lang="es-x-int-SDL" sz="3200" dirty="0">
                <a:solidFill>
                  <a:schemeClr val="tx1"/>
                </a:solidFill>
              </a:rPr>
              <a:t>Miden su productividad</a:t>
            </a:r>
          </a:p>
          <a:p>
            <a:pPr marL="512064" indent="-512064">
              <a:lnSpc>
                <a:spcPct val="110000"/>
              </a:lnSpc>
              <a:defRPr/>
            </a:pPr>
            <a:r>
              <a:rPr lang="es-x-int-SDL" sz="3200" dirty="0">
                <a:solidFill>
                  <a:schemeClr val="tx1"/>
                </a:solidFill>
              </a:rPr>
              <a:t>Suelen ser cuantificables </a:t>
            </a:r>
          </a:p>
          <a:p>
            <a:pPr marL="512064" indent="-512064">
              <a:lnSpc>
                <a:spcPct val="110000"/>
              </a:lnSpc>
              <a:defRPr/>
            </a:pPr>
            <a:r>
              <a:rPr lang="es-x-int-SDL" sz="3200" dirty="0">
                <a:solidFill>
                  <a:schemeClr val="tx1"/>
                </a:solidFill>
              </a:rPr>
              <a:t>No garantizan el logro de un</a:t>
            </a:r>
            <a:r>
              <a:rPr lang="fr-BE" sz="3200" dirty="0">
                <a:solidFill>
                  <a:schemeClr val="tx1"/>
                </a:solidFill>
              </a:rPr>
              <a:t> resultado o</a:t>
            </a:r>
            <a:r>
              <a:rPr lang="es-x-int-SDL" sz="3200" dirty="0">
                <a:solidFill>
                  <a:schemeClr val="tx1"/>
                </a:solidFill>
              </a:rPr>
              <a:t> victoria de advocacy</a:t>
            </a:r>
          </a:p>
          <a:p>
            <a:pPr marL="0" indent="0">
              <a:buNone/>
            </a:pPr>
            <a:endParaRPr lang="en-US" dirty="0"/>
          </a:p>
        </p:txBody>
      </p:sp>
      <p:sp>
        <p:nvSpPr>
          <p:cNvPr id="158722" name="Title 1">
            <a:extLst>
              <a:ext uri="{FF2B5EF4-FFF2-40B4-BE49-F238E27FC236}">
                <a16:creationId xmlns:a16="http://schemas.microsoft.com/office/drawing/2014/main" id="{F8EAF998-105F-4F3A-97D5-5CE219B68BBE}"/>
              </a:ext>
            </a:extLst>
          </p:cNvPr>
          <p:cNvSpPr>
            <a:spLocks noGrp="1"/>
          </p:cNvSpPr>
          <p:nvPr>
            <p:ph type="title"/>
          </p:nvPr>
        </p:nvSpPr>
        <p:spPr/>
        <p:txBody>
          <a:bodyPr/>
          <a:lstStyle/>
          <a:p>
            <a:r>
              <a:rPr lang="es-x-int-SDL"/>
              <a:t>Paso 8—Medir los resultados</a:t>
            </a:r>
          </a:p>
        </p:txBody>
      </p:sp>
      <p:sp>
        <p:nvSpPr>
          <p:cNvPr id="2" name="Content Placeholder 1">
            <a:extLst>
              <a:ext uri="{FF2B5EF4-FFF2-40B4-BE49-F238E27FC236}">
                <a16:creationId xmlns:a16="http://schemas.microsoft.com/office/drawing/2014/main" id="{11A76CE5-68A0-974B-AB6F-1C767F741322}"/>
              </a:ext>
            </a:extLst>
          </p:cNvPr>
          <p:cNvSpPr>
            <a:spLocks noGrp="1"/>
          </p:cNvSpPr>
          <p:nvPr>
            <p:ph sz="half" idx="4294967295"/>
          </p:nvPr>
        </p:nvSpPr>
        <p:spPr>
          <a:xfrm>
            <a:off x="6346723" y="1445741"/>
            <a:ext cx="5181600" cy="4351338"/>
          </a:xfrm>
        </p:spPr>
        <p:txBody>
          <a:bodyPr>
            <a:normAutofit fontScale="92500"/>
          </a:bodyPr>
          <a:lstStyle/>
          <a:p>
            <a:pPr marL="512064" indent="-512064">
              <a:lnSpc>
                <a:spcPct val="110000"/>
              </a:lnSpc>
              <a:buFont typeface="Arial" panose="020B0604020202020204" pitchFamily="34" charset="0"/>
              <a:buNone/>
              <a:defRPr/>
            </a:pPr>
            <a:r>
              <a:rPr lang="es-x-int-SDL" sz="3200" dirty="0">
                <a:solidFill>
                  <a:srgbClr val="E35880"/>
                </a:solidFill>
              </a:rPr>
              <a:t>Ejemplos</a:t>
            </a:r>
          </a:p>
          <a:p>
            <a:pPr marL="512064" indent="-512064">
              <a:lnSpc>
                <a:spcPct val="110000"/>
              </a:lnSpc>
              <a:defRPr/>
            </a:pPr>
            <a:r>
              <a:rPr lang="es-x-int-SDL" sz="3200" dirty="0"/>
              <a:t>Reuniones con los tomadores de decisiones</a:t>
            </a:r>
          </a:p>
          <a:p>
            <a:pPr marL="512064" indent="-512064">
              <a:lnSpc>
                <a:spcPct val="110000"/>
              </a:lnSpc>
              <a:defRPr/>
            </a:pPr>
            <a:r>
              <a:rPr lang="es-x-int-SDL" sz="3200" dirty="0"/>
              <a:t>Informes o presentaciones de políticas</a:t>
            </a:r>
          </a:p>
          <a:p>
            <a:pPr marL="512064" indent="-512064">
              <a:lnSpc>
                <a:spcPct val="110000"/>
              </a:lnSpc>
              <a:defRPr/>
            </a:pPr>
            <a:r>
              <a:rPr lang="es-x-int-SDL" sz="3200" dirty="0"/>
              <a:t>Informe de análisis de carencias o del contexto</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B1569-180B-8A45-A20A-B1BDBCBC6FA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Ejemplos de resultados</a:t>
            </a:r>
          </a:p>
        </p:txBody>
      </p:sp>
      <p:graphicFrame>
        <p:nvGraphicFramePr>
          <p:cNvPr id="5" name="Table 5">
            <a:extLst>
              <a:ext uri="{FF2B5EF4-FFF2-40B4-BE49-F238E27FC236}">
                <a16:creationId xmlns:a16="http://schemas.microsoft.com/office/drawing/2014/main" id="{75C71AE9-36F2-457B-BBCF-1CB5DB725403}"/>
              </a:ext>
            </a:extLst>
          </p:cNvPr>
          <p:cNvGraphicFramePr>
            <a:graphicFrameLocks noGrp="1"/>
          </p:cNvGraphicFramePr>
          <p:nvPr>
            <p:extLst>
              <p:ext uri="{D42A27DB-BD31-4B8C-83A1-F6EECF244321}">
                <p14:modId xmlns:p14="http://schemas.microsoft.com/office/powerpoint/2010/main" val="3719789955"/>
              </p:ext>
            </p:extLst>
          </p:nvPr>
        </p:nvGraphicFramePr>
        <p:xfrm>
          <a:off x="578498" y="1317458"/>
          <a:ext cx="11035004" cy="5540542"/>
        </p:xfrm>
        <a:graphic>
          <a:graphicData uri="http://schemas.openxmlformats.org/drawingml/2006/table">
            <a:tbl>
              <a:tblPr firstRow="1" bandRow="1">
                <a:tableStyleId>{FABFCF23-3B69-468F-B69F-88F6DE6A72F2}</a:tableStyleId>
              </a:tblPr>
              <a:tblGrid>
                <a:gridCol w="4777273">
                  <a:extLst>
                    <a:ext uri="{9D8B030D-6E8A-4147-A177-3AD203B41FA5}">
                      <a16:colId xmlns:a16="http://schemas.microsoft.com/office/drawing/2014/main" val="3929736432"/>
                    </a:ext>
                  </a:extLst>
                </a:gridCol>
                <a:gridCol w="3340360">
                  <a:extLst>
                    <a:ext uri="{9D8B030D-6E8A-4147-A177-3AD203B41FA5}">
                      <a16:colId xmlns:a16="http://schemas.microsoft.com/office/drawing/2014/main" val="1463842177"/>
                    </a:ext>
                  </a:extLst>
                </a:gridCol>
                <a:gridCol w="2917371">
                  <a:extLst>
                    <a:ext uri="{9D8B030D-6E8A-4147-A177-3AD203B41FA5}">
                      <a16:colId xmlns:a16="http://schemas.microsoft.com/office/drawing/2014/main" val="1850930710"/>
                    </a:ext>
                  </a:extLst>
                </a:gridCol>
              </a:tblGrid>
              <a:tr h="878359">
                <a:tc gridSpan="3">
                  <a:txBody>
                    <a:bodyPr/>
                    <a:lstStyle/>
                    <a:p>
                      <a:r>
                        <a:rPr lang="es-x-int-SDL" sz="2800">
                          <a:latin typeface="Tahoma" panose="020B0604030504040204" pitchFamily="34" charset="0"/>
                          <a:ea typeface="Tahoma" panose="020B0604030504040204" pitchFamily="34" charset="0"/>
                          <a:cs typeface="Tahoma" panose="020B0604030504040204" pitchFamily="34" charset="0"/>
                        </a:rPr>
                        <a:t>Objetivo: </a:t>
                      </a:r>
                      <a:r>
                        <a:rPr lang="es-x-int-SDL" sz="2800" b="0">
                          <a:latin typeface="Tahoma" panose="020B0604030504040204" pitchFamily="34" charset="0"/>
                          <a:ea typeface="Tahoma" panose="020B0604030504040204" pitchFamily="34" charset="0"/>
                          <a:cs typeface="Tahoma" panose="020B0604030504040204" pitchFamily="34" charset="0"/>
                        </a:rPr>
                        <a:t>el ministro de Finanzas del Estado asigna 100 000 dólares en el presupuesto de salud para contratar y formar a las parteras antes de julio de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1523959273"/>
                  </a:ext>
                </a:extLst>
              </a:tr>
              <a:tr h="496464">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Actividad</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Producto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114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Determinar el número de proveedores de servicios de salud materna en el Estado y determinar las carencias en la cobertura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Análisis de carencias completado para enero de 2021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Copia del informe impreso/electrónico del análisis de las carencias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114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dirty="0">
                          <a:solidFill>
                            <a:schemeClr val="dk1"/>
                          </a:solidFill>
                          <a:latin typeface="Tahoma" panose="020B0604030504040204" pitchFamily="34" charset="0"/>
                          <a:ea typeface="Tahoma" panose="020B0604030504040204" pitchFamily="34" charset="0"/>
                          <a:cs typeface="Tahoma" panose="020B0604030504040204" pitchFamily="34" charset="0"/>
                        </a:rPr>
                        <a:t>Estimar los costos de contratación y formación de parteras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Estimaciones de costos finalizadas para febrero de 2021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Copia del informe de análisis de costos </a:t>
                      </a:r>
                    </a:p>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r h="1381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Reunirse con el ministro de Finanzas del Estado para presentar evidencias y hacer la solicitud de advocacy 	</a:t>
                      </a:r>
                    </a:p>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Reunión de advocacy con el Ministro de Finanzas para mayo de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dirty="0">
                          <a:solidFill>
                            <a:schemeClr val="dk1"/>
                          </a:solidFill>
                          <a:latin typeface="Tahoma" panose="020B0604030504040204" pitchFamily="34" charset="0"/>
                          <a:ea typeface="Tahoma" panose="020B0604030504040204" pitchFamily="34" charset="0"/>
                          <a:cs typeface="Tahoma" panose="020B0604030504040204" pitchFamily="34" charset="0"/>
                        </a:rPr>
                        <a:t>Notas de la reunión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68691"/>
                  </a:ext>
                </a:extLst>
              </a:tr>
            </a:tbl>
          </a:graphicData>
        </a:graphic>
      </p:graphicFrame>
    </p:spTree>
    <p:extLst>
      <p:ext uri="{BB962C8B-B14F-4D97-AF65-F5344CB8AC3E}">
        <p14:creationId xmlns:p14="http://schemas.microsoft.com/office/powerpoint/2010/main" val="2613692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a:xfrm>
            <a:off x="838200" y="1298258"/>
            <a:ext cx="10515600" cy="4731221"/>
          </a:xfrm>
        </p:spPr>
        <p:txBody>
          <a:bodyPr/>
          <a:lstStyle/>
          <a:p>
            <a:pPr marL="512064" indent="-512064" algn="ctr">
              <a:lnSpc>
                <a:spcPct val="110000"/>
              </a:lnSpc>
              <a:buNone/>
            </a:pPr>
            <a:r>
              <a:rPr lang="es-x-int-SDL" b="0" i="0" u="none" strike="noStrike" baseline="0"/>
              <a:t>Seleccione en su plan de trabajo las tres actividades más importantes que debe seguir. Identifique el(los) producto(s) asociado(s) y la(s) fuente(s) que utilizará para verificarlas.</a:t>
            </a:r>
          </a:p>
          <a:p>
            <a:pPr marL="0" indent="0">
              <a:buNone/>
            </a:pPr>
            <a:endParaRPr lang="en-US" dirty="0"/>
          </a:p>
          <a:p>
            <a:pPr marL="0" indent="0">
              <a:buNone/>
            </a:pPr>
            <a:endParaRPr lang="en-US" sz="1800" b="0" i="0" u="none" strike="noStrike" baseline="0" dirty="0">
              <a:solidFill>
                <a:srgbClr val="E3567E"/>
              </a:solidFill>
              <a:latin typeface="Futura PT Demi"/>
            </a:endParaRPr>
          </a:p>
          <a:p>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8.1 Productos</a:t>
            </a:r>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3238986845"/>
              </p:ext>
            </p:extLst>
          </p:nvPr>
        </p:nvGraphicFramePr>
        <p:xfrm>
          <a:off x="838200" y="3018636"/>
          <a:ext cx="10224796" cy="3651575"/>
        </p:xfrm>
        <a:graphic>
          <a:graphicData uri="http://schemas.openxmlformats.org/drawingml/2006/table">
            <a:tbl>
              <a:tblPr firstRow="1" bandRow="1">
                <a:tableStyleId>{FABFCF23-3B69-468F-B69F-88F6DE6A72F2}</a:tableStyleId>
              </a:tblPr>
              <a:tblGrid>
                <a:gridCol w="4426518">
                  <a:extLst>
                    <a:ext uri="{9D8B030D-6E8A-4147-A177-3AD203B41FA5}">
                      <a16:colId xmlns:a16="http://schemas.microsoft.com/office/drawing/2014/main" val="3929736432"/>
                    </a:ext>
                  </a:extLst>
                </a:gridCol>
                <a:gridCol w="3095105">
                  <a:extLst>
                    <a:ext uri="{9D8B030D-6E8A-4147-A177-3AD203B41FA5}">
                      <a16:colId xmlns:a16="http://schemas.microsoft.com/office/drawing/2014/main" val="1463842177"/>
                    </a:ext>
                  </a:extLst>
                </a:gridCol>
                <a:gridCol w="2703173">
                  <a:extLst>
                    <a:ext uri="{9D8B030D-6E8A-4147-A177-3AD203B41FA5}">
                      <a16:colId xmlns:a16="http://schemas.microsoft.com/office/drawing/2014/main" val="1850930710"/>
                    </a:ext>
                  </a:extLst>
                </a:gridCol>
              </a:tblGrid>
              <a:tr h="0">
                <a:tc gridSpan="3">
                  <a:txBody>
                    <a:bodyPr/>
                    <a:lstStyle/>
                    <a:p>
                      <a:r>
                        <a:rPr lang="es-x-int-SDL" sz="2400">
                          <a:solidFill>
                            <a:schemeClr val="bg1"/>
                          </a:solidFill>
                          <a:latin typeface="Tahoma" panose="020B0604030504040204" pitchFamily="34" charset="0"/>
                          <a:ea typeface="Tahoma" panose="020B0604030504040204" pitchFamily="34" charset="0"/>
                          <a:cs typeface="Tahoma" panose="020B0604030504040204" pitchFamily="34" charset="0"/>
                        </a:rPr>
                        <a:t>Objetivo: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Actividad</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Producto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r h="1102295">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68691"/>
                  </a:ext>
                </a:extLst>
              </a:tr>
            </a:tbl>
          </a:graphicData>
        </a:graphic>
      </p:graphicFrame>
    </p:spTree>
    <p:extLst>
      <p:ext uri="{BB962C8B-B14F-4D97-AF65-F5344CB8AC3E}">
        <p14:creationId xmlns:p14="http://schemas.microsoft.com/office/powerpoint/2010/main" val="163469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32EFC6-CC0E-4A68-BD21-1D82B4C96BFE}"/>
              </a:ext>
            </a:extLst>
          </p:cNvPr>
          <p:cNvSpPr>
            <a:spLocks noGrp="1"/>
          </p:cNvSpPr>
          <p:nvPr>
            <p:ph idx="1"/>
          </p:nvPr>
        </p:nvSpPr>
        <p:spPr>
          <a:xfrm>
            <a:off x="838200" y="1445741"/>
            <a:ext cx="5257800" cy="4731221"/>
          </a:xfrm>
        </p:spPr>
        <p:txBody>
          <a:bodyPr>
            <a:normAutofit fontScale="92500" lnSpcReduction="20000"/>
          </a:bodyPr>
          <a:lstStyle/>
          <a:p>
            <a:pPr marL="512064" indent="-512064">
              <a:lnSpc>
                <a:spcPct val="110000"/>
              </a:lnSpc>
              <a:buNone/>
              <a:defRPr/>
            </a:pPr>
            <a:r>
              <a:rPr lang="es-x-int-SDL" dirty="0">
                <a:solidFill>
                  <a:srgbClr val="E35880"/>
                </a:solidFill>
              </a:rPr>
              <a:t>Resultados</a:t>
            </a:r>
          </a:p>
          <a:p>
            <a:pPr marL="512064" indent="-512064">
              <a:lnSpc>
                <a:spcPct val="110000"/>
              </a:lnSpc>
              <a:defRPr/>
            </a:pPr>
            <a:r>
              <a:rPr lang="es-x-int-SDL" dirty="0">
                <a:solidFill>
                  <a:schemeClr val="tx1"/>
                </a:solidFill>
              </a:rPr>
              <a:t>Reflejan la eficacia de su estrategia</a:t>
            </a:r>
          </a:p>
          <a:p>
            <a:pPr marL="512064" indent="-512064">
              <a:lnSpc>
                <a:spcPct val="110000"/>
              </a:lnSpc>
              <a:defRPr/>
            </a:pPr>
            <a:r>
              <a:rPr lang="es-x-int-SDL" dirty="0">
                <a:solidFill>
                  <a:schemeClr val="tx1"/>
                </a:solidFill>
              </a:rPr>
              <a:t>Comunican a </a:t>
            </a:r>
            <a:r>
              <a:rPr lang="es-x-int-SDL" dirty="0"/>
              <a:t>los demás</a:t>
            </a:r>
            <a:r>
              <a:rPr lang="es-x-int-SDL" dirty="0">
                <a:solidFill>
                  <a:schemeClr val="tx1"/>
                </a:solidFill>
              </a:rPr>
              <a:t> si se ha logrado un objetivo/</a:t>
            </a:r>
            <a:r>
              <a:rPr lang="fr-BE" dirty="0">
                <a:solidFill>
                  <a:schemeClr val="tx1"/>
                </a:solidFill>
              </a:rPr>
              <a:t>resultado o </a:t>
            </a:r>
            <a:r>
              <a:rPr lang="es-x-int-SDL" dirty="0">
                <a:solidFill>
                  <a:schemeClr val="tx1"/>
                </a:solidFill>
              </a:rPr>
              <a:t>victoria de advocacy SMART</a:t>
            </a:r>
          </a:p>
          <a:p>
            <a:pPr marL="512064" indent="-512064">
              <a:lnSpc>
                <a:spcPct val="110000"/>
              </a:lnSpc>
              <a:defRPr/>
            </a:pPr>
            <a:r>
              <a:rPr lang="es-x-int-SDL" dirty="0">
                <a:solidFill>
                  <a:schemeClr val="tx1"/>
                </a:solidFill>
              </a:rPr>
              <a:t>Pueden identificar otras consecuencias previstas y no previstas del esfuerzo de advocacy</a:t>
            </a:r>
          </a:p>
          <a:p>
            <a:pPr>
              <a:spcBef>
                <a:spcPts val="600"/>
              </a:spcBef>
              <a:spcAft>
                <a:spcPts val="600"/>
              </a:spcAft>
              <a:defRPr/>
            </a:pPr>
            <a:endParaRPr lang="en-US" dirty="0">
              <a:solidFill>
                <a:schemeClr val="tx1"/>
              </a:solidFill>
            </a:endParaRPr>
          </a:p>
          <a:p>
            <a:pPr>
              <a:spcBef>
                <a:spcPts val="600"/>
              </a:spcBef>
              <a:spcAft>
                <a:spcPts val="600"/>
              </a:spcAft>
              <a:defRPr/>
            </a:pPr>
            <a:endParaRPr lang="en-GB" dirty="0">
              <a:solidFill>
                <a:schemeClr val="tx1"/>
              </a:solidFill>
            </a:endParaRPr>
          </a:p>
        </p:txBody>
      </p:sp>
      <p:sp>
        <p:nvSpPr>
          <p:cNvPr id="160770" name="Title 1">
            <a:extLst>
              <a:ext uri="{FF2B5EF4-FFF2-40B4-BE49-F238E27FC236}">
                <a16:creationId xmlns:a16="http://schemas.microsoft.com/office/drawing/2014/main" id="{1A9BE8E1-1FFB-4767-94DC-128121494AF9}"/>
              </a:ext>
            </a:extLst>
          </p:cNvPr>
          <p:cNvSpPr>
            <a:spLocks noGrp="1"/>
          </p:cNvSpPr>
          <p:nvPr>
            <p:ph type="title"/>
          </p:nvPr>
        </p:nvSpPr>
        <p:spPr/>
        <p:txBody>
          <a:bodyPr/>
          <a:lstStyle/>
          <a:p>
            <a:r>
              <a:rPr lang="es-x-int-SDL"/>
              <a:t>Paso 8—Medir los resultados</a:t>
            </a:r>
          </a:p>
        </p:txBody>
      </p:sp>
      <p:sp>
        <p:nvSpPr>
          <p:cNvPr id="6" name="Content Placeholder 5">
            <a:extLst>
              <a:ext uri="{FF2B5EF4-FFF2-40B4-BE49-F238E27FC236}">
                <a16:creationId xmlns:a16="http://schemas.microsoft.com/office/drawing/2014/main" id="{D819E4FE-3816-4C8B-8E8A-D739052494A6}"/>
              </a:ext>
            </a:extLst>
          </p:cNvPr>
          <p:cNvSpPr>
            <a:spLocks noGrp="1"/>
          </p:cNvSpPr>
          <p:nvPr>
            <p:ph sz="half" idx="4294967295"/>
          </p:nvPr>
        </p:nvSpPr>
        <p:spPr>
          <a:xfrm>
            <a:off x="6685936" y="1445741"/>
            <a:ext cx="5181600" cy="4351338"/>
          </a:xfrm>
        </p:spPr>
        <p:txBody>
          <a:bodyPr>
            <a:normAutofit fontScale="77500" lnSpcReduction="20000"/>
          </a:bodyPr>
          <a:lstStyle/>
          <a:p>
            <a:pPr marL="512064" indent="-512064">
              <a:lnSpc>
                <a:spcPct val="110000"/>
              </a:lnSpc>
              <a:spcAft>
                <a:spcPts val="600"/>
              </a:spcAft>
              <a:buFont typeface="Wingdings" panose="05000000000000000000" pitchFamily="2" charset="2"/>
              <a:buNone/>
              <a:defRPr/>
            </a:pPr>
            <a:r>
              <a:rPr lang="es-x-int-SDL">
                <a:solidFill>
                  <a:srgbClr val="E35880"/>
                </a:solidFill>
              </a:rPr>
              <a:t>Ejemplos</a:t>
            </a:r>
          </a:p>
          <a:p>
            <a:pPr marL="512064" indent="-512064">
              <a:lnSpc>
                <a:spcPct val="110000"/>
              </a:lnSpc>
              <a:spcAft>
                <a:spcPts val="600"/>
              </a:spcAft>
              <a:defRPr/>
            </a:pPr>
            <a:r>
              <a:rPr lang="es-x-int-SDL"/>
              <a:t>Aumentos de las asignaciones presupuestarias, verificables mediante documentos oficiales del gobierno</a:t>
            </a:r>
          </a:p>
          <a:p>
            <a:pPr marL="512064" indent="-512064">
              <a:lnSpc>
                <a:spcPct val="110000"/>
              </a:lnSpc>
              <a:spcAft>
                <a:spcPts val="600"/>
              </a:spcAft>
              <a:defRPr/>
            </a:pPr>
            <a:r>
              <a:rPr lang="es-x-int-SDL"/>
              <a:t>Cambios políticos, incluidos los cambios en la política administrativa</a:t>
            </a:r>
          </a:p>
          <a:p>
            <a:pPr marL="512064" indent="-512064">
              <a:lnSpc>
                <a:spcPct val="110000"/>
              </a:lnSpc>
              <a:spcAft>
                <a:spcPts val="600"/>
              </a:spcAft>
              <a:defRPr/>
            </a:pPr>
            <a:r>
              <a:rPr lang="es-x-int-SDL"/>
              <a:t>Cambios programáticos resultantes de un cambio de política</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pPr marL="0" indent="0">
              <a:buNone/>
            </a:pPr>
            <a:endParaRPr lang="en-US" sz="1800" b="0" i="0" u="none" strike="noStrike" baseline="0" dirty="0">
              <a:solidFill>
                <a:srgbClr val="E3567E"/>
              </a:solidFill>
              <a:latin typeface="Futura PT Demi"/>
            </a:endParaRPr>
          </a:p>
          <a:p>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8.2 Ejemplos de resultados</a:t>
            </a:r>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1234258543"/>
              </p:ext>
            </p:extLst>
          </p:nvPr>
        </p:nvGraphicFramePr>
        <p:xfrm>
          <a:off x="983602" y="1580613"/>
          <a:ext cx="10224796" cy="4998720"/>
        </p:xfrm>
        <a:graphic>
          <a:graphicData uri="http://schemas.openxmlformats.org/drawingml/2006/table">
            <a:tbl>
              <a:tblPr firstRow="1" bandRow="1">
                <a:tableStyleId>{FABFCF23-3B69-468F-B69F-88F6DE6A72F2}</a:tableStyleId>
              </a:tblPr>
              <a:tblGrid>
                <a:gridCol w="3796004">
                  <a:extLst>
                    <a:ext uri="{9D8B030D-6E8A-4147-A177-3AD203B41FA5}">
                      <a16:colId xmlns:a16="http://schemas.microsoft.com/office/drawing/2014/main" val="3929736432"/>
                    </a:ext>
                  </a:extLst>
                </a:gridCol>
                <a:gridCol w="2407298">
                  <a:extLst>
                    <a:ext uri="{9D8B030D-6E8A-4147-A177-3AD203B41FA5}">
                      <a16:colId xmlns:a16="http://schemas.microsoft.com/office/drawing/2014/main" val="1463842177"/>
                    </a:ext>
                  </a:extLst>
                </a:gridCol>
                <a:gridCol w="4021494">
                  <a:extLst>
                    <a:ext uri="{9D8B030D-6E8A-4147-A177-3AD203B41FA5}">
                      <a16:colId xmlns:a16="http://schemas.microsoft.com/office/drawing/2014/main" val="1850930710"/>
                    </a:ext>
                  </a:extLst>
                </a:gridCol>
              </a:tblGrid>
              <a:tr h="0">
                <a:tc gridSpan="3">
                  <a:txBody>
                    <a:bodyPr/>
                    <a:lstStyle/>
                    <a:p>
                      <a:r>
                        <a:rPr lang="es-x-int-SDL" sz="2800">
                          <a:solidFill>
                            <a:schemeClr val="bg1"/>
                          </a:solidFill>
                          <a:latin typeface="Tahoma" panose="020B0604030504040204" pitchFamily="34" charset="0"/>
                          <a:ea typeface="Tahoma" panose="020B0604030504040204" pitchFamily="34" charset="0"/>
                          <a:cs typeface="Tahoma" panose="020B0604030504040204" pitchFamily="34" charset="0"/>
                        </a:rPr>
                        <a:t>Objetivo: </a:t>
                      </a:r>
                      <a:r>
                        <a:rPr lang="es-x-int-SDL" sz="2800" b="0">
                          <a:solidFill>
                            <a:schemeClr val="bg1"/>
                          </a:solidFill>
                          <a:latin typeface="Tahoma" panose="020B0604030504040204" pitchFamily="34" charset="0"/>
                          <a:ea typeface="Tahoma" panose="020B0604030504040204" pitchFamily="34" charset="0"/>
                          <a:cs typeface="Tahoma" panose="020B0604030504040204" pitchFamily="34" charset="0"/>
                        </a:rPr>
                        <a:t>el ministro de Finanzas del Estado asigna 100 000 dólares en el presupuesto de salud para contratar y formar a las parteras antes de julio de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Resultado previsto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Indicador(es) de resultados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1a. Asignación presupuestaria en el presupuesto estatal aprobado para la contratación y formación de parteras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Importe de los fondos asignados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Presupuesto oficial del Estado, ejercicio 2021-22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1b. Desembolso de los fondos asignados al Ministerio de Salud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a:solidFill>
                            <a:schemeClr val="dk1"/>
                          </a:solidFill>
                          <a:latin typeface="Tahoma" panose="020B0604030504040204" pitchFamily="34" charset="0"/>
                          <a:ea typeface="Tahoma" panose="020B0604030504040204" pitchFamily="34" charset="0"/>
                          <a:cs typeface="Tahoma" panose="020B0604030504040204" pitchFamily="34" charset="0"/>
                        </a:rPr>
                        <a:t>Importe de los fondos desembolsados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2000" b="0" i="0" u="none" strike="noStrike" baseline="0" dirty="0">
                          <a:solidFill>
                            <a:schemeClr val="dk1"/>
                          </a:solidFill>
                          <a:latin typeface="Tahoma" panose="020B0604030504040204" pitchFamily="34" charset="0"/>
                          <a:ea typeface="Tahoma" panose="020B0604030504040204" pitchFamily="34" charset="0"/>
                          <a:cs typeface="Tahoma" panose="020B0604030504040204" pitchFamily="34" charset="0"/>
                        </a:rPr>
                        <a:t>Plan de trabajo aprobado del Ministerio de Salud estatal, informes financieros trimestrales del Ministerio de Finanzas estatal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464916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a:xfrm>
            <a:off x="838200" y="1416245"/>
            <a:ext cx="10515600" cy="4731221"/>
          </a:xfrm>
        </p:spPr>
        <p:txBody>
          <a:bodyPr/>
          <a:lstStyle/>
          <a:p>
            <a:pPr marL="512064" indent="-512064" algn="ctr">
              <a:lnSpc>
                <a:spcPct val="110000"/>
              </a:lnSpc>
              <a:buNone/>
            </a:pPr>
            <a:r>
              <a:rPr lang="es-x-int-SDL" b="0" i="0" u="none" strike="noStrike" baseline="0"/>
              <a:t>Seleccione al menos dos resultados para observar si/cuando se logra su objetivo SMART. Identifique un indicador(es) asociado(s) y la(s) fuente(s) que utilizaría para verificarlo(s).</a:t>
            </a:r>
          </a:p>
          <a:p>
            <a:pPr marL="0" indent="0">
              <a:buNone/>
            </a:pPr>
            <a:endParaRPr lang="en-US" sz="1800" b="0" i="0" u="none" strike="noStrike" baseline="0" dirty="0">
              <a:solidFill>
                <a:srgbClr val="E3567E"/>
              </a:solidFill>
              <a:latin typeface="Futura PT Demi"/>
            </a:endParaRPr>
          </a:p>
          <a:p>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8.2 Resultados</a:t>
            </a:r>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1145285377"/>
              </p:ext>
            </p:extLst>
          </p:nvPr>
        </p:nvGraphicFramePr>
        <p:xfrm>
          <a:off x="846945" y="3162655"/>
          <a:ext cx="10224796" cy="2854080"/>
        </p:xfrm>
        <a:graphic>
          <a:graphicData uri="http://schemas.openxmlformats.org/drawingml/2006/table">
            <a:tbl>
              <a:tblPr firstRow="1" bandRow="1">
                <a:tableStyleId>{FABFCF23-3B69-468F-B69F-88F6DE6A72F2}</a:tableStyleId>
              </a:tblPr>
              <a:tblGrid>
                <a:gridCol w="3371094">
                  <a:extLst>
                    <a:ext uri="{9D8B030D-6E8A-4147-A177-3AD203B41FA5}">
                      <a16:colId xmlns:a16="http://schemas.microsoft.com/office/drawing/2014/main" val="3929736432"/>
                    </a:ext>
                  </a:extLst>
                </a:gridCol>
                <a:gridCol w="2832208">
                  <a:extLst>
                    <a:ext uri="{9D8B030D-6E8A-4147-A177-3AD203B41FA5}">
                      <a16:colId xmlns:a16="http://schemas.microsoft.com/office/drawing/2014/main" val="1463842177"/>
                    </a:ext>
                  </a:extLst>
                </a:gridCol>
                <a:gridCol w="4021494">
                  <a:extLst>
                    <a:ext uri="{9D8B030D-6E8A-4147-A177-3AD203B41FA5}">
                      <a16:colId xmlns:a16="http://schemas.microsoft.com/office/drawing/2014/main" val="1850930710"/>
                    </a:ext>
                  </a:extLst>
                </a:gridCol>
              </a:tblGrid>
              <a:tr h="0">
                <a:tc gridSpan="3">
                  <a:txBody>
                    <a:bodyPr/>
                    <a:lstStyle/>
                    <a:p>
                      <a:r>
                        <a:rPr lang="es-x-int-SDL" sz="2400">
                          <a:ln>
                            <a:noFill/>
                          </a:ln>
                          <a:solidFill>
                            <a:schemeClr val="bg1"/>
                          </a:solidFill>
                          <a:latin typeface="Tahoma" panose="020B0604030504040204" pitchFamily="34" charset="0"/>
                          <a:ea typeface="Tahoma" panose="020B0604030504040204" pitchFamily="34" charset="0"/>
                          <a:cs typeface="Tahoma" panose="020B0604030504040204" pitchFamily="34" charset="0"/>
                        </a:rPr>
                        <a:t>Objetivo: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Resultado previsto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Indicador(es) de resultados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1055022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CA10E-3E73-4F7E-B793-3F8FD1DF78ED}"/>
              </a:ext>
            </a:extLst>
          </p:cNvPr>
          <p:cNvSpPr>
            <a:spLocks noGrp="1"/>
          </p:cNvSpPr>
          <p:nvPr>
            <p:ph type="title"/>
          </p:nvPr>
        </p:nvSpPr>
        <p:spPr/>
        <p:txBody>
          <a:bodyPr>
            <a:normAutofit fontScale="90000"/>
          </a:bodyPr>
          <a:lstStyle/>
          <a:p>
            <a:r>
              <a:rPr lang="es-x-int-SDL"/>
              <a:t>Monitoreo del progreso a través del tiempo</a:t>
            </a:r>
          </a:p>
        </p:txBody>
      </p:sp>
      <p:pic>
        <p:nvPicPr>
          <p:cNvPr id="6" name="Espace réservé du contenu 5">
            <a:extLst>
              <a:ext uri="{FF2B5EF4-FFF2-40B4-BE49-F238E27FC236}">
                <a16:creationId xmlns:a16="http://schemas.microsoft.com/office/drawing/2014/main" id="{42A04E62-92D5-44FD-B64D-1091D578DBD5}"/>
              </a:ext>
            </a:extLst>
          </p:cNvPr>
          <p:cNvPicPr>
            <a:picLocks noGrp="1" noChangeAspect="1"/>
          </p:cNvPicPr>
          <p:nvPr>
            <p:ph idx="1"/>
          </p:nvPr>
        </p:nvPicPr>
        <p:blipFill>
          <a:blip r:embed="rId3"/>
          <a:srcRect t="5791" b="5791"/>
          <a:stretch/>
        </p:blipFill>
        <p:spPr>
          <a:xfrm>
            <a:off x="1264721" y="1446213"/>
            <a:ext cx="9912033" cy="4825495"/>
          </a:xfrm>
        </p:spPr>
      </p:pic>
    </p:spTree>
    <p:extLst>
      <p:ext uri="{BB962C8B-B14F-4D97-AF65-F5344CB8AC3E}">
        <p14:creationId xmlns:p14="http://schemas.microsoft.com/office/powerpoint/2010/main" val="2489539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175837-C759-47EE-A0A4-18F3F6F8099A}"/>
              </a:ext>
            </a:extLst>
          </p:cNvPr>
          <p:cNvSpPr>
            <a:spLocks noGrp="1"/>
          </p:cNvSpPr>
          <p:nvPr>
            <p:ph idx="1"/>
          </p:nvPr>
        </p:nvSpPr>
        <p:spPr>
          <a:xfrm>
            <a:off x="838200" y="1445741"/>
            <a:ext cx="10515600" cy="5069359"/>
          </a:xfrm>
        </p:spPr>
        <p:txBody>
          <a:bodyPr>
            <a:normAutofit lnSpcReduction="10000"/>
          </a:bodyPr>
          <a:lstStyle/>
          <a:p>
            <a:pPr marL="512064" indent="-512064">
              <a:lnSpc>
                <a:spcPct val="110000"/>
              </a:lnSpc>
              <a:spcAft>
                <a:spcPts val="600"/>
              </a:spcAft>
              <a:defRPr/>
            </a:pPr>
            <a:r>
              <a:rPr lang="es-x-int-SDL" dirty="0">
                <a:solidFill>
                  <a:schemeClr val="tx1"/>
                </a:solidFill>
              </a:rPr>
              <a:t>El impacto se alcanza gracias a muchos factores, como la advocacy</a:t>
            </a:r>
          </a:p>
          <a:p>
            <a:pPr marL="512064" indent="-512064">
              <a:lnSpc>
                <a:spcPct val="110000"/>
              </a:lnSpc>
              <a:spcAft>
                <a:spcPts val="600"/>
              </a:spcAft>
              <a:defRPr/>
            </a:pPr>
            <a:r>
              <a:rPr lang="es-x-int-SDL" dirty="0">
                <a:solidFill>
                  <a:schemeClr val="tx1"/>
                </a:solidFill>
              </a:rPr>
              <a:t>Se necesita un encadenamiento de </a:t>
            </a:r>
            <a:r>
              <a:rPr lang="fr-BE" dirty="0">
                <a:solidFill>
                  <a:schemeClr val="tx1"/>
                </a:solidFill>
              </a:rPr>
              <a:t>resultados o </a:t>
            </a:r>
            <a:r>
              <a:rPr lang="es-x-int-SDL" dirty="0">
                <a:solidFill>
                  <a:schemeClr val="tx1"/>
                </a:solidFill>
              </a:rPr>
              <a:t>victorias de advocacy para avanzar hacia el impacto</a:t>
            </a:r>
          </a:p>
          <a:p>
            <a:pPr marL="512064" indent="-512064">
              <a:lnSpc>
                <a:spcPct val="110000"/>
              </a:lnSpc>
              <a:spcAft>
                <a:spcPts val="600"/>
              </a:spcAft>
              <a:defRPr/>
            </a:pPr>
            <a:r>
              <a:rPr lang="es-x-int-SDL" dirty="0">
                <a:solidFill>
                  <a:schemeClr val="tx1"/>
                </a:solidFill>
              </a:rPr>
              <a:t>Los indicadores de impacto son factores que le ayudan a saber si está avanzando hacia su</a:t>
            </a:r>
            <a:r>
              <a:rPr lang="fr-BE" dirty="0">
                <a:solidFill>
                  <a:schemeClr val="tx1"/>
                </a:solidFill>
              </a:rPr>
              <a:t> </a:t>
            </a:r>
            <a:r>
              <a:rPr lang="fr-BE" dirty="0" err="1">
                <a:solidFill>
                  <a:schemeClr val="tx1"/>
                </a:solidFill>
              </a:rPr>
              <a:t>objetivo</a:t>
            </a:r>
            <a:r>
              <a:rPr lang="fr-BE" dirty="0">
                <a:solidFill>
                  <a:schemeClr val="tx1"/>
                </a:solidFill>
              </a:rPr>
              <a:t> </a:t>
            </a:r>
            <a:r>
              <a:rPr lang="fr-BE" dirty="0" err="1">
                <a:solidFill>
                  <a:schemeClr val="tx1"/>
                </a:solidFill>
              </a:rPr>
              <a:t>general</a:t>
            </a:r>
            <a:endParaRPr lang="es-x-int-SDL" dirty="0">
              <a:solidFill>
                <a:schemeClr val="tx1"/>
              </a:solidFill>
            </a:endParaRPr>
          </a:p>
          <a:p>
            <a:pPr marL="512064" indent="-512064">
              <a:lnSpc>
                <a:spcPct val="110000"/>
              </a:lnSpc>
              <a:spcAft>
                <a:spcPts val="600"/>
              </a:spcAft>
              <a:defRPr/>
            </a:pPr>
            <a:r>
              <a:rPr lang="es-x-int-SDL" dirty="0"/>
              <a:t>A medida que</a:t>
            </a:r>
            <a:r>
              <a:rPr lang="es-x-int-SDL" dirty="0">
                <a:solidFill>
                  <a:schemeClr val="tx1"/>
                </a:solidFill>
              </a:rPr>
              <a:t>  logre los objetivos de advocacy, monitoree los indicadores de impacto y considere las tendencias generales para </a:t>
            </a:r>
            <a:r>
              <a:rPr lang="es-x-int-SDL" dirty="0"/>
              <a:t>evaluar en qué medida su advocacy ha contribuido al logro de su </a:t>
            </a:r>
            <a:r>
              <a:rPr lang="fr-BE" dirty="0" err="1"/>
              <a:t>objetivo</a:t>
            </a:r>
            <a:r>
              <a:rPr lang="fr-BE" dirty="0"/>
              <a:t> </a:t>
            </a:r>
            <a:r>
              <a:rPr lang="fr-BE" dirty="0" err="1"/>
              <a:t>general</a:t>
            </a:r>
            <a:endParaRPr lang="es-x-int-SDL" dirty="0"/>
          </a:p>
          <a:p>
            <a:pPr marL="0" indent="0">
              <a:spcBef>
                <a:spcPts val="600"/>
              </a:spcBef>
              <a:spcAft>
                <a:spcPts val="600"/>
              </a:spcAft>
              <a:buNone/>
              <a:defRPr/>
            </a:pPr>
            <a:endParaRPr lang="en-GB" dirty="0">
              <a:solidFill>
                <a:schemeClr val="tx1"/>
              </a:solidFill>
            </a:endParaRPr>
          </a:p>
        </p:txBody>
      </p:sp>
      <p:sp>
        <p:nvSpPr>
          <p:cNvPr id="2" name="Title 1">
            <a:extLst>
              <a:ext uri="{FF2B5EF4-FFF2-40B4-BE49-F238E27FC236}">
                <a16:creationId xmlns:a16="http://schemas.microsoft.com/office/drawing/2014/main" id="{5E1CDFA1-F5D7-4F23-A151-19D127C829FC}"/>
              </a:ext>
            </a:extLst>
          </p:cNvPr>
          <p:cNvSpPr>
            <a:spLocks noGrp="1"/>
          </p:cNvSpPr>
          <p:nvPr>
            <p:ph type="title"/>
          </p:nvPr>
        </p:nvSpPr>
        <p:spPr/>
        <p:txBody>
          <a:bodyPr>
            <a:normAutofit fontScale="90000"/>
          </a:bodyPr>
          <a:lstStyle/>
          <a:p>
            <a:pPr>
              <a:defRPr/>
            </a:pPr>
            <a:r>
              <a:rPr lang="es-x-int-SDL"/>
              <a:t>Paso 8—Monitoreo de avances hacia el impacto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3E50-9DBC-304E-B0D3-60580CC1D87F}"/>
              </a:ext>
            </a:extLst>
          </p:cNvPr>
          <p:cNvSpPr>
            <a:spLocks noGrp="1"/>
          </p:cNvSpPr>
          <p:nvPr>
            <p:ph type="title"/>
          </p:nvPr>
        </p:nvSpPr>
        <p:spPr>
          <a:xfrm>
            <a:off x="1527544" y="125809"/>
            <a:ext cx="9677400" cy="1325563"/>
          </a:xfrm>
        </p:spPr>
        <p:txBody>
          <a:bodyPr>
            <a:normAutofit/>
          </a:bodyPr>
          <a:lstStyle/>
          <a:p>
            <a:r>
              <a:rPr lang="es-x-int-SDL" sz="4000" dirty="0">
                <a:solidFill>
                  <a:schemeClr val="accent5">
                    <a:lumMod val="50000"/>
                  </a:schemeClr>
                </a:solidFill>
              </a:rPr>
              <a:t>Definiciones y conceptos fundamentales</a:t>
            </a:r>
          </a:p>
        </p:txBody>
      </p:sp>
      <p:sp>
        <p:nvSpPr>
          <p:cNvPr id="3" name="Content Placeholder 2">
            <a:extLst>
              <a:ext uri="{FF2B5EF4-FFF2-40B4-BE49-F238E27FC236}">
                <a16:creationId xmlns:a16="http://schemas.microsoft.com/office/drawing/2014/main" id="{B931C952-858E-134D-A51D-DC730910B91C}"/>
              </a:ext>
            </a:extLst>
          </p:cNvPr>
          <p:cNvSpPr>
            <a:spLocks noGrp="1"/>
          </p:cNvSpPr>
          <p:nvPr>
            <p:ph idx="1"/>
          </p:nvPr>
        </p:nvSpPr>
        <p:spPr>
          <a:xfrm>
            <a:off x="1676400" y="4333168"/>
            <a:ext cx="10515600" cy="4414664"/>
          </a:xfrm>
        </p:spPr>
        <p:txBody>
          <a:bodyPr/>
          <a:lstStyle/>
          <a:p>
            <a:pPr marL="0" indent="0">
              <a:buNone/>
              <a:defRPr/>
            </a:pPr>
            <a:endParaRPr lang="en-US" dirty="0">
              <a:solidFill>
                <a:schemeClr val="accent2">
                  <a:lumMod val="85000"/>
                  <a:lumOff val="15000"/>
                </a:schemeClr>
              </a:solidFill>
            </a:endParaRPr>
          </a:p>
          <a:p>
            <a:pPr marL="0" indent="0">
              <a:buNone/>
              <a:defRPr/>
            </a:pPr>
            <a:endParaRPr lang="en-US" dirty="0">
              <a:solidFill>
                <a:srgbClr val="333C42"/>
              </a:solidFill>
            </a:endParaRPr>
          </a:p>
          <a:p>
            <a:pPr marL="0" indent="0">
              <a:buNone/>
              <a:defRPr/>
            </a:pPr>
            <a:r>
              <a:rPr lang="es-x-int-SDL" dirty="0">
                <a:solidFill>
                  <a:srgbClr val="333C42"/>
                </a:solidFill>
              </a:rPr>
              <a:t> </a:t>
            </a:r>
          </a:p>
          <a:p>
            <a:endParaRPr lang="en-US" dirty="0"/>
          </a:p>
        </p:txBody>
      </p:sp>
      <p:sp>
        <p:nvSpPr>
          <p:cNvPr id="5" name="Rectangle 4">
            <a:extLst>
              <a:ext uri="{FF2B5EF4-FFF2-40B4-BE49-F238E27FC236}">
                <a16:creationId xmlns:a16="http://schemas.microsoft.com/office/drawing/2014/main" id="{E5727EFA-7A0B-B041-ADFB-A0C42485B35D}"/>
              </a:ext>
            </a:extLst>
          </p:cNvPr>
          <p:cNvSpPr/>
          <p:nvPr/>
        </p:nvSpPr>
        <p:spPr>
          <a:xfrm>
            <a:off x="5507916" y="1451372"/>
            <a:ext cx="6562164" cy="4817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anchor="ctr"/>
          <a:lstStyle/>
          <a:p>
            <a:pPr eaLnBrk="1" fontAlgn="auto" hangingPunct="1">
              <a:spcBef>
                <a:spcPts val="600"/>
              </a:spcBef>
              <a:spcAft>
                <a:spcPts val="600"/>
              </a:spcAft>
              <a:defRPr/>
            </a:pPr>
            <a:r>
              <a:rPr lang="es-x-int-SDL" sz="4000" b="1" dirty="0">
                <a:solidFill>
                  <a:srgbClr val="333C42"/>
                </a:solidFill>
                <a:latin typeface="Tahoma" panose="020B0604030504040204" pitchFamily="34" charset="0"/>
                <a:ea typeface="Tahoma" panose="020B0604030504040204" pitchFamily="34" charset="0"/>
                <a:cs typeface="Tahoma" panose="020B0604030504040204" pitchFamily="34" charset="0"/>
              </a:rPr>
              <a:t>S</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pecific (específico)</a:t>
            </a:r>
          </a:p>
          <a:p>
            <a:pPr eaLnBrk="1" fontAlgn="auto" hangingPunct="1">
              <a:spcBef>
                <a:spcPts val="600"/>
              </a:spcBef>
              <a:spcAft>
                <a:spcPts val="600"/>
              </a:spcAft>
              <a:defRPr/>
            </a:pPr>
            <a:r>
              <a:rPr lang="es-x-int-SDL" sz="4000" b="1" dirty="0">
                <a:solidFill>
                  <a:srgbClr val="333C42"/>
                </a:solidFill>
                <a:latin typeface="Tahoma" panose="020B0604030504040204" pitchFamily="34" charset="0"/>
                <a:ea typeface="Tahoma" panose="020B0604030504040204" pitchFamily="34" charset="0"/>
                <a:cs typeface="Tahoma" panose="020B0604030504040204" pitchFamily="34" charset="0"/>
              </a:rPr>
              <a:t>M</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easurable (medible)</a:t>
            </a:r>
          </a:p>
          <a:p>
            <a:pPr eaLnBrk="1" fontAlgn="auto" hangingPunct="1">
              <a:spcBef>
                <a:spcPts val="600"/>
              </a:spcBef>
              <a:spcAft>
                <a:spcPts val="600"/>
              </a:spcAft>
              <a:defRPr/>
            </a:pPr>
            <a:r>
              <a:rPr lang="es-x-int-SDL" sz="4000" b="1" dirty="0">
                <a:solidFill>
                  <a:srgbClr val="333C42"/>
                </a:solidFill>
                <a:latin typeface="Tahoma" panose="020B0604030504040204" pitchFamily="34" charset="0"/>
                <a:ea typeface="Tahoma" panose="020B0604030504040204" pitchFamily="34" charset="0"/>
                <a:cs typeface="Tahoma" panose="020B0604030504040204" pitchFamily="34" charset="0"/>
              </a:rPr>
              <a:t>A</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ttainable (alcanzable</a:t>
            </a:r>
            <a:r>
              <a:rPr lang="en-US" sz="4000" dirty="0">
                <a:solidFill>
                  <a:srgbClr val="333C42"/>
                </a:solidFill>
                <a:latin typeface="Tahoma" panose="020B0604030504040204" pitchFamily="34" charset="0"/>
                <a:ea typeface="Tahoma" panose="020B0604030504040204" pitchFamily="34" charset="0"/>
                <a:cs typeface="Tahoma" panose="020B0604030504040204" pitchFamily="34" charset="0"/>
              </a:rPr>
              <a:t> u </a:t>
            </a:r>
            <a:r>
              <a:rPr lang="en-US" sz="4000" dirty="0" err="1">
                <a:solidFill>
                  <a:srgbClr val="333C42"/>
                </a:solidFill>
                <a:latin typeface="Tahoma" panose="020B0604030504040204" pitchFamily="34" charset="0"/>
                <a:ea typeface="Tahoma" panose="020B0604030504040204" pitchFamily="34" charset="0"/>
                <a:cs typeface="Tahoma" panose="020B0604030504040204" pitchFamily="34" charset="0"/>
              </a:rPr>
              <a:t>obtenible</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a:t>
            </a:r>
          </a:p>
          <a:p>
            <a:pPr eaLnBrk="1" fontAlgn="auto" hangingPunct="1">
              <a:spcBef>
                <a:spcPts val="600"/>
              </a:spcBef>
              <a:spcAft>
                <a:spcPts val="600"/>
              </a:spcAft>
              <a:defRPr/>
            </a:pPr>
            <a:r>
              <a:rPr lang="es-x-int-SDL" sz="4000" b="1" dirty="0">
                <a:solidFill>
                  <a:srgbClr val="333C42"/>
                </a:solidFill>
                <a:latin typeface="Tahoma" panose="020B0604030504040204" pitchFamily="34" charset="0"/>
                <a:ea typeface="Tahoma" panose="020B0604030504040204" pitchFamily="34" charset="0"/>
                <a:cs typeface="Tahoma" panose="020B0604030504040204" pitchFamily="34" charset="0"/>
              </a:rPr>
              <a:t>R</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elevant (relevante)</a:t>
            </a:r>
          </a:p>
          <a:p>
            <a:pPr eaLnBrk="1" fontAlgn="auto" hangingPunct="1">
              <a:spcBef>
                <a:spcPts val="600"/>
              </a:spcBef>
              <a:spcAft>
                <a:spcPts val="600"/>
              </a:spcAft>
              <a:defRPr/>
            </a:pPr>
            <a:r>
              <a:rPr lang="es-x-int-SDL" sz="4000" b="1" dirty="0">
                <a:solidFill>
                  <a:srgbClr val="333C42"/>
                </a:solidFill>
                <a:latin typeface="Tahoma" panose="020B0604030504040204" pitchFamily="34" charset="0"/>
                <a:ea typeface="Tahoma" panose="020B0604030504040204" pitchFamily="34" charset="0"/>
                <a:cs typeface="Tahoma" panose="020B0604030504040204" pitchFamily="34" charset="0"/>
              </a:rPr>
              <a:t>T</a:t>
            </a:r>
            <a:r>
              <a:rPr lang="es-x-int-SDL" sz="4000" dirty="0">
                <a:solidFill>
                  <a:srgbClr val="333C42"/>
                </a:solidFill>
                <a:latin typeface="Tahoma" panose="020B0604030504040204" pitchFamily="34" charset="0"/>
                <a:ea typeface="Tahoma" panose="020B0604030504040204" pitchFamily="34" charset="0"/>
                <a:cs typeface="Tahoma" panose="020B0604030504040204" pitchFamily="34" charset="0"/>
              </a:rPr>
              <a:t>ime-bound (con límite de tiempo)</a:t>
            </a:r>
          </a:p>
        </p:txBody>
      </p:sp>
      <p:sp>
        <p:nvSpPr>
          <p:cNvPr id="4" name="Oval 3">
            <a:extLst>
              <a:ext uri="{FF2B5EF4-FFF2-40B4-BE49-F238E27FC236}">
                <a16:creationId xmlns:a16="http://schemas.microsoft.com/office/drawing/2014/main" id="{6601AF0A-89C3-B643-A78B-389F213089EB}"/>
              </a:ext>
            </a:extLst>
          </p:cNvPr>
          <p:cNvSpPr/>
          <p:nvPr/>
        </p:nvSpPr>
        <p:spPr>
          <a:xfrm>
            <a:off x="204396" y="1451372"/>
            <a:ext cx="5212402" cy="4778312"/>
          </a:xfrm>
          <a:prstGeom prst="ellipse">
            <a:avLst/>
          </a:prstGeom>
          <a:solidFill>
            <a:srgbClr val="1F4E79"/>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s-x-int-SDL" sz="3200" dirty="0">
                <a:solidFill>
                  <a:schemeClr val="bg1"/>
                </a:solidFill>
                <a:latin typeface="Tahoma" panose="020B0604030504040204" pitchFamily="34" charset="0"/>
                <a:ea typeface="Tahoma" panose="020B0604030504040204" pitchFamily="34" charset="0"/>
                <a:cs typeface="Tahoma" panose="020B0604030504040204" pitchFamily="34" charset="0"/>
              </a:rPr>
              <a:t>Para alcanzar un </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resultado</a:t>
            </a:r>
            <a:r>
              <a:rPr lang="es-x-int-SDL"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BE" sz="3200" dirty="0">
                <a:solidFill>
                  <a:schemeClr val="bg1"/>
                </a:solidFill>
                <a:latin typeface="Tahoma" panose="020B0604030504040204" pitchFamily="34" charset="0"/>
                <a:ea typeface="Tahoma" panose="020B0604030504040204" pitchFamily="34" charset="0"/>
                <a:cs typeface="Tahoma" panose="020B0604030504040204" pitchFamily="34" charset="0"/>
              </a:rPr>
              <a:t>o victoria </a:t>
            </a:r>
            <a:r>
              <a:rPr lang="es-x-int-SDL" sz="3200" dirty="0">
                <a:solidFill>
                  <a:schemeClr val="bg1"/>
                </a:solidFill>
                <a:latin typeface="Tahoma" panose="020B0604030504040204" pitchFamily="34" charset="0"/>
                <a:ea typeface="Tahoma" panose="020B0604030504040204" pitchFamily="34" charset="0"/>
                <a:cs typeface="Tahoma" panose="020B0604030504040204" pitchFamily="34" charset="0"/>
              </a:rPr>
              <a:t>de advocacy es fundamental:</a:t>
            </a:r>
          </a:p>
          <a:p>
            <a:pPr algn="ctr">
              <a:defRPr/>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r>
              <a:rPr lang="es-x-int-SDL" sz="3200" dirty="0">
                <a:solidFill>
                  <a:schemeClr val="bg1"/>
                </a:solidFill>
                <a:latin typeface="Tahoma" panose="020B0604030504040204" pitchFamily="34" charset="0"/>
                <a:ea typeface="Tahoma" panose="020B0604030504040204" pitchFamily="34" charset="0"/>
                <a:cs typeface="Tahoma" panose="020B0604030504040204" pitchFamily="34" charset="0"/>
              </a:rPr>
              <a:t>un objetivo </a:t>
            </a:r>
            <a:r>
              <a:rPr lang="es-x-int-SDL" sz="3200" b="1" dirty="0">
                <a:solidFill>
                  <a:schemeClr val="bg1"/>
                </a:solidFill>
                <a:latin typeface="Tahoma" panose="020B0604030504040204" pitchFamily="34" charset="0"/>
                <a:ea typeface="Tahoma" panose="020B0604030504040204" pitchFamily="34" charset="0"/>
                <a:cs typeface="Tahoma" panose="020B0604030504040204" pitchFamily="34" charset="0"/>
              </a:rPr>
              <a:t>SMART</a:t>
            </a:r>
            <a:r>
              <a:rPr lang="es-x-int-SDL"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992834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4A0BE-6866-0548-A485-CB188D17456E}"/>
              </a:ext>
            </a:extLst>
          </p:cNvPr>
          <p:cNvSpPr>
            <a:spLocks noGrp="1"/>
          </p:cNvSpPr>
          <p:nvPr>
            <p:ph type="title"/>
          </p:nvPr>
        </p:nvSpPr>
        <p:spPr/>
        <p:txBody>
          <a:bodyPr>
            <a:normAutofit fontScale="90000"/>
          </a:bodyPr>
          <a:lstStyle/>
          <a:p>
            <a:r>
              <a:rPr lang="es-x-int-SDL"/>
              <a:t>Los objetivos SMART reflejan los resultados</a:t>
            </a:r>
          </a:p>
        </p:txBody>
      </p:sp>
      <p:pic>
        <p:nvPicPr>
          <p:cNvPr id="7" name="Espace réservé du contenu 6">
            <a:extLst>
              <a:ext uri="{FF2B5EF4-FFF2-40B4-BE49-F238E27FC236}">
                <a16:creationId xmlns:a16="http://schemas.microsoft.com/office/drawing/2014/main" id="{9CA7004D-07C4-42B8-A8A2-B4995CD20A0E}"/>
              </a:ext>
            </a:extLst>
          </p:cNvPr>
          <p:cNvPicPr>
            <a:picLocks noGrp="1" noChangeAspect="1"/>
          </p:cNvPicPr>
          <p:nvPr>
            <p:ph idx="1"/>
          </p:nvPr>
        </p:nvPicPr>
        <p:blipFill>
          <a:blip r:embed="rId3"/>
          <a:srcRect/>
          <a:stretch/>
        </p:blipFill>
        <p:spPr>
          <a:xfrm>
            <a:off x="60192" y="2039464"/>
            <a:ext cx="12131808" cy="4080632"/>
          </a:xfrm>
        </p:spPr>
      </p:pic>
      <p:sp>
        <p:nvSpPr>
          <p:cNvPr id="5" name="TextBox 4">
            <a:extLst>
              <a:ext uri="{FF2B5EF4-FFF2-40B4-BE49-F238E27FC236}">
                <a16:creationId xmlns:a16="http://schemas.microsoft.com/office/drawing/2014/main" id="{ED6378D2-ED24-4F1D-874B-D88274B4C6D0}"/>
              </a:ext>
            </a:extLst>
          </p:cNvPr>
          <p:cNvSpPr txBox="1"/>
          <p:nvPr/>
        </p:nvSpPr>
        <p:spPr>
          <a:xfrm>
            <a:off x="3019313" y="1054253"/>
            <a:ext cx="6153374" cy="892552"/>
          </a:xfrm>
          <a:prstGeom prst="rect">
            <a:avLst/>
          </a:prstGeom>
          <a:noFill/>
        </p:spPr>
        <p:txBody>
          <a:bodyPr wrap="square">
            <a:spAutoFit/>
          </a:bodyPr>
          <a:lstStyle/>
          <a:p>
            <a:pPr algn="l"/>
            <a:endParaRPr lang="en-US" sz="1600" b="0" i="0" u="none" strike="noStrike" baseline="0" dirty="0">
              <a:solidFill>
                <a:srgbClr val="000000"/>
              </a:solidFill>
              <a:latin typeface="Gill Sans"/>
            </a:endParaRPr>
          </a:p>
          <a:p>
            <a:pPr algn="ctr"/>
            <a:r>
              <a:rPr lang="es-ES" sz="1800" b="1" i="0" u="none" strike="noStrike" baseline="0" dirty="0">
                <a:solidFill>
                  <a:srgbClr val="211E1F"/>
                </a:solidFill>
                <a:latin typeface="Gill Sans"/>
              </a:rPr>
              <a:t>Ejemplo de objetivos SMART en la iniciativa hacia el objetivo general de reducir la mortalidad materna </a:t>
            </a:r>
            <a:endParaRPr lang="en-US" dirty="0"/>
          </a:p>
        </p:txBody>
      </p:sp>
    </p:spTree>
    <p:extLst>
      <p:ext uri="{BB962C8B-B14F-4D97-AF65-F5344CB8AC3E}">
        <p14:creationId xmlns:p14="http://schemas.microsoft.com/office/powerpoint/2010/main" val="14575193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endParaRPr lang="en-US" sz="1800" dirty="0">
              <a:solidFill>
                <a:srgbClr val="808284"/>
              </a:solidFill>
              <a:latin typeface="Marydale"/>
            </a:endParaRPr>
          </a:p>
          <a:p>
            <a:r>
              <a:rPr lang="es-x-int-SDL" sz="1800" b="0" i="0" u="none" strike="noStrike" baseline="0">
                <a:solidFill>
                  <a:srgbClr val="E3567E"/>
                </a:solidFill>
                <a:latin typeface="Futura PT Demi"/>
              </a:rPr>
              <a:t>	</a:t>
            </a:r>
          </a:p>
          <a:p>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Ejemplo de seguimiento del impacto</a:t>
            </a:r>
          </a:p>
        </p:txBody>
      </p:sp>
      <p:graphicFrame>
        <p:nvGraphicFramePr>
          <p:cNvPr id="6" name="Table 5">
            <a:extLst>
              <a:ext uri="{FF2B5EF4-FFF2-40B4-BE49-F238E27FC236}">
                <a16:creationId xmlns:a16="http://schemas.microsoft.com/office/drawing/2014/main" id="{6BFE725E-A024-7C45-8E7B-AF92DCB78416}"/>
              </a:ext>
            </a:extLst>
          </p:cNvPr>
          <p:cNvGraphicFramePr>
            <a:graphicFrameLocks noGrp="1"/>
          </p:cNvGraphicFramePr>
          <p:nvPr>
            <p:extLst>
              <p:ext uri="{D42A27DB-BD31-4B8C-83A1-F6EECF244321}">
                <p14:modId xmlns:p14="http://schemas.microsoft.com/office/powerpoint/2010/main" val="3603361006"/>
              </p:ext>
            </p:extLst>
          </p:nvPr>
        </p:nvGraphicFramePr>
        <p:xfrm>
          <a:off x="705724" y="1267691"/>
          <a:ext cx="10780552" cy="5534772"/>
        </p:xfrm>
        <a:graphic>
          <a:graphicData uri="http://schemas.openxmlformats.org/drawingml/2006/table">
            <a:tbl>
              <a:tblPr firstRow="1" bandRow="1">
                <a:tableStyleId>{FABFCF23-3B69-468F-B69F-88F6DE6A72F2}</a:tableStyleId>
              </a:tblPr>
              <a:tblGrid>
                <a:gridCol w="4002331">
                  <a:extLst>
                    <a:ext uri="{9D8B030D-6E8A-4147-A177-3AD203B41FA5}">
                      <a16:colId xmlns:a16="http://schemas.microsoft.com/office/drawing/2014/main" val="3929736432"/>
                    </a:ext>
                  </a:extLst>
                </a:gridCol>
                <a:gridCol w="2943126">
                  <a:extLst>
                    <a:ext uri="{9D8B030D-6E8A-4147-A177-3AD203B41FA5}">
                      <a16:colId xmlns:a16="http://schemas.microsoft.com/office/drawing/2014/main" val="1463842177"/>
                    </a:ext>
                  </a:extLst>
                </a:gridCol>
                <a:gridCol w="3835095">
                  <a:extLst>
                    <a:ext uri="{9D8B030D-6E8A-4147-A177-3AD203B41FA5}">
                      <a16:colId xmlns:a16="http://schemas.microsoft.com/office/drawing/2014/main" val="1850930710"/>
                    </a:ext>
                  </a:extLst>
                </a:gridCol>
              </a:tblGrid>
              <a:tr h="1496291">
                <a:tc gridSpan="3">
                  <a:txBody>
                    <a:bodyPr/>
                    <a:lstStyle/>
                    <a:p>
                      <a:r>
                        <a:rPr lang="es-x-int-SDL" sz="280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Objetivo: </a:t>
                      </a:r>
                      <a:r>
                        <a:rPr lang="es-x-int-SDL" sz="2800" b="0" dirty="0">
                          <a:solidFill>
                            <a:schemeClr val="bg1"/>
                          </a:solidFill>
                          <a:latin typeface="Tahoma" panose="020B0604030504040204" pitchFamily="34" charset="0"/>
                          <a:ea typeface="Tahoma" panose="020B0604030504040204" pitchFamily="34" charset="0"/>
                          <a:cs typeface="Tahoma" panose="020B0604030504040204" pitchFamily="34" charset="0"/>
                        </a:rPr>
                        <a:t>el ministro de Finanzas del Estado asigna 100 000 dólares en el presupuesto de salud para contratar y formar a las parteras antes de julio de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738244">
                <a:tc>
                  <a:txBody>
                    <a:bodyPr/>
                    <a:lstStyle/>
                    <a:p>
                      <a:r>
                        <a:rPr lang="es-x-int-SDL"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Impacto previsto</a:t>
                      </a:r>
                    </a:p>
                    <a:p>
                      <a:r>
                        <a:rPr lang="es-x-int-SDL"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(declaración de objetivos)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Indicador(es) de impacto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92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Menos mujeres mueren en el parto 	</a:t>
                      </a:r>
                    </a:p>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Tasa de mortalidad materna 	</a:t>
                      </a:r>
                    </a:p>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Encuesta Demográfica y de Salud</a:t>
                      </a:r>
                    </a:p>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a:solidFill>
                            <a:schemeClr val="dk1"/>
                          </a:solidFill>
                          <a:latin typeface="+mn-lt"/>
                          <a:ea typeface="+mn-ea"/>
                          <a:cs typeface="+mn-cs"/>
                        </a:rPr>
                        <a:t>(DHS, por su sigla en inglés)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821914"/>
                  </a:ext>
                </a:extLst>
              </a:tr>
              <a:tr h="2407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dirty="0">
                          <a:solidFill>
                            <a:schemeClr val="dk1"/>
                          </a:solidFill>
                          <a:latin typeface="+mn-lt"/>
                          <a:ea typeface="+mn-ea"/>
                          <a:cs typeface="+mn-cs"/>
                        </a:rPr>
                        <a:t>Mayor uso de los servicios prenatales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x-int-SDL" sz="1800" b="0" i="0" u="none" strike="noStrike" baseline="0" dirty="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r>
                        <a:rPr lang="es-x-int-SDL" sz="1800" b="0" i="0" u="none" strike="noStrike" baseline="0">
                          <a:solidFill>
                            <a:schemeClr val="dk1"/>
                          </a:solidFill>
                          <a:latin typeface="+mn-lt"/>
                          <a:ea typeface="+mn-ea"/>
                          <a:cs typeface="+mn-cs"/>
                        </a:rPr>
                        <a:t>Porcentaje de mujeres que reciben atención prenatal durante el embarazo</a:t>
                      </a:r>
                    </a:p>
                    <a:p>
                      <a:r>
                        <a:rPr lang="es-x-int-SDL" sz="1800" b="0" i="0" u="none" strike="noStrike" baseline="0">
                          <a:solidFill>
                            <a:schemeClr val="dk1"/>
                          </a:solidFill>
                          <a:latin typeface="+mn-lt"/>
                          <a:ea typeface="+mn-ea"/>
                          <a:cs typeface="+mn-cs"/>
                        </a:rPr>
                        <a:t> </a:t>
                      </a:r>
                    </a:p>
                    <a:p>
                      <a:r>
                        <a:rPr lang="es-x-int-SDL" sz="1800" b="0" i="0" u="none" strike="noStrike" baseline="0">
                          <a:solidFill>
                            <a:schemeClr val="dk1"/>
                          </a:solidFill>
                          <a:latin typeface="+mn-lt"/>
                          <a:ea typeface="+mn-ea"/>
                          <a:cs typeface="+mn-cs"/>
                        </a:rPr>
                        <a:t>Porcentaje de nacidos vivos atendidos por personal médico cualificado (incluyendo las parteras)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r>
                        <a:rPr lang="es-x-int-SDL" sz="1800" b="0" i="0" u="none" strike="noStrike" baseline="0" dirty="0">
                          <a:solidFill>
                            <a:schemeClr val="dk1"/>
                          </a:solidFill>
                          <a:latin typeface="+mn-lt"/>
                          <a:ea typeface="+mn-ea"/>
                          <a:cs typeface="+mn-cs"/>
                        </a:rPr>
                        <a:t>Sistema de Información de Gestión Sanitaria (HMIS, por su sigla en inglés)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3366064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endParaRPr lang="en-US" sz="1800" dirty="0">
              <a:solidFill>
                <a:srgbClr val="808284"/>
              </a:solidFill>
              <a:latin typeface="Marydale"/>
            </a:endParaRPr>
          </a:p>
          <a:p>
            <a:pPr marL="0" indent="0">
              <a:buNone/>
            </a:pPr>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s-x-int-SDL"/>
              <a:t>8.3 Impacto</a:t>
            </a:r>
          </a:p>
        </p:txBody>
      </p:sp>
      <p:graphicFrame>
        <p:nvGraphicFramePr>
          <p:cNvPr id="6" name="Table 5">
            <a:extLst>
              <a:ext uri="{FF2B5EF4-FFF2-40B4-BE49-F238E27FC236}">
                <a16:creationId xmlns:a16="http://schemas.microsoft.com/office/drawing/2014/main" id="{6BFE725E-A024-7C45-8E7B-AF92DCB78416}"/>
              </a:ext>
            </a:extLst>
          </p:cNvPr>
          <p:cNvGraphicFramePr>
            <a:graphicFrameLocks noGrp="1"/>
          </p:cNvGraphicFramePr>
          <p:nvPr>
            <p:extLst>
              <p:ext uri="{D42A27DB-BD31-4B8C-83A1-F6EECF244321}">
                <p14:modId xmlns:p14="http://schemas.microsoft.com/office/powerpoint/2010/main" val="4110899037"/>
              </p:ext>
            </p:extLst>
          </p:nvPr>
        </p:nvGraphicFramePr>
        <p:xfrm>
          <a:off x="846945" y="3322882"/>
          <a:ext cx="10224796" cy="2854080"/>
        </p:xfrm>
        <a:graphic>
          <a:graphicData uri="http://schemas.openxmlformats.org/drawingml/2006/table">
            <a:tbl>
              <a:tblPr firstRow="1" bandRow="1">
                <a:tableStyleId>{FABFCF23-3B69-468F-B69F-88F6DE6A72F2}</a:tableStyleId>
              </a:tblPr>
              <a:tblGrid>
                <a:gridCol w="3796004">
                  <a:extLst>
                    <a:ext uri="{9D8B030D-6E8A-4147-A177-3AD203B41FA5}">
                      <a16:colId xmlns:a16="http://schemas.microsoft.com/office/drawing/2014/main" val="3929736432"/>
                    </a:ext>
                  </a:extLst>
                </a:gridCol>
                <a:gridCol w="2788161">
                  <a:extLst>
                    <a:ext uri="{9D8B030D-6E8A-4147-A177-3AD203B41FA5}">
                      <a16:colId xmlns:a16="http://schemas.microsoft.com/office/drawing/2014/main" val="1463842177"/>
                    </a:ext>
                  </a:extLst>
                </a:gridCol>
                <a:gridCol w="3640631">
                  <a:extLst>
                    <a:ext uri="{9D8B030D-6E8A-4147-A177-3AD203B41FA5}">
                      <a16:colId xmlns:a16="http://schemas.microsoft.com/office/drawing/2014/main" val="1850930710"/>
                    </a:ext>
                  </a:extLst>
                </a:gridCol>
              </a:tblGrid>
              <a:tr h="0">
                <a:tc gridSpan="3">
                  <a:txBody>
                    <a:bodyPr/>
                    <a:lstStyle/>
                    <a:p>
                      <a:r>
                        <a:rPr lang="es-x-int-SDL" sz="2400">
                          <a:ln>
                            <a:noFill/>
                          </a:ln>
                          <a:solidFill>
                            <a:schemeClr val="bg1"/>
                          </a:solidFill>
                          <a:latin typeface="Tahoma" panose="020B0604030504040204" pitchFamily="34" charset="0"/>
                          <a:ea typeface="Tahoma" panose="020B0604030504040204" pitchFamily="34" charset="0"/>
                          <a:cs typeface="Tahoma" panose="020B0604030504040204" pitchFamily="34" charset="0"/>
                        </a:rPr>
                        <a:t>Objetivo: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Impacto previsto</a:t>
                      </a:r>
                    </a:p>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(declaración de objetivos)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Indicador(es) de impacto</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s-x-int-SDL" sz="2000" b="1">
                          <a:ln>
                            <a:noFill/>
                          </a:ln>
                          <a:solidFill>
                            <a:schemeClr val="bg1"/>
                          </a:solidFill>
                          <a:latin typeface="Tahoma" panose="020B0604030504040204" pitchFamily="34" charset="0"/>
                          <a:ea typeface="Tahoma" panose="020B0604030504040204" pitchFamily="34" charset="0"/>
                          <a:cs typeface="Tahoma" panose="020B0604030504040204" pitchFamily="34" charset="0"/>
                        </a:rPr>
                        <a:t>Fuente de datos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821914"/>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887647057"/>
                  </a:ext>
                </a:extLst>
              </a:tr>
            </a:tbl>
          </a:graphicData>
        </a:graphic>
      </p:graphicFrame>
      <p:sp>
        <p:nvSpPr>
          <p:cNvPr id="5" name="Content Placeholder 1">
            <a:extLst>
              <a:ext uri="{FF2B5EF4-FFF2-40B4-BE49-F238E27FC236}">
                <a16:creationId xmlns:a16="http://schemas.microsoft.com/office/drawing/2014/main" id="{A17050BC-BA49-4262-B25F-0C25CBBD49B8}"/>
              </a:ext>
            </a:extLst>
          </p:cNvPr>
          <p:cNvSpPr txBox="1">
            <a:spLocks/>
          </p:cNvSpPr>
          <p:nvPr/>
        </p:nvSpPr>
        <p:spPr>
          <a:xfrm>
            <a:off x="701543" y="1319282"/>
            <a:ext cx="10515600" cy="47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064" indent="-512064" algn="ctr">
              <a:lnSpc>
                <a:spcPct val="110000"/>
              </a:lnSpc>
              <a:buFont typeface="Arial" panose="020B0604020202020204" pitchFamily="34" charset="0"/>
              <a:buNone/>
            </a:pPr>
            <a:r>
              <a:rPr lang="es-x-int-SDL" dirty="0"/>
              <a:t>Traduzca su objetivo</a:t>
            </a:r>
            <a:r>
              <a:rPr lang="fr-BE" dirty="0"/>
              <a:t> </a:t>
            </a:r>
            <a:r>
              <a:rPr lang="fr-BE" dirty="0" err="1"/>
              <a:t>general</a:t>
            </a:r>
            <a:r>
              <a:rPr lang="fr-BE" dirty="0"/>
              <a:t> </a:t>
            </a:r>
            <a:r>
              <a:rPr lang="es-x-int-SDL" dirty="0"/>
              <a:t>en declaraciones de impacto anticipado. Identifique los indicadores y las fuentes de datos asociadas que utilizará para seguir los avances hacia el impacto.</a:t>
            </a:r>
          </a:p>
          <a:p>
            <a:pPr marL="0" indent="0">
              <a:buFont typeface="Arial" panose="020B0604020202020204" pitchFamily="34" charset="0"/>
              <a:buNone/>
            </a:pPr>
            <a:endParaRPr lang="en-US" sz="1800" dirty="0">
              <a:solidFill>
                <a:srgbClr val="E3567E"/>
              </a:solidFill>
              <a:latin typeface="Futura PT Demi"/>
            </a:endParaRPr>
          </a:p>
          <a:p>
            <a:endParaRPr lang="en-US" dirty="0"/>
          </a:p>
        </p:txBody>
      </p:sp>
    </p:spTree>
    <p:extLst>
      <p:ext uri="{BB962C8B-B14F-4D97-AF65-F5344CB8AC3E}">
        <p14:creationId xmlns:p14="http://schemas.microsoft.com/office/powerpoint/2010/main" val="2641550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1EEFC6-5504-4AB8-9859-2449055C4E97}"/>
              </a:ext>
            </a:extLst>
          </p:cNvPr>
          <p:cNvSpPr>
            <a:spLocks noGrp="1"/>
          </p:cNvSpPr>
          <p:nvPr>
            <p:ph idx="1"/>
          </p:nvPr>
        </p:nvSpPr>
        <p:spPr>
          <a:xfrm>
            <a:off x="726831" y="1426286"/>
            <a:ext cx="10626969" cy="5126509"/>
          </a:xfrm>
        </p:spPr>
        <p:txBody>
          <a:bodyPr>
            <a:normAutofit/>
          </a:bodyPr>
          <a:lstStyle/>
          <a:p>
            <a:pPr marL="0" indent="0" algn="ctr">
              <a:spcBef>
                <a:spcPts val="600"/>
              </a:spcBef>
              <a:spcAft>
                <a:spcPts val="600"/>
              </a:spcAft>
              <a:buNone/>
              <a:defRPr/>
            </a:pPr>
            <a:r>
              <a:rPr lang="es-x-int-SDL" sz="3200" b="1" dirty="0">
                <a:solidFill>
                  <a:srgbClr val="E35880"/>
                </a:solidFill>
              </a:rPr>
              <a:t>¿Qué hacer cuando se producen contratiempos?</a:t>
            </a:r>
            <a:br>
              <a:rPr lang="es-x-int-SDL" sz="3200" b="1" dirty="0">
                <a:solidFill>
                  <a:srgbClr val="E35880"/>
                </a:solidFill>
              </a:rPr>
            </a:br>
            <a:endParaRPr lang="es-x-int-SDL" sz="3200" b="1" dirty="0">
              <a:solidFill>
                <a:srgbClr val="E35880"/>
              </a:solidFill>
            </a:endParaRPr>
          </a:p>
          <a:p>
            <a:pPr marL="512064" indent="-512064">
              <a:lnSpc>
                <a:spcPct val="120000"/>
              </a:lnSpc>
              <a:spcAft>
                <a:spcPts val="600"/>
              </a:spcAft>
              <a:defRPr/>
            </a:pPr>
            <a:r>
              <a:rPr lang="es-x-int-SDL" dirty="0">
                <a:solidFill>
                  <a:schemeClr val="tx1"/>
                </a:solidFill>
              </a:rPr>
              <a:t>Mantenga el rumbo</a:t>
            </a:r>
          </a:p>
          <a:p>
            <a:pPr marL="512064" indent="-512064">
              <a:lnSpc>
                <a:spcPct val="120000"/>
              </a:lnSpc>
              <a:spcAft>
                <a:spcPts val="600"/>
              </a:spcAft>
              <a:defRPr/>
            </a:pPr>
            <a:r>
              <a:rPr lang="es-x-int-SDL" dirty="0">
                <a:solidFill>
                  <a:schemeClr val="tx1"/>
                </a:solidFill>
              </a:rPr>
              <a:t>Revise los supuestos que subyacen a la estrategia</a:t>
            </a:r>
          </a:p>
          <a:p>
            <a:pPr marL="512064" indent="-512064">
              <a:lnSpc>
                <a:spcPct val="120000"/>
              </a:lnSpc>
              <a:spcAft>
                <a:spcPts val="600"/>
              </a:spcAft>
              <a:defRPr/>
            </a:pPr>
            <a:r>
              <a:rPr lang="es-x-int-SDL" dirty="0">
                <a:solidFill>
                  <a:schemeClr val="tx1"/>
                </a:solidFill>
              </a:rPr>
              <a:t>Pregunte: ¿ha cambiado el contexto?</a:t>
            </a:r>
          </a:p>
          <a:p>
            <a:pPr marL="512064" indent="-512064">
              <a:lnSpc>
                <a:spcPct val="120000"/>
              </a:lnSpc>
              <a:spcAft>
                <a:spcPts val="600"/>
              </a:spcAft>
              <a:defRPr/>
            </a:pPr>
            <a:r>
              <a:rPr lang="es-x-int-SDL" dirty="0">
                <a:solidFill>
                  <a:schemeClr val="tx1"/>
                </a:solidFill>
              </a:rPr>
              <a:t>Aprenda de lo ocurrido y revise la estrategia</a:t>
            </a:r>
          </a:p>
          <a:p>
            <a:pPr marL="512064" indent="-512064">
              <a:lnSpc>
                <a:spcPct val="120000"/>
              </a:lnSpc>
              <a:spcAft>
                <a:spcPts val="600"/>
              </a:spcAft>
              <a:defRPr/>
            </a:pPr>
            <a:r>
              <a:rPr lang="es-x-int-SDL" dirty="0">
                <a:solidFill>
                  <a:schemeClr val="tx1"/>
                </a:solidFill>
              </a:rPr>
              <a:t>Considere si debe revisar o perseguir un objetivo diferente</a:t>
            </a:r>
          </a:p>
          <a:p>
            <a:pPr>
              <a:spcBef>
                <a:spcPts val="600"/>
              </a:spcBef>
              <a:spcAft>
                <a:spcPts val="600"/>
              </a:spcAft>
              <a:defRPr/>
            </a:pPr>
            <a:endParaRPr lang="en-US" dirty="0">
              <a:solidFill>
                <a:schemeClr val="tx1"/>
              </a:solidFill>
            </a:endParaRPr>
          </a:p>
          <a:p>
            <a:pPr>
              <a:spcBef>
                <a:spcPts val="600"/>
              </a:spcBef>
              <a:spcAft>
                <a:spcPts val="600"/>
              </a:spcAft>
              <a:defRPr/>
            </a:pPr>
            <a:endParaRPr lang="en-US" dirty="0">
              <a:solidFill>
                <a:schemeClr val="tx1"/>
              </a:solidFill>
            </a:endParaRPr>
          </a:p>
          <a:p>
            <a:pPr>
              <a:spcBef>
                <a:spcPts val="600"/>
              </a:spcBef>
              <a:spcAft>
                <a:spcPts val="600"/>
              </a:spcAft>
              <a:defRPr/>
            </a:pPr>
            <a:endParaRPr lang="en-US" dirty="0">
              <a:solidFill>
                <a:schemeClr val="tx1"/>
              </a:solidFill>
            </a:endParaRPr>
          </a:p>
          <a:p>
            <a:pPr>
              <a:spcBef>
                <a:spcPts val="600"/>
              </a:spcBef>
              <a:spcAft>
                <a:spcPts val="600"/>
              </a:spcAft>
              <a:defRPr/>
            </a:pPr>
            <a:endParaRPr lang="en-GB" dirty="0">
              <a:solidFill>
                <a:schemeClr val="tx1"/>
              </a:solidFill>
            </a:endParaRPr>
          </a:p>
        </p:txBody>
      </p:sp>
      <p:sp>
        <p:nvSpPr>
          <p:cNvPr id="164866" name="Title 1">
            <a:extLst>
              <a:ext uri="{FF2B5EF4-FFF2-40B4-BE49-F238E27FC236}">
                <a16:creationId xmlns:a16="http://schemas.microsoft.com/office/drawing/2014/main" id="{D83BBA8C-C5CF-4288-B943-787EE99AD762}"/>
              </a:ext>
            </a:extLst>
          </p:cNvPr>
          <p:cNvSpPr>
            <a:spLocks noGrp="1"/>
          </p:cNvSpPr>
          <p:nvPr>
            <p:ph type="title"/>
          </p:nvPr>
        </p:nvSpPr>
        <p:spPr/>
        <p:txBody>
          <a:bodyPr/>
          <a:lstStyle/>
          <a:p>
            <a:r>
              <a:rPr lang="es-x-int-SDL"/>
              <a:t>Gestionar los contratiempos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18923657-F229-CF46-9298-BD6C8E90D1A7}"/>
              </a:ext>
            </a:extLst>
          </p:cNvPr>
          <p:cNvPicPr>
            <a:picLocks noGrp="1" noChangeAspect="1"/>
          </p:cNvPicPr>
          <p:nvPr>
            <p:ph idx="1"/>
          </p:nvPr>
        </p:nvPicPr>
        <p:blipFill>
          <a:blip r:embed="rId3"/>
          <a:stretch>
            <a:fillRect/>
          </a:stretch>
        </p:blipFill>
        <p:spPr>
          <a:xfrm>
            <a:off x="2607733" y="1432357"/>
            <a:ext cx="7490638" cy="5002310"/>
          </a:xfrm>
        </p:spPr>
      </p:pic>
      <p:sp>
        <p:nvSpPr>
          <p:cNvPr id="166914" name="Title 1">
            <a:extLst>
              <a:ext uri="{FF2B5EF4-FFF2-40B4-BE49-F238E27FC236}">
                <a16:creationId xmlns:a16="http://schemas.microsoft.com/office/drawing/2014/main" id="{54D896FA-DF04-44FA-8767-0AED7DB7F2AF}"/>
              </a:ext>
            </a:extLst>
          </p:cNvPr>
          <p:cNvSpPr>
            <a:spLocks noGrp="1"/>
          </p:cNvSpPr>
          <p:nvPr>
            <p:ph type="title"/>
          </p:nvPr>
        </p:nvSpPr>
        <p:spPr/>
        <p:txBody>
          <a:bodyPr/>
          <a:lstStyle/>
          <a:p>
            <a:r>
              <a:rPr lang="es-x-int-SDL"/>
              <a:t>Celebrar el éxito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676400" y="132080"/>
            <a:ext cx="9677400" cy="1325563"/>
          </a:xfrm>
        </p:spPr>
        <p:txBody>
          <a:bodyPr>
            <a:normAutofit/>
          </a:bodyPr>
          <a:lstStyle/>
          <a:p>
            <a:pPr algn="ctr"/>
            <a:r>
              <a:rPr lang="es-x-int-SDL" sz="4000">
                <a:solidFill>
                  <a:srgbClr val="1F4E79"/>
                </a:solidFill>
              </a:rPr>
              <a:t>Para el facilitador </a:t>
            </a:r>
            <a:br>
              <a:rPr lang="es-x-int-SDL" sz="4000">
                <a:solidFill>
                  <a:srgbClr val="1F4E79"/>
                </a:solidFill>
              </a:rPr>
            </a:br>
            <a:r>
              <a:rPr lang="es-x-int-SDL" sz="4000">
                <a:solidFill>
                  <a:srgbClr val="1F4E79"/>
                </a:solidFill>
              </a:rPr>
              <a:t>Paso 9</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rmAutofit fontScale="77500" lnSpcReduction="20000"/>
          </a:bodyPr>
          <a:lstStyle/>
          <a:p>
            <a:pPr marL="512064" indent="-512064">
              <a:lnSpc>
                <a:spcPct val="110000"/>
              </a:lnSpc>
              <a:buNone/>
            </a:pPr>
            <a:r>
              <a:rPr lang="es-x-int-SDL" b="1" dirty="0"/>
              <a:t>Reserve al menos 2h-2h30 para el paso 9 si los participantes ya tienen </a:t>
            </a:r>
            <a:r>
              <a:rPr lang="fr-BE" b="1" dirty="0"/>
              <a:t>un resultado o</a:t>
            </a:r>
            <a:r>
              <a:rPr lang="es-x-int-SDL" b="1" dirty="0"/>
              <a:t> victoria de advocacy y necesitan redactar su propia historia de advocacy. </a:t>
            </a:r>
          </a:p>
          <a:p>
            <a:pPr>
              <a:spcBef>
                <a:spcPct val="0"/>
              </a:spcBef>
              <a:buNone/>
            </a:pPr>
            <a:endParaRPr lang="en-US" altLang="en-US" dirty="0"/>
          </a:p>
          <a:p>
            <a:pPr marL="0" indent="0">
              <a:lnSpc>
                <a:spcPct val="70000"/>
              </a:lnSpc>
              <a:buNone/>
            </a:pPr>
            <a:r>
              <a:rPr lang="es-x-int-SDL" u="sng" dirty="0"/>
              <a:t>Antes de la sesión</a:t>
            </a:r>
            <a:r>
              <a:rPr lang="es-x-int-SDL" dirty="0"/>
              <a:t>:</a:t>
            </a:r>
          </a:p>
          <a:p>
            <a:pPr marL="347472" indent="-347472">
              <a:lnSpc>
                <a:spcPct val="110000"/>
              </a:lnSpc>
              <a:spcBef>
                <a:spcPts val="900"/>
              </a:spcBef>
              <a:spcAft>
                <a:spcPts val="900"/>
              </a:spcAft>
            </a:pPr>
            <a:r>
              <a:rPr lang="es-x-int-SDL" dirty="0"/>
              <a:t>Considere la posibilidad de terminar la sesión antes de tiempo y asignar la redacción de la historia como tarea para casa.</a:t>
            </a:r>
          </a:p>
          <a:p>
            <a:pPr marL="347472" indent="-347472">
              <a:lnSpc>
                <a:spcPct val="110000"/>
              </a:lnSpc>
              <a:spcBef>
                <a:spcPts val="900"/>
              </a:spcBef>
              <a:spcAft>
                <a:spcPts val="900"/>
              </a:spcAft>
            </a:pPr>
            <a:r>
              <a:rPr lang="es-x-int-SDL" dirty="0"/>
              <a:t>Como alternativa, puede adaptar el paso 9.1 a un ejercicio de discurso de ascensor en el que los participantes deban describir la importancia de </a:t>
            </a:r>
            <a:r>
              <a:rPr lang="fr-BE" dirty="0"/>
              <a:t>un resultado o</a:t>
            </a:r>
            <a:r>
              <a:rPr lang="es-x-int-SDL" dirty="0"/>
              <a:t> victoria de advocacy reciente o próxima en 2 minutos o menos.</a:t>
            </a:r>
          </a:p>
          <a:p>
            <a:pPr marL="347472" indent="-347472">
              <a:lnSpc>
                <a:spcPct val="110000"/>
              </a:lnSpc>
              <a:spcBef>
                <a:spcPts val="900"/>
              </a:spcBef>
              <a:spcAft>
                <a:spcPts val="900"/>
              </a:spcAft>
            </a:pPr>
            <a:r>
              <a:rPr lang="es-x-int-SDL" dirty="0"/>
              <a:t>Adapte el formulario de evaluación (diapositiva 105) para incluir los logos y la información de contacto de su grupo de trabajo u organización.</a:t>
            </a:r>
          </a:p>
          <a:p>
            <a:pPr>
              <a:spcBef>
                <a:spcPct val="0"/>
              </a:spcBef>
            </a:pPr>
            <a:endParaRPr lang="en-US" altLang="en-US" dirty="0"/>
          </a:p>
          <a:p>
            <a:pPr>
              <a:spcBef>
                <a:spcPct val="0"/>
              </a:spcBef>
              <a:buNone/>
            </a:pPr>
            <a:endParaRPr lang="en-US" altLang="en-US" dirty="0"/>
          </a:p>
          <a:p>
            <a:endParaRPr lang="en-US" dirty="0"/>
          </a:p>
        </p:txBody>
      </p:sp>
    </p:spTree>
    <p:extLst>
      <p:ext uri="{BB962C8B-B14F-4D97-AF65-F5344CB8AC3E}">
        <p14:creationId xmlns:p14="http://schemas.microsoft.com/office/powerpoint/2010/main" val="409806272"/>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43288" y="-2543290"/>
            <a:ext cx="6968571" cy="12055151"/>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D7404E99-FD5E-E440-AEEF-747A65B4516C}"/>
              </a:ext>
            </a:extLst>
          </p:cNvPr>
          <p:cNvSpPr txBox="1"/>
          <p:nvPr/>
        </p:nvSpPr>
        <p:spPr>
          <a:xfrm>
            <a:off x="6196510" y="1993417"/>
            <a:ext cx="5517805" cy="2554545"/>
          </a:xfrm>
          <a:prstGeom prst="rect">
            <a:avLst/>
          </a:prstGeom>
          <a:noFill/>
        </p:spPr>
        <p:txBody>
          <a:bodyPr wrap="square" rtlCol="0">
            <a:spAutoFit/>
          </a:bodyPr>
          <a:lstStyle/>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Paso 9</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 Resultado</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La h</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istoria de advocacy &amp;</a:t>
            </a:r>
            <a:r>
              <a:rPr lang="fr-BE" sz="4000" dirty="0">
                <a:solidFill>
                  <a:schemeClr val="bg1"/>
                </a:solidFill>
                <a:latin typeface="Tahoma" panose="020B0604030504040204" pitchFamily="34" charset="0"/>
                <a:ea typeface="Tahoma" panose="020B0604030504040204" pitchFamily="34" charset="0"/>
                <a:cs typeface="Tahoma" panose="020B0604030504040204" pitchFamily="34" charset="0"/>
              </a:rPr>
              <a:t> el </a:t>
            </a:r>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siguiente objetivo </a:t>
            </a:r>
          </a:p>
          <a:p>
            <a:r>
              <a:rPr lang="es-x-int-SDL" sz="4000" dirty="0">
                <a:solidFill>
                  <a:schemeClr val="bg1"/>
                </a:solidFill>
                <a:latin typeface="Tahoma" panose="020B0604030504040204" pitchFamily="34" charset="0"/>
                <a:ea typeface="Tahoma" panose="020B0604030504040204" pitchFamily="34" charset="0"/>
                <a:cs typeface="Tahoma" panose="020B0604030504040204" pitchFamily="34" charset="0"/>
              </a:rPr>
              <a:t>SMART </a:t>
            </a:r>
          </a:p>
        </p:txBody>
      </p:sp>
      <p:pic>
        <p:nvPicPr>
          <p:cNvPr id="5" name="Image 4">
            <a:extLst>
              <a:ext uri="{FF2B5EF4-FFF2-40B4-BE49-F238E27FC236}">
                <a16:creationId xmlns:a16="http://schemas.microsoft.com/office/drawing/2014/main" id="{544B55DD-F072-4D63-AA12-EEF41BF6FABA}"/>
              </a:ext>
            </a:extLst>
          </p:cNvPr>
          <p:cNvPicPr>
            <a:picLocks noChangeAspect="1"/>
          </p:cNvPicPr>
          <p:nvPr/>
        </p:nvPicPr>
        <p:blipFill>
          <a:blip r:embed="rId3"/>
          <a:srcRect/>
          <a:stretch/>
        </p:blipFill>
        <p:spPr>
          <a:xfrm>
            <a:off x="445473" y="873365"/>
            <a:ext cx="5410204" cy="5410204"/>
          </a:xfrm>
          <a:prstGeom prst="rect">
            <a:avLst/>
          </a:prstGeom>
        </p:spPr>
      </p:pic>
    </p:spTree>
    <p:extLst>
      <p:ext uri="{BB962C8B-B14F-4D97-AF65-F5344CB8AC3E}">
        <p14:creationId xmlns:p14="http://schemas.microsoft.com/office/powerpoint/2010/main" val="24145856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8518A-53F3-F643-88E0-9574F8CA2905}"/>
              </a:ext>
            </a:extLst>
          </p:cNvPr>
          <p:cNvSpPr>
            <a:spLocks noGrp="1"/>
          </p:cNvSpPr>
          <p:nvPr>
            <p:ph idx="1"/>
          </p:nvPr>
        </p:nvSpPr>
        <p:spPr/>
        <p:txBody>
          <a:bodyPr>
            <a:normAutofit fontScale="85000" lnSpcReduction="10000"/>
          </a:bodyPr>
          <a:lstStyle/>
          <a:p>
            <a:pPr marL="0" indent="0" algn="ctr">
              <a:spcBef>
                <a:spcPts val="600"/>
              </a:spcBef>
              <a:spcAft>
                <a:spcPts val="600"/>
              </a:spcAft>
              <a:buClr>
                <a:schemeClr val="tx1"/>
              </a:buClr>
              <a:buSzPct val="100000"/>
              <a:buNone/>
              <a:defRPr/>
            </a:pPr>
            <a:r>
              <a:rPr lang="es-x-int-SDL" sz="3200" b="1" dirty="0">
                <a:solidFill>
                  <a:srgbClr val="E35880"/>
                </a:solidFill>
              </a:rPr>
              <a:t>¿Por qué contar su historia?</a:t>
            </a:r>
          </a:p>
          <a:p>
            <a:pPr marL="0" indent="0">
              <a:spcBef>
                <a:spcPts val="600"/>
              </a:spcBef>
              <a:spcAft>
                <a:spcPts val="600"/>
              </a:spcAft>
              <a:buClr>
                <a:schemeClr val="tx1"/>
              </a:buClr>
              <a:buSzPct val="100000"/>
              <a:buNone/>
              <a:defRPr/>
            </a:pPr>
            <a:endParaRPr lang="en-US" altLang="en-US" sz="3200" b="1" dirty="0"/>
          </a:p>
          <a:p>
            <a:pPr marL="512064" indent="-512064">
              <a:lnSpc>
                <a:spcPct val="120000"/>
              </a:lnSpc>
              <a:spcAft>
                <a:spcPts val="300"/>
              </a:spcAft>
              <a:buClr>
                <a:schemeClr val="tx1"/>
              </a:buClr>
              <a:buSzPct val="100000"/>
            </a:pPr>
            <a:r>
              <a:rPr lang="es-x-int-SDL" sz="3200" dirty="0"/>
              <a:t>Para informar a su red y a sus donantes</a:t>
            </a:r>
          </a:p>
          <a:p>
            <a:pPr marL="512064" indent="-512064">
              <a:lnSpc>
                <a:spcPct val="120000"/>
              </a:lnSpc>
              <a:spcAft>
                <a:spcPts val="300"/>
              </a:spcAft>
              <a:buClr>
                <a:schemeClr val="tx1"/>
              </a:buClr>
              <a:buSzPct val="100000"/>
            </a:pPr>
            <a:r>
              <a:rPr lang="es-x-int-SDL" sz="3200" dirty="0"/>
              <a:t>Para inspirar a los compañeros para que se unan usted y actúen</a:t>
            </a:r>
          </a:p>
          <a:p>
            <a:pPr marL="512064" indent="-512064">
              <a:lnSpc>
                <a:spcPct val="120000"/>
              </a:lnSpc>
              <a:spcAft>
                <a:spcPts val="300"/>
              </a:spcAft>
              <a:buClr>
                <a:schemeClr val="tx1"/>
              </a:buClr>
              <a:buSzPct val="100000"/>
            </a:pPr>
            <a:r>
              <a:rPr lang="es-x-int-SDL" sz="3200" dirty="0"/>
              <a:t>Para permitir la colaboración y la resolución de problemas</a:t>
            </a:r>
          </a:p>
          <a:p>
            <a:pPr marL="512064" indent="-512064">
              <a:lnSpc>
                <a:spcPct val="120000"/>
              </a:lnSpc>
              <a:spcAft>
                <a:spcPts val="300"/>
              </a:spcAft>
              <a:buClr>
                <a:schemeClr val="tx1"/>
              </a:buClr>
              <a:buSzPct val="100000"/>
            </a:pPr>
            <a:r>
              <a:rPr lang="es-x-int-SDL" sz="3200" dirty="0"/>
              <a:t>Para compartir las lecciones aprendidas con otros defensores</a:t>
            </a:r>
          </a:p>
          <a:p>
            <a:pPr marL="512064" indent="-512064">
              <a:lnSpc>
                <a:spcPct val="120000"/>
              </a:lnSpc>
              <a:spcAft>
                <a:spcPts val="300"/>
              </a:spcAft>
              <a:buClr>
                <a:schemeClr val="tx1"/>
              </a:buClr>
              <a:buSzPct val="100000"/>
            </a:pPr>
            <a:r>
              <a:rPr lang="es-x-int-SDL" sz="3200" dirty="0"/>
              <a:t>Para que otros puedan reproducir su éxito</a:t>
            </a:r>
          </a:p>
          <a:p>
            <a:pPr marL="457200" lvl="1" indent="0">
              <a:spcBef>
                <a:spcPts val="300"/>
              </a:spcBef>
              <a:spcAft>
                <a:spcPts val="300"/>
              </a:spcAft>
              <a:buClr>
                <a:schemeClr val="tx1"/>
              </a:buClr>
              <a:buSzPct val="100000"/>
              <a:buNone/>
            </a:pPr>
            <a:endParaRPr lang="en-US" altLang="en-US" sz="2800" dirty="0"/>
          </a:p>
        </p:txBody>
      </p:sp>
      <p:sp>
        <p:nvSpPr>
          <p:cNvPr id="173058" name="Title 1">
            <a:extLst>
              <a:ext uri="{FF2B5EF4-FFF2-40B4-BE49-F238E27FC236}">
                <a16:creationId xmlns:a16="http://schemas.microsoft.com/office/drawing/2014/main" id="{1A1CB4E3-A514-4979-828E-E65232AA3EAA}"/>
              </a:ext>
            </a:extLst>
          </p:cNvPr>
          <p:cNvSpPr>
            <a:spLocks noGrp="1"/>
          </p:cNvSpPr>
          <p:nvPr>
            <p:ph type="title"/>
          </p:nvPr>
        </p:nvSpPr>
        <p:spPr/>
        <p:txBody>
          <a:bodyPr/>
          <a:lstStyle/>
          <a:p>
            <a:pPr eaLnBrk="1" hangingPunct="1"/>
            <a:r>
              <a:rPr lang="es-x-int-SDL" dirty="0"/>
              <a:t>Paso 9—</a:t>
            </a:r>
            <a:r>
              <a:rPr lang="en-US" dirty="0" err="1"/>
              <a:t>Cuente</a:t>
            </a:r>
            <a:r>
              <a:rPr lang="en-US" dirty="0"/>
              <a:t> </a:t>
            </a:r>
            <a:r>
              <a:rPr lang="es-x-int-SDL" dirty="0"/>
              <a:t>su historia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es-x-int-SDL" dirty="0"/>
              <a:t>Paso 9.1—</a:t>
            </a:r>
            <a:r>
              <a:rPr lang="fr-BE" dirty="0"/>
              <a:t>Esbozar</a:t>
            </a:r>
            <a:r>
              <a:rPr lang="es-x-int-SDL" dirty="0"/>
              <a:t> su historia</a:t>
            </a:r>
          </a:p>
        </p:txBody>
      </p:sp>
      <p:sp>
        <p:nvSpPr>
          <p:cNvPr id="4" name="Content Placeholder 3">
            <a:extLst>
              <a:ext uri="{FF2B5EF4-FFF2-40B4-BE49-F238E27FC236}">
                <a16:creationId xmlns:a16="http://schemas.microsoft.com/office/drawing/2014/main" id="{1BBFC6F7-7F7E-4DA2-BE20-87636D09E386}"/>
              </a:ext>
            </a:extLst>
          </p:cNvPr>
          <p:cNvSpPr>
            <a:spLocks noGrp="1"/>
          </p:cNvSpPr>
          <p:nvPr>
            <p:ph idx="1"/>
          </p:nvPr>
        </p:nvSpPr>
        <p:spPr/>
        <p:txBody>
          <a:bodyPr>
            <a:normAutofit fontScale="92500"/>
          </a:bodyPr>
          <a:lstStyle/>
          <a:p>
            <a:pPr marL="0" indent="0" algn="ctr">
              <a:lnSpc>
                <a:spcPct val="130000"/>
              </a:lnSpc>
              <a:buNone/>
            </a:pPr>
            <a:r>
              <a:rPr lang="es-x-int-SDL" sz="3200" dirty="0">
                <a:solidFill>
                  <a:srgbClr val="E35880"/>
                </a:solidFill>
              </a:rPr>
              <a:t>Utilice la hoja de trabajo o un documento Word para </a:t>
            </a:r>
            <a:r>
              <a:rPr lang="fr-BE" sz="3200" dirty="0">
                <a:solidFill>
                  <a:srgbClr val="E35880"/>
                </a:solidFill>
              </a:rPr>
              <a:t>presentar las líneas principales de </a:t>
            </a:r>
            <a:r>
              <a:rPr lang="es-x-int-SDL" sz="3200" dirty="0">
                <a:solidFill>
                  <a:srgbClr val="E35880"/>
                </a:solidFill>
              </a:rPr>
              <a:t>su historia de advocacy.</a:t>
            </a:r>
          </a:p>
          <a:p>
            <a:pPr marL="0" indent="0">
              <a:buNone/>
            </a:pPr>
            <a:endParaRPr lang="en-US" sz="3200" dirty="0"/>
          </a:p>
          <a:p>
            <a:pPr marL="347472" indent="-347472">
              <a:lnSpc>
                <a:spcPct val="100000"/>
              </a:lnSpc>
              <a:spcBef>
                <a:spcPts val="900"/>
              </a:spcBef>
              <a:spcAft>
                <a:spcPts val="900"/>
              </a:spcAft>
            </a:pPr>
            <a:r>
              <a:rPr lang="es-x-int-SDL" sz="3200" b="1" dirty="0"/>
              <a:t>Público clave: </a:t>
            </a:r>
            <a:r>
              <a:rPr lang="es-x-int-SDL" sz="3200" dirty="0"/>
              <a:t>¿a quién quiere llegar y por qué?</a:t>
            </a:r>
          </a:p>
          <a:p>
            <a:pPr marL="347472" indent="-347472">
              <a:lnSpc>
                <a:spcPct val="100000"/>
              </a:lnSpc>
              <a:spcBef>
                <a:spcPts val="900"/>
              </a:spcBef>
              <a:spcAft>
                <a:spcPts val="900"/>
              </a:spcAft>
            </a:pPr>
            <a:r>
              <a:rPr lang="es-x-int-SDL" sz="3200" b="1" dirty="0"/>
              <a:t>Formato: </a:t>
            </a:r>
            <a:r>
              <a:rPr lang="es-x-int-SDL" sz="3200" dirty="0"/>
              <a:t>¿cuál es la mejor manera de contar su historia?</a:t>
            </a:r>
          </a:p>
          <a:p>
            <a:pPr marL="347472" indent="-347472">
              <a:lnSpc>
                <a:spcPct val="100000"/>
              </a:lnSpc>
              <a:spcBef>
                <a:spcPts val="900"/>
              </a:spcBef>
              <a:spcAft>
                <a:spcPts val="900"/>
              </a:spcAft>
            </a:pPr>
            <a:r>
              <a:rPr lang="es-x-int-SDL" sz="3200" b="1" dirty="0"/>
              <a:t>Plan de difusión: </a:t>
            </a:r>
            <a:r>
              <a:rPr lang="es-x-int-SDL" sz="3200" dirty="0"/>
              <a:t>¿cómo piensa compartir su historia con el público clave?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es-x-int-SDL" dirty="0"/>
              <a:t>Paso 9.1—</a:t>
            </a:r>
            <a:r>
              <a:rPr lang="fr-BE" dirty="0"/>
              <a:t>Esbozar</a:t>
            </a:r>
            <a:r>
              <a:rPr lang="es-x-int-SDL" dirty="0"/>
              <a:t> su historia</a:t>
            </a:r>
          </a:p>
        </p:txBody>
      </p:sp>
      <p:sp>
        <p:nvSpPr>
          <p:cNvPr id="4" name="Content Placeholder 3">
            <a:extLst>
              <a:ext uri="{FF2B5EF4-FFF2-40B4-BE49-F238E27FC236}">
                <a16:creationId xmlns:a16="http://schemas.microsoft.com/office/drawing/2014/main" id="{8E2B5228-6AC6-44A6-8131-4B5B4A198358}"/>
              </a:ext>
            </a:extLst>
          </p:cNvPr>
          <p:cNvSpPr>
            <a:spLocks noGrp="1"/>
          </p:cNvSpPr>
          <p:nvPr>
            <p:ph idx="1"/>
          </p:nvPr>
        </p:nvSpPr>
        <p:spPr/>
        <p:txBody>
          <a:bodyPr>
            <a:normAutofit/>
          </a:bodyPr>
          <a:lstStyle/>
          <a:p>
            <a:pPr marL="347472" indent="-347472">
              <a:lnSpc>
                <a:spcPct val="100000"/>
              </a:lnSpc>
              <a:spcBef>
                <a:spcPts val="900"/>
              </a:spcBef>
              <a:spcAft>
                <a:spcPts val="900"/>
              </a:spcAft>
            </a:pPr>
            <a:r>
              <a:rPr lang="es-x-int-SDL" sz="3200" b="1" dirty="0"/>
              <a:t>Título: </a:t>
            </a:r>
            <a:r>
              <a:rPr lang="es-x-int-SDL" sz="3200" dirty="0"/>
              <a:t>en 10 palabras o menos, resuma el resultado de advocacy y por qué es importante.</a:t>
            </a:r>
          </a:p>
          <a:p>
            <a:pPr marL="347472" indent="-347472">
              <a:lnSpc>
                <a:spcPct val="100000"/>
              </a:lnSpc>
              <a:spcBef>
                <a:spcPts val="900"/>
              </a:spcBef>
              <a:spcAft>
                <a:spcPts val="900"/>
              </a:spcAft>
            </a:pPr>
            <a:r>
              <a:rPr lang="es-x-int-SDL" sz="3200" b="1" dirty="0"/>
              <a:t>Resumen y mensaje clave: </a:t>
            </a:r>
            <a:r>
              <a:rPr lang="es-x-int-SDL" sz="3200" dirty="0"/>
              <a:t>¿cuál es el cambio significativo que usted reporta?</a:t>
            </a:r>
          </a:p>
          <a:p>
            <a:pPr marL="347472" indent="-347472">
              <a:lnSpc>
                <a:spcPct val="100000"/>
              </a:lnSpc>
              <a:spcBef>
                <a:spcPts val="900"/>
              </a:spcBef>
              <a:spcAft>
                <a:spcPts val="900"/>
              </a:spcAft>
            </a:pPr>
            <a:r>
              <a:rPr lang="es-x-int-SDL" sz="3200" b="1" dirty="0"/>
              <a:t>Contexto: </a:t>
            </a:r>
            <a:r>
              <a:rPr lang="es-x-int-SDL" sz="3200" dirty="0"/>
              <a:t>¿qué contexto es necesario para comprender la importancia de</a:t>
            </a:r>
            <a:r>
              <a:rPr lang="fr-BE" sz="3200" dirty="0"/>
              <a:t>l resultado o</a:t>
            </a:r>
            <a:r>
              <a:rPr lang="es-x-int-SDL" sz="3200" dirty="0"/>
              <a:t> victoria de advocacy? Proporcione los datos de referencia pertinentes, si están disponibles</a:t>
            </a:r>
            <a:r>
              <a:rPr lang="es-x-int-SDL" sz="3200" b="1" dirty="0"/>
              <a:t>.</a:t>
            </a:r>
          </a:p>
        </p:txBody>
      </p:sp>
    </p:spTree>
    <p:extLst>
      <p:ext uri="{BB962C8B-B14F-4D97-AF65-F5344CB8AC3E}">
        <p14:creationId xmlns:p14="http://schemas.microsoft.com/office/powerpoint/2010/main" val="3868732190"/>
      </p:ext>
    </p:extLst>
  </p:cSld>
  <p:clrMapOvr>
    <a:masterClrMapping/>
  </p:clrMapOvr>
</p:sld>
</file>

<file path=ppt/theme/theme1.xml><?xml version="1.0" encoding="utf-8"?>
<a:theme xmlns:a="http://schemas.openxmlformats.org/drawingml/2006/main" name="AFP-SMARTAdvocacy-PPT-v8,5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SMARTAdvocacy-PPT-v8,5  -  Read-Only" id="{3A9F9705-5FE7-554F-B04F-94D769FB8C14}" vid="{EA6EEF84-4170-D04F-B7F0-AA3C2D512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SMARTAdvocacy-PPT-v8,5  -  Read-Only" id="{FEA113F4-11EC-AF4A-96D2-C451F85F3417}" vid="{E9257CBC-7B93-954A-A653-64F094DFF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AFP-SMARTAdvocacy-PPT-v8,5  -  Read-Only</Template>
  <TotalTime>36174</TotalTime>
  <Words>21817</Words>
  <Application>Microsoft Office PowerPoint</Application>
  <PresentationFormat>Widescreen</PresentationFormat>
  <Paragraphs>1761</Paragraphs>
  <Slides>105</Slides>
  <Notes>105</Notes>
  <HiddenSlides>30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105</vt:i4>
      </vt:variant>
    </vt:vector>
  </HeadingPairs>
  <TitlesOfParts>
    <vt:vector size="121" baseType="lpstr">
      <vt:lpstr>Arial</vt:lpstr>
      <vt:lpstr>Calibri</vt:lpstr>
      <vt:lpstr>Calibri Light</vt:lpstr>
      <vt:lpstr>Courier New</vt:lpstr>
      <vt:lpstr>Futura PT Demi</vt:lpstr>
      <vt:lpstr>Gentona Book</vt:lpstr>
      <vt:lpstr>Gill Sans</vt:lpstr>
      <vt:lpstr>Gill Sans MT</vt:lpstr>
      <vt:lpstr>GillSans Light</vt:lpstr>
      <vt:lpstr>Marydale</vt:lpstr>
      <vt:lpstr>National Book</vt:lpstr>
      <vt:lpstr>Tahoma</vt:lpstr>
      <vt:lpstr>Wingdings</vt:lpstr>
      <vt:lpstr>AFP-SMARTAdvocacy-PPT-v8,5  -  Read-Only</vt:lpstr>
      <vt:lpstr>Office Theme</vt:lpstr>
      <vt:lpstr>1_Office Theme</vt:lpstr>
      <vt:lpstr>Para el facilitador Alcance el éxito con estas diapositivas</vt:lpstr>
      <vt:lpstr>Para el facilitador Tome decisiones</vt:lpstr>
      <vt:lpstr>Para el facilitador Adapte las diapositivas</vt:lpstr>
      <vt:lpstr>Para el facilitador Evalúe el contexto</vt:lpstr>
      <vt:lpstr>Para el facilitador Bienvenida y visión general</vt:lpstr>
      <vt:lpstr>PowerPoint Presentation</vt:lpstr>
      <vt:lpstr>¿Qué es la advocacy SMART?</vt:lpstr>
      <vt:lpstr>Resumen</vt:lpstr>
      <vt:lpstr>Definiciones y conceptos fundamentales</vt:lpstr>
      <vt:lpstr>En qué se diferencia la advocacy SMART?</vt:lpstr>
      <vt:lpstr>El secreto para lograr un resultado o victoria de advocacy</vt:lpstr>
      <vt:lpstr>Tipos de resultados o victorias de advocacy</vt:lpstr>
      <vt:lpstr>Estrategia de la advocacy SMART en 9 pasos</vt:lpstr>
      <vt:lpstr>Estrategia de la advocacy SMART en 9 pasos</vt:lpstr>
      <vt:lpstr>Principios rectores de la advocacy SMART</vt:lpstr>
      <vt:lpstr>Fase 1. Crear consenso</vt:lpstr>
      <vt:lpstr>Para el facilitador  Paso 1</vt:lpstr>
      <vt:lpstr>PowerPoint Presentation</vt:lpstr>
      <vt:lpstr>Paso 1—Comprender el contexto</vt:lpstr>
      <vt:lpstr>1.1 Evaluar el contexto de su problema</vt:lpstr>
      <vt:lpstr>Evaluar el contexto: el entorno</vt:lpstr>
      <vt:lpstr>Evaluar el contexto: los actores</vt:lpstr>
      <vt:lpstr>Evaluar el contexto: las evidencias </vt:lpstr>
      <vt:lpstr>Evaluar el contexto: las políticas</vt:lpstr>
      <vt:lpstr>1.2 Buscar oportunidades de advocacy</vt:lpstr>
      <vt:lpstr>Para el facilitador  Paso 2</vt:lpstr>
      <vt:lpstr>PowerPoint Presentation</vt:lpstr>
      <vt:lpstr>PowerPoint Presentation</vt:lpstr>
      <vt:lpstr>PowerPoint Presentation</vt:lpstr>
      <vt:lpstr>2.1 Inventario de todas las partes interesadas</vt:lpstr>
      <vt:lpstr>Para el facilitador  Paso 3</vt:lpstr>
      <vt:lpstr>PowerPoint Presentation</vt:lpstr>
      <vt:lpstr>Objetivo a largo plazo o general</vt:lpstr>
      <vt:lpstr>3.1 Acordar un objetivo a largo plazo o general</vt:lpstr>
      <vt:lpstr>Paso 3—Establecer un objetivo SMART</vt:lpstr>
      <vt:lpstr>Paso 3—Establecer un objetivo SMART</vt:lpstr>
      <vt:lpstr>Múltiples objetivos SMART para alcanzar un objetivo general</vt:lpstr>
      <vt:lpstr>Múltiples objetivos SMART para alcanzar un objetivo genera</vt:lpstr>
      <vt:lpstr>Objetivo general de advocacy  y objetivo SMART—Ejemplo</vt:lpstr>
      <vt:lpstr>Objetivo general de advocacy  y objetivo SMART—Ejemplo</vt:lpstr>
      <vt:lpstr>3.2 Crear un objetivo SMART</vt:lpstr>
      <vt:lpstr>Establecer el primer objetivo SMART</vt:lpstr>
      <vt:lpstr>Fase 2. Concentrar esfuerzos</vt:lpstr>
      <vt:lpstr>Para el facilitador  Paso 4</vt:lpstr>
      <vt:lpstr>PowerPoint Presentation</vt:lpstr>
      <vt:lpstr>Paso 4. ¿Quién toma las decisiones?</vt:lpstr>
      <vt:lpstr>4.1 Confirmar su tomador de decisiones</vt:lpstr>
      <vt:lpstr>4.2 Conocer a su tomador de decisiones</vt:lpstr>
      <vt:lpstr>4.2—Conocer a su tomador de decisiones</vt:lpstr>
      <vt:lpstr>4.2—¿Cúales son los valores del tomador de decisiones?</vt:lpstr>
      <vt:lpstr>4.2—Conozca al tomador de decisiones</vt:lpstr>
      <vt:lpstr>¿Cómo acercarse al tomador de decisiones? </vt:lpstr>
      <vt:lpstr>Para el facilitador Paso 5</vt:lpstr>
      <vt:lpstr>PowerPoint Presentation</vt:lpstr>
      <vt:lpstr>Tipos de argumentos: las 3 E</vt:lpstr>
      <vt:lpstr>5.1 Formas de argumentar su caso: las 3 E</vt:lpstr>
      <vt:lpstr>Ejemplo: pasar de una solicitud a  un resultado o victoria de advocacy</vt:lpstr>
      <vt:lpstr>El cuadro de mensajes de cinco puntos</vt:lpstr>
      <vt:lpstr>El cuadro de mensajes de cinco puntos</vt:lpstr>
      <vt:lpstr>5.2 El cuadro de mensajes de cinco puntos</vt:lpstr>
      <vt:lpstr>Seleccionar un mensajero</vt:lpstr>
      <vt:lpstr>5.3 Seleccionar un mensajero</vt:lpstr>
      <vt:lpstr>Practicar su solicitud de advocacy</vt:lpstr>
      <vt:lpstr>5.4 Practicar mediante un juego de rol</vt:lpstr>
      <vt:lpstr>Para el facilitador  Paso 6</vt:lpstr>
      <vt:lpstr>PowerPoint Presentation</vt:lpstr>
      <vt:lpstr>6.1 Esquematizar un mapa de sus recursos</vt:lpstr>
      <vt:lpstr>6.1 Esquematizar un mapa de sus recursos</vt:lpstr>
      <vt:lpstr>Paso 6.2 Crear un plan de trabajo</vt:lpstr>
      <vt:lpstr>Evaluación</vt:lpstr>
      <vt:lpstr>Para el facilitador  Fase 3 </vt:lpstr>
      <vt:lpstr>Fase 3. Lograr cambio</vt:lpstr>
      <vt:lpstr>Para el facilitador  Paso 7</vt:lpstr>
      <vt:lpstr>PowerPoint Presentation</vt:lpstr>
      <vt:lpstr>Paso 7—Elaborar los materiales</vt:lpstr>
      <vt:lpstr>Paso 7—Reunirse con el tomador de decisiones</vt:lpstr>
      <vt:lpstr>Para el facilitador  Paso 8</vt:lpstr>
      <vt:lpstr>PowerPoint Presentation</vt:lpstr>
      <vt:lpstr>Monitorear, evaluar y aprender </vt:lpstr>
      <vt:lpstr>Teoría del cambio de advocacy SMART</vt:lpstr>
      <vt:lpstr>Paso 8—Tres formas de medir los resultados</vt:lpstr>
      <vt:lpstr>Paso 8—Medir los resultados</vt:lpstr>
      <vt:lpstr>Ejemplos de resultados</vt:lpstr>
      <vt:lpstr>8.1 Productos</vt:lpstr>
      <vt:lpstr>Paso 8—Medir los resultados</vt:lpstr>
      <vt:lpstr>8.2 Ejemplos de resultados</vt:lpstr>
      <vt:lpstr>8.2 Resultados</vt:lpstr>
      <vt:lpstr>Monitoreo del progreso a través del tiempo</vt:lpstr>
      <vt:lpstr>Paso 8—Monitoreo de avances hacia el impacto</vt:lpstr>
      <vt:lpstr>Los objetivos SMART reflejan los resultados</vt:lpstr>
      <vt:lpstr>Ejemplo de seguimiento del impacto</vt:lpstr>
      <vt:lpstr>8.3 Impacto</vt:lpstr>
      <vt:lpstr>Gestionar los contratiempos</vt:lpstr>
      <vt:lpstr>Celebrar el éxito</vt:lpstr>
      <vt:lpstr>Para el facilitador  Paso 9</vt:lpstr>
      <vt:lpstr>PowerPoint Presentation</vt:lpstr>
      <vt:lpstr>Paso 9—Cuente su historia</vt:lpstr>
      <vt:lpstr>Paso 9.1—Esbozar su historia</vt:lpstr>
      <vt:lpstr>Paso 9.1—Esbozar su historia</vt:lpstr>
      <vt:lpstr>Paso 9.1—Esbozar su historia</vt:lpstr>
      <vt:lpstr>Paso 9—Contar su historia</vt:lpstr>
      <vt:lpstr>Paso 9—Elegir el siguiente objetivo SMART</vt:lpstr>
      <vt:lpstr>Paso 9—Elegir el siguiente objetivo SMART</vt:lpstr>
      <vt:lpstr>Hora de pasar a la acción</vt:lpstr>
      <vt:lpstr>Evaluación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Facilitator  How to Use This Presentation</dc:title>
  <dc:creator>Vira David-Rivera</dc:creator>
  <cp:lastModifiedBy>Amanda Burgess</cp:lastModifiedBy>
  <cp:revision>501</cp:revision>
  <cp:lastPrinted>2021-11-29T19:51:59Z</cp:lastPrinted>
  <dcterms:created xsi:type="dcterms:W3CDTF">2021-07-12T14:11:44Z</dcterms:created>
  <dcterms:modified xsi:type="dcterms:W3CDTF">2022-01-10T18:24:04Z</dcterms:modified>
</cp:coreProperties>
</file>